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56" r:id="rId5"/>
    <p:sldId id="1120" r:id="rId6"/>
    <p:sldId id="1070" r:id="rId7"/>
    <p:sldId id="1077" r:id="rId8"/>
    <p:sldId id="1078" r:id="rId9"/>
    <p:sldId id="1080" r:id="rId10"/>
    <p:sldId id="1095" r:id="rId11"/>
    <p:sldId id="1122" r:id="rId12"/>
    <p:sldId id="1147" r:id="rId13"/>
    <p:sldId id="1148" r:id="rId14"/>
    <p:sldId id="1149" r:id="rId15"/>
    <p:sldId id="1081" r:id="rId16"/>
    <p:sldId id="1150" r:id="rId17"/>
    <p:sldId id="1151" r:id="rId18"/>
    <p:sldId id="1152" r:id="rId19"/>
    <p:sldId id="1153" r:id="rId20"/>
    <p:sldId id="1154" r:id="rId21"/>
    <p:sldId id="1155" r:id="rId22"/>
    <p:sldId id="1156" r:id="rId23"/>
    <p:sldId id="1117" r:id="rId24"/>
    <p:sldId id="1157" r:id="rId25"/>
    <p:sldId id="1158" r:id="rId26"/>
    <p:sldId id="1161" r:id="rId27"/>
    <p:sldId id="1162" r:id="rId28"/>
    <p:sldId id="1163" r:id="rId29"/>
    <p:sldId id="1159" r:id="rId30"/>
    <p:sldId id="1146" r:id="rId31"/>
    <p:sldId id="1160" r:id="rId32"/>
    <p:sldId id="1164" r:id="rId33"/>
    <p:sldId id="1165" r:id="rId34"/>
    <p:sldId id="1166" r:id="rId35"/>
    <p:sldId id="1119" r:id="rId36"/>
    <p:sldId id="1099" r:id="rId37"/>
    <p:sldId id="1100" r:id="rId38"/>
  </p:sldIdLst>
  <p:sldSz cx="12192000" cy="6858000"/>
  <p:notesSz cx="6858000" cy="9144000"/>
  <p:embeddedFontLst>
    <p:embeddedFont>
      <p:font typeface="Golos Text" panose="020B0503020202020204" pitchFamily="34" charset="0"/>
      <p:regular r:id="rId41"/>
      <p:bold r:id="rId42"/>
    </p:embeddedFont>
    <p:embeddedFont>
      <p:font typeface="Gotham Medium" pitchFamily="50" charset="0"/>
      <p:regular r:id="rId43"/>
    </p:embeddedFont>
    <p:embeddedFont>
      <p:font typeface="Lato" panose="020F0502020204030203" pitchFamily="34" charset="0"/>
      <p:regular r:id="rId44"/>
      <p:bold r:id="rId45"/>
      <p:italic r:id="rId46"/>
      <p:boldItalic r:id="rId47"/>
    </p:embeddedFont>
    <p:embeddedFont>
      <p:font typeface="Lato SemiBold" panose="020F0502020204030203" pitchFamily="34" charset="0"/>
      <p:bold r:id="rId48"/>
      <p:boldItalic r:id="rId49"/>
    </p:embeddedFont>
    <p:embeddedFont>
      <p:font typeface="Open Sans" panose="020B0606030504020204" pitchFamily="34" charset="0"/>
      <p:regular r:id="rId50"/>
    </p:embeddedFont>
    <p:embeddedFont>
      <p:font typeface="Source Sans Pro" panose="020B0503030403020204" pitchFamily="3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66C52-CC8F-D99E-3C2E-BBA79F3A90FA}" name="Liz Rowan" initials="LR" userId="S::lrowan@albertaboneandjoint.com::c7640cf5-46b4-416e-9ece-cf4798393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9B79"/>
    <a:srgbClr val="10B0E6"/>
    <a:srgbClr val="454344"/>
    <a:srgbClr val="FFFFFF"/>
    <a:srgbClr val="EF4C4B"/>
    <a:srgbClr val="FFE9AE"/>
    <a:srgbClr val="3D7CAA"/>
    <a:srgbClr val="DE6F6A"/>
    <a:srgbClr val="C5EC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E3AA-DBD5-4A5B-8F98-5C4E5CA0B0B6}" v="35" dt="2026-01-20T22:34:58.84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99" autoAdjust="0"/>
  </p:normalViewPr>
  <p:slideViewPr>
    <p:cSldViewPr snapToGrid="0">
      <p:cViewPr>
        <p:scale>
          <a:sx n="82" d="100"/>
          <a:sy n="82" d="100"/>
        </p:scale>
        <p:origin x="1638" y="4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BE5BE601-8233-4551-904A-5FD42BDB75D7}"/>
    <pc:docChg chg="undo custSel modSld">
      <pc:chgData name="Katelyn Reczek" userId="8b90cbd9-4512-4289-a591-b7911c7d0d9d" providerId="ADAL" clId="{BE5BE601-8233-4551-904A-5FD42BDB75D7}" dt="2026-01-20T22:34:58.841" v="188"/>
      <pc:docMkLst>
        <pc:docMk/>
      </pc:docMkLst>
      <pc:sldChg chg="modSp mod">
        <pc:chgData name="Katelyn Reczek" userId="8b90cbd9-4512-4289-a591-b7911c7d0d9d" providerId="ADAL" clId="{BE5BE601-8233-4551-904A-5FD42BDB75D7}" dt="2026-01-20T22:24:57.844" v="140" actId="114"/>
        <pc:sldMkLst>
          <pc:docMk/>
          <pc:sldMk cId="366489601" sldId="256"/>
        </pc:sldMkLst>
        <pc:spChg chg="mod">
          <ac:chgData name="Katelyn Reczek" userId="8b90cbd9-4512-4289-a591-b7911c7d0d9d" providerId="ADAL" clId="{BE5BE601-8233-4551-904A-5FD42BDB75D7}" dt="2026-01-20T22:24:57.844" v="140" actId="114"/>
          <ac:spMkLst>
            <pc:docMk/>
            <pc:sldMk cId="366489601" sldId="256"/>
            <ac:spMk id="8" creationId="{81EC8E60-997C-4001-50CA-31C0B2FE182B}"/>
          </ac:spMkLst>
        </pc:spChg>
        <pc:picChg chg="mod">
          <ac:chgData name="Katelyn Reczek" userId="8b90cbd9-4512-4289-a591-b7911c7d0d9d" providerId="ADAL" clId="{BE5BE601-8233-4551-904A-5FD42BDB75D7}" dt="2026-01-20T22:17:06.188" v="6" actId="14100"/>
          <ac:picMkLst>
            <pc:docMk/>
            <pc:sldMk cId="366489601" sldId="256"/>
            <ac:picMk id="9" creationId="{C18D9F98-AE90-10D4-E690-9918893E822F}"/>
          </ac:picMkLst>
        </pc:picChg>
      </pc:sldChg>
      <pc:sldChg chg="addSp modSp mod">
        <pc:chgData name="Katelyn Reczek" userId="8b90cbd9-4512-4289-a591-b7911c7d0d9d" providerId="ADAL" clId="{BE5BE601-8233-4551-904A-5FD42BDB75D7}" dt="2026-01-20T22:24:18.844" v="137" actId="1076"/>
        <pc:sldMkLst>
          <pc:docMk/>
          <pc:sldMk cId="2075634914" sldId="979"/>
        </pc:sldMkLst>
        <pc:spChg chg="add mod">
          <ac:chgData name="Katelyn Reczek" userId="8b90cbd9-4512-4289-a591-b7911c7d0d9d" providerId="ADAL" clId="{BE5BE601-8233-4551-904A-5FD42BDB75D7}" dt="2026-01-20T22:24:00.175" v="135" actId="255"/>
          <ac:spMkLst>
            <pc:docMk/>
            <pc:sldMk cId="2075634914" sldId="979"/>
            <ac:spMk id="2" creationId="{5213C620-89EF-1CBD-DD55-8BBEF7557EE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3" creationId="{6E8884DD-091D-EBA8-6F9F-128FCD97A61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4" creationId="{E77FFC31-FD21-F372-9EA0-7A76741E2EF8}"/>
          </ac:spMkLst>
        </pc:spChg>
        <pc:spChg chg="mod">
          <ac:chgData name="Katelyn Reczek" userId="8b90cbd9-4512-4289-a591-b7911c7d0d9d" providerId="ADAL" clId="{BE5BE601-8233-4551-904A-5FD42BDB75D7}" dt="2026-01-20T22:23:00.714" v="114" actId="1076"/>
          <ac:spMkLst>
            <pc:docMk/>
            <pc:sldMk cId="2075634914" sldId="979"/>
            <ac:spMk id="5" creationId="{C940147F-7DB6-6F46-9DD6-05202D198CA5}"/>
          </ac:spMkLst>
        </pc:spChg>
        <pc:spChg chg="mod">
          <ac:chgData name="Katelyn Reczek" userId="8b90cbd9-4512-4289-a591-b7911c7d0d9d" providerId="ADAL" clId="{BE5BE601-8233-4551-904A-5FD42BDB75D7}" dt="2026-01-20T22:21:30.598" v="80" actId="1076"/>
          <ac:spMkLst>
            <pc:docMk/>
            <pc:sldMk cId="2075634914" sldId="979"/>
            <ac:spMk id="6" creationId="{4D527AA6-BF67-9B41-A890-98C6DE2D7726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8" creationId="{92D98C39-94E9-3D8C-6821-1AAA4B857D30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9" creationId="{334C6C75-FB2B-A81F-15FC-0118B5E270FA}"/>
          </ac:spMkLst>
        </pc:spChg>
        <pc:spChg chg="add mod">
          <ac:chgData name="Katelyn Reczek" userId="8b90cbd9-4512-4289-a591-b7911c7d0d9d" providerId="ADAL" clId="{BE5BE601-8233-4551-904A-5FD42BDB75D7}" dt="2026-01-20T22:20:10.941" v="61"/>
          <ac:spMkLst>
            <pc:docMk/>
            <pc:sldMk cId="2075634914" sldId="979"/>
            <ac:spMk id="10" creationId="{64F91D83-671B-8977-3C38-84B8E98761B7}"/>
          </ac:spMkLst>
        </pc:spChg>
        <pc:spChg chg="add mod">
          <ac:chgData name="Katelyn Reczek" userId="8b90cbd9-4512-4289-a591-b7911c7d0d9d" providerId="ADAL" clId="{BE5BE601-8233-4551-904A-5FD42BDB75D7}" dt="2026-01-20T22:24:18.844" v="137" actId="1076"/>
          <ac:spMkLst>
            <pc:docMk/>
            <pc:sldMk cId="2075634914" sldId="979"/>
            <ac:spMk id="11" creationId="{4E8516FE-5FB3-9189-32C6-CB2AD822AF74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2" creationId="{AE8A5833-FEFC-E549-AF72-A74D58F41D22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3" creationId="{94FA127E-78D4-2293-F72D-2EDEA7E4672F}"/>
          </ac:spMkLst>
        </pc:spChg>
        <pc:spChg chg="add">
          <ac:chgData name="Katelyn Reczek" userId="8b90cbd9-4512-4289-a591-b7911c7d0d9d" providerId="ADAL" clId="{BE5BE601-8233-4551-904A-5FD42BDB75D7}" dt="2026-01-20T22:20:32.434" v="65"/>
          <ac:spMkLst>
            <pc:docMk/>
            <pc:sldMk cId="2075634914" sldId="979"/>
            <ac:spMk id="14" creationId="{C5DE0DE4-2024-1FCA-50FD-EFDE714BFA09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5" creationId="{355C10E1-F807-9A36-2BE8-0EDFAD4D12DF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6" creationId="{0077D799-981B-BCCC-BE27-06C839CD8333}"/>
          </ac:spMkLst>
        </pc:spChg>
        <pc:picChg chg="mod">
          <ac:chgData name="Katelyn Reczek" userId="8b90cbd9-4512-4289-a591-b7911c7d0d9d" providerId="ADAL" clId="{BE5BE601-8233-4551-904A-5FD42BDB75D7}" dt="2026-01-20T22:23:34.966" v="120" actId="1038"/>
          <ac:picMkLst>
            <pc:docMk/>
            <pc:sldMk cId="2075634914" sldId="979"/>
            <ac:picMk id="7" creationId="{C5FA249E-B832-9847-A2BB-03ED6BBA5EB6}"/>
          </ac:picMkLst>
        </pc:picChg>
        <pc:picChg chg="add">
          <ac:chgData name="Katelyn Reczek" userId="8b90cbd9-4512-4289-a591-b7911c7d0d9d" providerId="ADAL" clId="{BE5BE601-8233-4551-904A-5FD42BDB75D7}" dt="2026-01-20T22:19:55.232" v="59"/>
          <ac:picMkLst>
            <pc:docMk/>
            <pc:sldMk cId="2075634914" sldId="979"/>
            <ac:picMk id="2049" creationId="{12385A2D-12B4-D04D-B650-AD08F9F6FEC7}"/>
          </ac:picMkLst>
        </pc:picChg>
        <pc:picChg chg="add">
          <ac:chgData name="Katelyn Reczek" userId="8b90cbd9-4512-4289-a591-b7911c7d0d9d" providerId="ADAL" clId="{BE5BE601-8233-4551-904A-5FD42BDB75D7}" dt="2026-01-20T22:20:08.753" v="60"/>
          <ac:picMkLst>
            <pc:docMk/>
            <pc:sldMk cId="2075634914" sldId="979"/>
            <ac:picMk id="2052" creationId="{FF3F8C6B-0379-46DB-240B-D8E997B0730C}"/>
          </ac:picMkLst>
        </pc:picChg>
        <pc:picChg chg="add">
          <ac:chgData name="Katelyn Reczek" userId="8b90cbd9-4512-4289-a591-b7911c7d0d9d" providerId="ADAL" clId="{BE5BE601-8233-4551-904A-5FD42BDB75D7}" dt="2026-01-20T22:20:24.080" v="64"/>
          <ac:picMkLst>
            <pc:docMk/>
            <pc:sldMk cId="2075634914" sldId="979"/>
            <ac:picMk id="2055" creationId="{41FCEF20-CB38-A9AE-8878-AA86CB889517}"/>
          </ac:picMkLst>
        </pc:picChg>
        <pc:picChg chg="add">
          <ac:chgData name="Katelyn Reczek" userId="8b90cbd9-4512-4289-a591-b7911c7d0d9d" providerId="ADAL" clId="{BE5BE601-8233-4551-904A-5FD42BDB75D7}" dt="2026-01-20T22:20:32.434" v="65"/>
          <ac:picMkLst>
            <pc:docMk/>
            <pc:sldMk cId="2075634914" sldId="979"/>
            <ac:picMk id="2058" creationId="{A641CDD1-36DC-58CA-CF45-2F3A9490C6E4}"/>
          </ac:picMkLst>
        </pc:picChg>
        <pc:picChg chg="add">
          <ac:chgData name="Katelyn Reczek" userId="8b90cbd9-4512-4289-a591-b7911c7d0d9d" providerId="ADAL" clId="{BE5BE601-8233-4551-904A-5FD42BDB75D7}" dt="2026-01-20T22:20:38.453" v="66"/>
          <ac:picMkLst>
            <pc:docMk/>
            <pc:sldMk cId="2075634914" sldId="979"/>
            <ac:picMk id="2060" creationId="{D54E7DDC-1C36-78C7-CA2A-8808200D1AD7}"/>
          </ac:picMkLst>
        </pc:picChg>
      </pc:sldChg>
      <pc:sldChg chg="addSp modSp">
        <pc:chgData name="Katelyn Reczek" userId="8b90cbd9-4512-4289-a591-b7911c7d0d9d" providerId="ADAL" clId="{BE5BE601-8233-4551-904A-5FD42BDB75D7}" dt="2026-01-20T22:26:04.568" v="147"/>
        <pc:sldMkLst>
          <pc:docMk/>
          <pc:sldMk cId="3311567096" sldId="988"/>
        </pc:sldMkLst>
        <pc:spChg chg="add mod">
          <ac:chgData name="Katelyn Reczek" userId="8b90cbd9-4512-4289-a591-b7911c7d0d9d" providerId="ADAL" clId="{BE5BE601-8233-4551-904A-5FD42BDB75D7}" dt="2026-01-20T22:26:04.568" v="147"/>
          <ac:spMkLst>
            <pc:docMk/>
            <pc:sldMk cId="3311567096" sldId="988"/>
            <ac:spMk id="5" creationId="{9D37E389-974E-E619-85F5-771E36D7FD35}"/>
          </ac:spMkLst>
        </pc:spChg>
      </pc:sldChg>
      <pc:sldChg chg="addSp modSp">
        <pc:chgData name="Katelyn Reczek" userId="8b90cbd9-4512-4289-a591-b7911c7d0d9d" providerId="ADAL" clId="{BE5BE601-8233-4551-904A-5FD42BDB75D7}" dt="2026-01-20T22:34:02.953" v="180"/>
        <pc:sldMkLst>
          <pc:docMk/>
          <pc:sldMk cId="1899538343" sldId="1009"/>
        </pc:sldMkLst>
        <pc:spChg chg="add mod">
          <ac:chgData name="Katelyn Reczek" userId="8b90cbd9-4512-4289-a591-b7911c7d0d9d" providerId="ADAL" clId="{BE5BE601-8233-4551-904A-5FD42BDB75D7}" dt="2026-01-20T22:34:02.953" v="180"/>
          <ac:spMkLst>
            <pc:docMk/>
            <pc:sldMk cId="1899538343" sldId="1009"/>
            <ac:spMk id="3" creationId="{87975FCC-5A5E-19A9-0801-7798C665D1FC}"/>
          </ac:spMkLst>
        </pc:spChg>
      </pc:sldChg>
      <pc:sldChg chg="addSp modSp">
        <pc:chgData name="Katelyn Reczek" userId="8b90cbd9-4512-4289-a591-b7911c7d0d9d" providerId="ADAL" clId="{BE5BE601-8233-4551-904A-5FD42BDB75D7}" dt="2026-01-20T22:33:47.254" v="175"/>
        <pc:sldMkLst>
          <pc:docMk/>
          <pc:sldMk cId="2789244359" sldId="1013"/>
        </pc:sldMkLst>
        <pc:spChg chg="add mod">
          <ac:chgData name="Katelyn Reczek" userId="8b90cbd9-4512-4289-a591-b7911c7d0d9d" providerId="ADAL" clId="{BE5BE601-8233-4551-904A-5FD42BDB75D7}" dt="2026-01-20T22:33:47.254" v="175"/>
          <ac:spMkLst>
            <pc:docMk/>
            <pc:sldMk cId="2789244359" sldId="1013"/>
            <ac:spMk id="4" creationId="{4A29B9D2-6750-A3F8-3694-9ACD1EBD3361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52.059" v="187" actId="1076"/>
        <pc:sldMkLst>
          <pc:docMk/>
          <pc:sldMk cId="4235497514" sldId="1032"/>
        </pc:sldMkLst>
        <pc:spChg chg="add mod">
          <ac:chgData name="Katelyn Reczek" userId="8b90cbd9-4512-4289-a591-b7911c7d0d9d" providerId="ADAL" clId="{BE5BE601-8233-4551-904A-5FD42BDB75D7}" dt="2026-01-20T22:34:52.059" v="187" actId="1076"/>
          <ac:spMkLst>
            <pc:docMk/>
            <pc:sldMk cId="4235497514" sldId="1032"/>
            <ac:spMk id="6" creationId="{58641990-5CD9-4F52-EE25-5DE3D2118786}"/>
          </ac:spMkLst>
        </pc:spChg>
      </pc:sldChg>
      <pc:sldChg chg="addSp modSp">
        <pc:chgData name="Katelyn Reczek" userId="8b90cbd9-4512-4289-a591-b7911c7d0d9d" providerId="ADAL" clId="{BE5BE601-8233-4551-904A-5FD42BDB75D7}" dt="2026-01-20T22:33:48.855" v="176"/>
        <pc:sldMkLst>
          <pc:docMk/>
          <pc:sldMk cId="3114547601" sldId="1038"/>
        </pc:sldMkLst>
        <pc:spChg chg="add mod">
          <ac:chgData name="Katelyn Reczek" userId="8b90cbd9-4512-4289-a591-b7911c7d0d9d" providerId="ADAL" clId="{BE5BE601-8233-4551-904A-5FD42BDB75D7}" dt="2026-01-20T22:33:48.855" v="176"/>
          <ac:spMkLst>
            <pc:docMk/>
            <pc:sldMk cId="3114547601" sldId="1038"/>
            <ac:spMk id="4" creationId="{CDFF50D8-E4EC-A3DF-4381-171D5910DA0E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41.867" v="184" actId="1035"/>
        <pc:sldMkLst>
          <pc:docMk/>
          <pc:sldMk cId="912027731" sldId="1051"/>
        </pc:sldMkLst>
        <pc:spChg chg="add mod">
          <ac:chgData name="Katelyn Reczek" userId="8b90cbd9-4512-4289-a591-b7911c7d0d9d" providerId="ADAL" clId="{BE5BE601-8233-4551-904A-5FD42BDB75D7}" dt="2026-01-20T22:34:41.867" v="184" actId="1035"/>
          <ac:spMkLst>
            <pc:docMk/>
            <pc:sldMk cId="912027731" sldId="1051"/>
            <ac:spMk id="12" creationId="{BD033B27-1B8D-761C-7D5E-5A1BEA355F46}"/>
          </ac:spMkLst>
        </pc:spChg>
      </pc:sldChg>
      <pc:sldChg chg="addSp modSp">
        <pc:chgData name="Katelyn Reczek" userId="8b90cbd9-4512-4289-a591-b7911c7d0d9d" providerId="ADAL" clId="{BE5BE601-8233-4551-904A-5FD42BDB75D7}" dt="2026-01-20T22:33:54.081" v="177"/>
        <pc:sldMkLst>
          <pc:docMk/>
          <pc:sldMk cId="1768997776" sldId="1052"/>
        </pc:sldMkLst>
        <pc:spChg chg="add mod">
          <ac:chgData name="Katelyn Reczek" userId="8b90cbd9-4512-4289-a591-b7911c7d0d9d" providerId="ADAL" clId="{BE5BE601-8233-4551-904A-5FD42BDB75D7}" dt="2026-01-20T22:33:54.081" v="177"/>
          <ac:spMkLst>
            <pc:docMk/>
            <pc:sldMk cId="1768997776" sldId="1052"/>
            <ac:spMk id="3" creationId="{F1741444-9B89-A072-9B53-39120BD583FA}"/>
          </ac:spMkLst>
        </pc:spChg>
      </pc:sldChg>
      <pc:sldChg chg="addSp delSp modSp mod">
        <pc:chgData name="Katelyn Reczek" userId="8b90cbd9-4512-4289-a591-b7911c7d0d9d" providerId="ADAL" clId="{BE5BE601-8233-4551-904A-5FD42BDB75D7}" dt="2026-01-20T22:34:03.824" v="181"/>
        <pc:sldMkLst>
          <pc:docMk/>
          <pc:sldMk cId="1505966196" sldId="1054"/>
        </pc:sldMkLst>
        <pc:spChg chg="add del mod">
          <ac:chgData name="Katelyn Reczek" userId="8b90cbd9-4512-4289-a591-b7911c7d0d9d" providerId="ADAL" clId="{BE5BE601-8233-4551-904A-5FD42BDB75D7}" dt="2026-01-20T22:27:41.430" v="174" actId="478"/>
          <ac:spMkLst>
            <pc:docMk/>
            <pc:sldMk cId="1505966196" sldId="1054"/>
            <ac:spMk id="3" creationId="{F487736F-8255-0558-4A3C-F97843280AF2}"/>
          </ac:spMkLst>
        </pc:spChg>
        <pc:spChg chg="add mod">
          <ac:chgData name="Katelyn Reczek" userId="8b90cbd9-4512-4289-a591-b7911c7d0d9d" providerId="ADAL" clId="{BE5BE601-8233-4551-904A-5FD42BDB75D7}" dt="2026-01-20T22:34:03.824" v="181"/>
          <ac:spMkLst>
            <pc:docMk/>
            <pc:sldMk cId="1505966196" sldId="1054"/>
            <ac:spMk id="4" creationId="{D92FCA17-4353-EA71-A38A-2E5A949BA655}"/>
          </ac:spMkLst>
        </pc:spChg>
      </pc:sldChg>
      <pc:sldChg chg="addSp modSp mod">
        <pc:chgData name="Katelyn Reczek" userId="8b90cbd9-4512-4289-a591-b7911c7d0d9d" providerId="ADAL" clId="{BE5BE601-8233-4551-904A-5FD42BDB75D7}" dt="2026-01-20T22:26:34.759" v="149" actId="1076"/>
        <pc:sldMkLst>
          <pc:docMk/>
          <pc:sldMk cId="1881897525" sldId="1056"/>
        </pc:sldMkLst>
        <pc:spChg chg="mod">
          <ac:chgData name="Katelyn Reczek" userId="8b90cbd9-4512-4289-a591-b7911c7d0d9d" providerId="ADAL" clId="{BE5BE601-8233-4551-904A-5FD42BDB75D7}" dt="2026-01-20T22:25:51.968" v="143" actId="1076"/>
          <ac:spMkLst>
            <pc:docMk/>
            <pc:sldMk cId="1881897525" sldId="1056"/>
            <ac:spMk id="4" creationId="{E4CA2588-48C3-3A2A-6153-80CDCE0CFED0}"/>
          </ac:spMkLst>
        </pc:spChg>
        <pc:spChg chg="add mod">
          <ac:chgData name="Katelyn Reczek" userId="8b90cbd9-4512-4289-a591-b7911c7d0d9d" providerId="ADAL" clId="{BE5BE601-8233-4551-904A-5FD42BDB75D7}" dt="2026-01-20T22:26:34.759" v="149" actId="1076"/>
          <ac:spMkLst>
            <pc:docMk/>
            <pc:sldMk cId="1881897525" sldId="1056"/>
            <ac:spMk id="5" creationId="{571F1A06-2DD2-40F1-6FAE-76A863932CF4}"/>
          </ac:spMkLst>
        </pc:spChg>
      </pc:sldChg>
      <pc:sldChg chg="addSp modSp">
        <pc:chgData name="Katelyn Reczek" userId="8b90cbd9-4512-4289-a591-b7911c7d0d9d" providerId="ADAL" clId="{BE5BE601-8233-4551-904A-5FD42BDB75D7}" dt="2026-01-20T22:34:00.953" v="179"/>
        <pc:sldMkLst>
          <pc:docMk/>
          <pc:sldMk cId="1991761841" sldId="1058"/>
        </pc:sldMkLst>
        <pc:spChg chg="add mod">
          <ac:chgData name="Katelyn Reczek" userId="8b90cbd9-4512-4289-a591-b7911c7d0d9d" providerId="ADAL" clId="{BE5BE601-8233-4551-904A-5FD42BDB75D7}" dt="2026-01-20T22:34:00.953" v="179"/>
          <ac:spMkLst>
            <pc:docMk/>
            <pc:sldMk cId="1991761841" sldId="1058"/>
            <ac:spMk id="3" creationId="{9A3E70A8-E2B1-6094-1089-2FB449FFBFB9}"/>
          </ac:spMkLst>
        </pc:spChg>
      </pc:sldChg>
      <pc:sldChg chg="addSp modSp">
        <pc:chgData name="Katelyn Reczek" userId="8b90cbd9-4512-4289-a591-b7911c7d0d9d" providerId="ADAL" clId="{BE5BE601-8233-4551-904A-5FD42BDB75D7}" dt="2026-01-20T22:26:05.298" v="148"/>
        <pc:sldMkLst>
          <pc:docMk/>
          <pc:sldMk cId="1115790555" sldId="1059"/>
        </pc:sldMkLst>
        <pc:spChg chg="add mod">
          <ac:chgData name="Katelyn Reczek" userId="8b90cbd9-4512-4289-a591-b7911c7d0d9d" providerId="ADAL" clId="{BE5BE601-8233-4551-904A-5FD42BDB75D7}" dt="2026-01-20T22:26:05.298" v="148"/>
          <ac:spMkLst>
            <pc:docMk/>
            <pc:sldMk cId="1115790555" sldId="1059"/>
            <ac:spMk id="5" creationId="{1F2884E0-6FBD-105F-745B-BBACE1EBF723}"/>
          </ac:spMkLst>
        </pc:spChg>
      </pc:sldChg>
      <pc:sldChg chg="addSp modSp">
        <pc:chgData name="Katelyn Reczek" userId="8b90cbd9-4512-4289-a591-b7911c7d0d9d" providerId="ADAL" clId="{BE5BE601-8233-4551-904A-5FD42BDB75D7}" dt="2026-01-20T22:33:57.384" v="178"/>
        <pc:sldMkLst>
          <pc:docMk/>
          <pc:sldMk cId="2515276822" sldId="1060"/>
        </pc:sldMkLst>
        <pc:spChg chg="add mod">
          <ac:chgData name="Katelyn Reczek" userId="8b90cbd9-4512-4289-a591-b7911c7d0d9d" providerId="ADAL" clId="{BE5BE601-8233-4551-904A-5FD42BDB75D7}" dt="2026-01-20T22:33:57.384" v="178"/>
          <ac:spMkLst>
            <pc:docMk/>
            <pc:sldMk cId="2515276822" sldId="1060"/>
            <ac:spMk id="3" creationId="{B474B360-4A1C-CFE6-D21C-7FDF2120B6E9}"/>
          </ac:spMkLst>
        </pc:spChg>
      </pc:sldChg>
      <pc:sldChg chg="addSp modSp">
        <pc:chgData name="Katelyn Reczek" userId="8b90cbd9-4512-4289-a591-b7911c7d0d9d" providerId="ADAL" clId="{BE5BE601-8233-4551-904A-5FD42BDB75D7}" dt="2026-01-20T22:34:58.841" v="188"/>
        <pc:sldMkLst>
          <pc:docMk/>
          <pc:sldMk cId="481551560" sldId="1070"/>
        </pc:sldMkLst>
        <pc:spChg chg="add mod">
          <ac:chgData name="Katelyn Reczek" userId="8b90cbd9-4512-4289-a591-b7911c7d0d9d" providerId="ADAL" clId="{BE5BE601-8233-4551-904A-5FD42BDB75D7}" dt="2026-01-20T22:34:58.841" v="188"/>
          <ac:spMkLst>
            <pc:docMk/>
            <pc:sldMk cId="481551560" sldId="1070"/>
            <ac:spMk id="4" creationId="{758CB113-C415-7626-AC4F-B889F31535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FD136-4050-3941-83A7-B9C786DA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8C6E2-BD82-7841-AE29-4327F40A1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6B89-FF8E-D24B-AE62-CB362257BEA4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B358-F487-E244-8A34-0D6012DFB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625F-1217-4A45-A851-B83B43702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BD1C-184B-C34C-ACD5-3252EB83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3C29-E6E1-4E4C-BA78-8051579C1C6A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86C4-9AE8-7947-9469-54E6F8FB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self-help-guidelines-for-day-to-day-activities-after-a-spine-fracture/sittin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self-help-guidelines-for-day-to-day-activities-after-a-spine-fracture/bending-with-a-neutral-spine/#hip_hing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self-help-guidelines-for-day-to-day-activities-after-a-spine-fracture/bending-with-a-neutral-spine/#hip_hing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he-fracture/videos-on-how-to-safely-do-everyday-activitie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videos-on-how-to-safely-do-everyday-activities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self-help-guidelines-for-day-to-day-activities-after-a-spine-fracture/what-is-a-neutral-spin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videos-on-how-to-safely-do-everyday-activiti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steoporosis.ca/bone-health-osteoporosis/living-with-the-disease/after-the-fracture/videos-on-how-to-safely-do-everyday-activiti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5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52F3F-5E5F-DDCF-2318-A39B72D0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6BBF2-21C4-3ADF-6499-954F86A4A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203EF-899D-4779-1F33-B6011E420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https://osteoporosis.ca/bone-health-osteoporosis/living-with-the-disease/after-the-fracture/self-help-guidelines-for-day-to-day-activities-after-a-spine-fracture/sitting/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0E4F7-8754-A31F-3557-D796DD5AF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2306-6673-B774-3CE0-2C1230B1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1F228-CAF0-2AFA-03FA-5EB11CA2F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DDFF2-12B6-EB03-7C4F-29575A1E7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3A283-1761-67A5-3E64-B3ECD1483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9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56E7-AA6D-1404-B3D0-87465A79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B88EE-817B-7F1A-A161-329E6E881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C349A-03AD-AFAE-9080-A0DF775EE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Alberta Health Services. (2013). Osteoporosis/Bone Health Education Program. (pp. 46).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14F27-71CA-09D1-E56E-5BF886C41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2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61D46-963E-C122-896B-5C692D92C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F9EA6-41B5-6663-8F82-20CFCE364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03574-370B-995D-FD6D-7AC2D0960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08B8B-BB39-00EC-77D8-8C5E54336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7DF06-A410-FD45-F52B-DD7EC041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68030-4764-D680-C5B8-3FECC1FDE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C841D-1969-7E3E-A05C-920BA1D61A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A69D9-D1A0-C87B-7FB7-F00BD6AF2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E2AD-5630-3A58-9DCC-F0E24B1F7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19CCB-6C20-70A2-0850-1A924F860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D8172-A3FE-9533-7E7B-1F59041FD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https://osteoporosis.ca/bone-health-osteoporosis/living-with-the-disease/after-the-fracture/self-help-guidelines-for-day-to-day-activities-after-a-spine-fracture/bending-with-a-neutral-spine/#hip_hinge</a:t>
            </a: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DA2EA-F78B-98B5-BAA5-B1B0C17C5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2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758E-30BA-E17C-4EC5-60B1F090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6224A-6FC2-19CD-D0DD-CD63EC64F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87A4B-0C84-6B12-BE6B-5B3320FB7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https://osteoporosis.ca/bone-health-osteoporosis/living-with-the-disease/after-the-fracture/self-help-guidelines-for-day-to-day-activities-after-a-spine-fracture/bending-with-a-neutral-spine/#hip_hinge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7D79-36EF-5309-A736-B60368E5A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9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12AD-56FB-8850-28B1-72AFE393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9408F-FFDE-B798-A66C-0E51E5567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5D4CF-6963-C691-8548-8DB4C4E0A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https://osteoporosis.ca/bone-health-osteoporosis/living-with-the-disease/after-the-fracture/videos-on-how-to-safely-do-everyday-activities/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7808-394C-B4A6-1FF4-A27F882EC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5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12CA9-544B-B88A-8230-EC6CF0B5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75AB4-05F5-E090-A8E2-C7A700D0F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66F04-02E6-842E-AF8C-B6A5F48DF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https://osteoporosis.ca/bone-health-osteoporosis/living-with-the-disease/after-the-fracture/videos-on-how-to-safely-do-everyday-activities/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09F6B-F388-C351-1A8E-582C2C635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0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732B-B2BF-1CD5-F2E5-897169054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DEB3D-92A0-E164-C333-E5A858A9A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244EA-B96E-A1A9-2BEC-11561D06C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5D722-7A2A-6CE3-97BC-C4951781B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6421-2188-E674-41FB-F884BABA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A3282-D459-C0A1-34FF-A015D900D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0378D-8716-326B-0672-D5FD4F84D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83A44-9019-67FB-7A53-EACE857E8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ADCA-51C4-9C44-C29B-1346F8709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81CB0-61B2-2CE7-1CA9-F6B645279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B377B-D00F-424D-9CBC-F4CC50FB0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Image Source: </a:t>
            </a:r>
            <a:r>
              <a:rPr lang="fr-FR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https://osteoporosis.ca/bone-health-osteoporosis/living-with-the-disease/after-the-fracture/self-help-guidelines-for-day-to-day-activities-after-a-spine-fracture/what-is-a-neutral-spine/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6D68-3BD2-BBBE-E711-5EE01A983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4C32-CCC9-452B-9BCD-170729615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937E6-1651-2F40-2D1C-152649D0C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B2E30B-4C9E-DA26-707C-5F2F3E3A8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https://osteoporosis.ca/bone-health-osteoporosis/living-with-the-disease/after-the-fracture/videos-on-how-to-safely-do-everyday-activities/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999B1-DD30-A8BC-C236-4CCC38396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0574D-E753-3B01-F3F4-FF0B2F01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71C08-6344-CA8F-71E7-0C2791923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67F76-3901-ABE0-6648-ED32DC21A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B7A85-29A3-4A40-D4AB-2D886A736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8BE44-38E9-9F2B-7FF3-14C7D7C39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716B5-06A3-69CB-75A0-22FB77D66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0E39FA-CFB6-8F96-2AA8-B4151D2EE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83185-A917-BF3C-1F50-839D3012D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894B8-CA0C-B83B-5EF6-22E35798B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9B6A3-9F26-442A-FCA1-FE1430571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8E484-47C2-9C6C-18E6-86E42F7E1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81220-2E5F-4C71-7323-573DACE51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D5124-2AAB-60C9-AAD6-AB2B8D596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9940E-D1F1-7596-B7C9-065A2AC9E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B0C84-4065-1B7F-8983-D9A4B0FE4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Source: </a:t>
            </a:r>
            <a:r>
              <a:rPr lang="en-US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https://osteoporosis.ca/bone-health-osteoporosis/living-with-the-disease/after-the-fracture/videos-on-how-to-safely-do-everyday-activities/</a:t>
            </a:r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0A708-C85E-A2D7-3D89-3742F5804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17753-6690-54B1-6027-E2D759D6D63F}"/>
              </a:ext>
            </a:extLst>
          </p:cNvPr>
          <p:cNvSpPr/>
          <p:nvPr userDrawn="1"/>
        </p:nvSpPr>
        <p:spPr>
          <a:xfrm>
            <a:off x="0" y="-2594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40F0-9EE5-0DA3-C1FC-DF53B539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654" y="4444452"/>
            <a:ext cx="9174490" cy="16954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800" b="0">
                <a:solidFill>
                  <a:schemeClr val="bg1"/>
                </a:solidFill>
                <a:latin typeface="Gotham Medium" pitchFamily="50" charset="0"/>
                <a:ea typeface="Gotham Medium" pitchFamily="50" charset="0"/>
                <a:cs typeface="Gotham Medium" pitchFamily="50" charset="0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338B-D9DF-FE89-10A8-DE1B3086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654" y="3602038"/>
            <a:ext cx="9174490" cy="62125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AD588B5-C59E-524E-A639-681C38B3A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0CD7CD-38A7-4845-A5BA-E384B88C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7FDF79-7E5E-DC4D-AEEC-95331561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479CE-5D42-3281-0196-4FCC52512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718090"/>
            <a:ext cx="4835456" cy="8059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07B63-9070-1336-D82A-2FD8D88D0705}"/>
              </a:ext>
            </a:extLst>
          </p:cNvPr>
          <p:cNvCxnSpPr>
            <a:cxnSpLocks/>
          </p:cNvCxnSpPr>
          <p:nvPr userDrawn="1"/>
        </p:nvCxnSpPr>
        <p:spPr>
          <a:xfrm>
            <a:off x="723655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3DB36-F943-234A-97D8-EB14A8D02C03}"/>
              </a:ext>
            </a:extLst>
          </p:cNvPr>
          <p:cNvSpPr/>
          <p:nvPr userDrawn="1"/>
        </p:nvSpPr>
        <p:spPr>
          <a:xfrm>
            <a:off x="-1" y="0"/>
            <a:ext cx="5391155" cy="6858000"/>
          </a:xfrm>
          <a:prstGeom prst="rect">
            <a:avLst/>
          </a:prstGeom>
          <a:solidFill>
            <a:srgbClr val="1C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CC274-BCFE-864D-D39A-0F5055945E15}"/>
              </a:ext>
            </a:extLst>
          </p:cNvPr>
          <p:cNvCxnSpPr>
            <a:cxnSpLocks/>
          </p:cNvCxnSpPr>
          <p:nvPr userDrawn="1"/>
        </p:nvCxnSpPr>
        <p:spPr>
          <a:xfrm>
            <a:off x="6402191" y="1415427"/>
            <a:ext cx="2193241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4DC55-88F8-D7F6-DB8A-44D48F070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9361" y="355600"/>
            <a:ext cx="4855375" cy="1362736"/>
          </a:xfrm>
        </p:spPr>
        <p:txBody>
          <a:bodyPr anchor="ctr">
            <a:noAutofit/>
          </a:bodyPr>
          <a:lstStyle>
            <a:lvl1pPr marL="0" indent="0">
              <a:buNone/>
              <a:defRPr sz="3600" cap="none" baseline="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  <a:lvl2pPr marL="4572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2pPr>
            <a:lvl3pPr marL="9144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3pPr>
            <a:lvl4pPr marL="13716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4pPr>
            <a:lvl5pPr marL="18288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5pPr>
          </a:lstStyle>
          <a:p>
            <a:pPr lvl="0"/>
            <a:r>
              <a:rPr lang="en-US" dirty="0"/>
              <a:t>Contents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0594F-0726-D4BA-AC05-9C35B07F0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8240" y="1989138"/>
            <a:ext cx="4855375" cy="418465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600" b="1">
                <a:latin typeface="Gotham Medium" pitchFamily="50" charset="0"/>
                <a:cs typeface="Gotham Medium" pitchFamily="50" charset="0"/>
              </a:defRPr>
            </a:lvl1pPr>
            <a:lvl2pPr marL="0" indent="0">
              <a:buNone/>
              <a:defRPr sz="1400"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450000" indent="0">
              <a:buNone/>
              <a:defRPr sz="1400"/>
            </a:lvl3pPr>
            <a:lvl4pPr marL="914400" indent="0">
              <a:buNone/>
              <a:defRPr sz="1200" i="0"/>
            </a:lvl4pPr>
            <a:lvl5pPr marL="914400" indent="0">
              <a:buNone/>
              <a:defRPr sz="1200" i="1"/>
            </a:lvl5pPr>
          </a:lstStyle>
          <a:p>
            <a:pPr lvl="0"/>
            <a:r>
              <a:rPr lang="en-US" dirty="0"/>
              <a:t>1. Section Title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B7BDE-E2F0-3D5A-009E-ED6B14846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04BB-9070-732D-AB81-54E7D77C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g object 16">
            <a:extLst>
              <a:ext uri="{FF2B5EF4-FFF2-40B4-BE49-F238E27FC236}">
                <a16:creationId xmlns:a16="http://schemas.microsoft.com/office/drawing/2014/main" id="{575B1A8C-A499-C28E-0F19-D3C46012472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F327A-AA64-281E-3E52-004EAF05AF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2A743-06E2-9D2F-8F4B-602EF84BA21E}"/>
              </a:ext>
            </a:extLst>
          </p:cNvPr>
          <p:cNvCxnSpPr>
            <a:cxnSpLocks/>
          </p:cNvCxnSpPr>
          <p:nvPr userDrawn="1"/>
        </p:nvCxnSpPr>
        <p:spPr>
          <a:xfrm>
            <a:off x="929572" y="1166848"/>
            <a:ext cx="5870726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E02DCC-0D68-F7C7-B3CF-6D602C5DC0ED}"/>
              </a:ext>
            </a:extLst>
          </p:cNvPr>
          <p:cNvSpPr txBox="1"/>
          <p:nvPr userDrawn="1"/>
        </p:nvSpPr>
        <p:spPr>
          <a:xfrm>
            <a:off x="858548" y="6371837"/>
            <a:ext cx="567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1EFFFC6-5BF2-4541-9B27-8D40317114E9}" type="slidenum">
              <a:rPr lang="en-CA" sz="1200" smtClean="0">
                <a:solidFill>
                  <a:schemeClr val="bg1"/>
                </a:solidFill>
              </a:rPr>
              <a:pPr/>
              <a:t>‹#›</a:t>
            </a:fld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2A44B5-AE93-9073-51C8-FA8C19FF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/>
          <a:lstStyle>
            <a:lvl1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65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56088-CFAE-3698-0BC0-BE8B7381C554}"/>
              </a:ext>
            </a:extLst>
          </p:cNvPr>
          <p:cNvSpPr/>
          <p:nvPr userDrawn="1"/>
        </p:nvSpPr>
        <p:spPr>
          <a:xfrm>
            <a:off x="6981092" y="-1"/>
            <a:ext cx="5210909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80FC1D-9C89-62FC-2CFE-A2DD3AD8DD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910B010-036D-8434-31CB-617DC99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5315356" cy="52322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EC2A23-524D-B2C8-C4EA-16B52F82D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8838" y="1677988"/>
            <a:ext cx="5314950" cy="471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5A2A4D-5767-AA0C-6BDB-9F3013F19D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1630" y="2007001"/>
            <a:ext cx="4118869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0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211774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4975748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7795409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26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1874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0771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51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99917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3661862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6286207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7D4A48-2509-513C-12B3-C4943FFFD7C8}"/>
              </a:ext>
            </a:extLst>
          </p:cNvPr>
          <p:cNvGrpSpPr/>
          <p:nvPr userDrawn="1"/>
        </p:nvGrpSpPr>
        <p:grpSpPr>
          <a:xfrm>
            <a:off x="8948892" y="2485429"/>
            <a:ext cx="2264978" cy="1898933"/>
            <a:chOff x="1004204" y="2141724"/>
            <a:chExt cx="2264978" cy="1898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B3B701-8F1A-A9A1-C899-3A4854CE26EC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306E4E-0204-7DA3-540C-DDAE862E8C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69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7988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9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62725B57-0AD1-6ACD-588B-053D64EF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9540" y="2906065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57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DD1285-14D9-7D4A-37C0-1C702ADFE8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919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AFF67755-389F-DFD6-B1CD-5AE15D82BB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501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9AE79F1-1829-AA92-5149-BB6663F8D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083" y="1815763"/>
            <a:ext cx="2594223" cy="3475237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996B3340-0D57-2824-BD7F-DFA773E5E4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2050" y="1815764"/>
            <a:ext cx="2594223" cy="3475236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259A2-8E71-F1D9-7C29-33710088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738AF8-71CF-C992-92BB-7EFEF1149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8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EA876D2-97B2-A569-D244-15074CAE24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501" y="4205151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105A74F-6B31-2079-86BB-3AA82110D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5082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5DCE858-3858-3BCD-5B1B-A16C405FD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2050" y="4205150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8" name="bg object 16">
            <a:extLst>
              <a:ext uri="{FF2B5EF4-FFF2-40B4-BE49-F238E27FC236}">
                <a16:creationId xmlns:a16="http://schemas.microsoft.com/office/drawing/2014/main" id="{7FC5CDC9-1B61-286D-1B5E-AD3001523D0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9680F09-6995-6B35-8D54-2403443028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1D0A68-DD05-ABE2-6C67-AD30C7C5536F}"/>
              </a:ext>
            </a:extLst>
          </p:cNvPr>
          <p:cNvSpPr/>
          <p:nvPr userDrawn="1"/>
        </p:nvSpPr>
        <p:spPr>
          <a:xfrm>
            <a:off x="-11087" y="6569"/>
            <a:ext cx="12203087" cy="6851431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AFFBB-9D93-6EE4-C3AB-C2333A52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4280" y="2527438"/>
            <a:ext cx="3606800" cy="4953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7787A2-29BD-3B80-1F31-1A0BD55F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3146425"/>
            <a:ext cx="10590212" cy="1214438"/>
          </a:xfrm>
        </p:spPr>
        <p:txBody>
          <a:bodyPr anchor="ctr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0771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BAFD6BF-A609-424B-9004-9ACEFFD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7"/>
            <a:ext cx="10515600" cy="523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1D82-73BE-A14B-8720-F76CBEC4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48659-89D9-C94D-9019-30BFFFB5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2C1D-0982-C043-80F5-E783F080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20E48-0D05-ED4E-B30B-C56CE026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403"/>
            <a:ext cx="10515600" cy="48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40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7" r:id="rId3"/>
    <p:sldLayoutId id="2147483683" r:id="rId4"/>
    <p:sldLayoutId id="2147483708" r:id="rId5"/>
    <p:sldLayoutId id="2147483705" r:id="rId6"/>
    <p:sldLayoutId id="2147483706" r:id="rId7"/>
    <p:sldLayoutId id="2147483684" r:id="rId8"/>
    <p:sldLayoutId id="214748370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0" kern="1200" cap="all" baseline="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lioguide.com/health-guides/activities-of-daily-livin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E75B4-E604-1A20-6195-7AA65534CA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D9B77-26C0-61FB-2E3F-02A1E05A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55" y="4429125"/>
            <a:ext cx="9144000" cy="1843087"/>
          </a:xfrm>
        </p:spPr>
        <p:txBody>
          <a:bodyPr anchor="t">
            <a:normAutofit/>
          </a:bodyPr>
          <a:lstStyle/>
          <a:p>
            <a:pPr algn="l"/>
            <a:r>
              <a:rPr lang="en-US" cap="none" dirty="0">
                <a:ea typeface="Lato SemiBold" panose="020F0502020204030203" pitchFamily="34" charset="0"/>
              </a:rPr>
              <a:t>Your Daily Routine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5C6B1-439A-A813-5CE2-A830104F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55" y="3602038"/>
            <a:ext cx="9144000" cy="72231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Bone Health</a:t>
            </a:r>
            <a:endParaRPr lang="en-CA" sz="3200" cap="all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82F2F-1C07-BC9F-A7C1-C53AE32D252F}"/>
              </a:ext>
            </a:extLst>
          </p:cNvPr>
          <p:cNvCxnSpPr>
            <a:cxnSpLocks/>
          </p:cNvCxnSpPr>
          <p:nvPr/>
        </p:nvCxnSpPr>
        <p:spPr>
          <a:xfrm>
            <a:off x="821978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18D9F98-AE90-10D4-E690-9918893E8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658762"/>
            <a:ext cx="5191430" cy="86523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EC8E60-997C-4001-50CA-31C0B2FE182B}"/>
              </a:ext>
            </a:extLst>
          </p:cNvPr>
          <p:cNvSpPr txBox="1">
            <a:spLocks/>
          </p:cNvSpPr>
          <p:nvPr/>
        </p:nvSpPr>
        <p:spPr>
          <a:xfrm>
            <a:off x="2940830" y="1400451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latin typeface="+mn-lt"/>
              </a:rPr>
              <a:t>Data-Driven. People-Led. Outcome-Focused.</a:t>
            </a:r>
            <a:endParaRPr lang="en-CA" sz="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8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91736-9B77-0BA0-B684-5B807FB0D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AF860-2854-D0A1-5271-8F4C47CD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Maintain a Proper Posture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70B71-3769-C8AB-B48F-5AB80913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Video – Proper Posture</a:t>
            </a:r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41AED37A-DD6D-050F-5609-4B309621C5A6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276246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what good posture will look like and briefly explain why maintaining good posture is important for safe movement.</a:t>
            </a:r>
          </a:p>
        </p:txBody>
      </p:sp>
      <p:sp>
        <p:nvSpPr>
          <p:cNvPr id="2" name="Google Shape;177;p22">
            <a:extLst>
              <a:ext uri="{FF2B5EF4-FFF2-40B4-BE49-F238E27FC236}">
                <a16:creationId xmlns:a16="http://schemas.microsoft.com/office/drawing/2014/main" id="{E7541F2E-59DD-D7DB-144A-C9A8C213BF46}"/>
              </a:ext>
            </a:extLst>
          </p:cNvPr>
          <p:cNvSpPr txBox="1"/>
          <p:nvPr/>
        </p:nvSpPr>
        <p:spPr>
          <a:xfrm>
            <a:off x="1222946" y="2438972"/>
            <a:ext cx="419814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Video courtesy of Osteoporosis Canada</a:t>
            </a:r>
            <a:endParaRPr sz="600" dirty="0"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9256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7A0D-F212-BC96-D507-BE56BDF2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E8493C-F297-D703-280E-53285807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do not protect our spine?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18E01-21BF-EDAE-2FBD-7F248DDA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6" y="1482085"/>
            <a:ext cx="6540891" cy="3994483"/>
          </a:xfrm>
        </p:spPr>
        <p:txBody>
          <a:bodyPr>
            <a:normAutofit fontScale="92500" lnSpcReduction="10000"/>
          </a:bodyPr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800" dirty="0"/>
              <a:t>the neutral position is the best position to protect your spine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400" dirty="0"/>
              <a:t>by training your muscles you can prevent strain on your spine</a:t>
            </a:r>
          </a:p>
          <a:p>
            <a:pPr lvl="0" indent="-457200">
              <a:spcBef>
                <a:spcPts val="0"/>
              </a:spcBef>
            </a:pPr>
            <a:endParaRPr lang="en-US" sz="2800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sz="2800" dirty="0"/>
              <a:t>hunching over or twisting your spine causes a lot of strain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400" dirty="0"/>
              <a:t>the more strain increases the risk of spinal fractures (also known as vertebral compression fractures)</a:t>
            </a:r>
          </a:p>
          <a:p>
            <a:pPr marL="800100" lvl="1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sz="2400" dirty="0"/>
              <a:t>this is compounded in individuals with low bone density</a:t>
            </a:r>
          </a:p>
          <a:p>
            <a:endParaRPr lang="en-CA" sz="28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62CFE377-6918-AD22-52A5-0CBAEF1BEDC7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what good posture will look like and briefly explain why maintaining good posture is important for safe movement.</a:t>
            </a:r>
          </a:p>
        </p:txBody>
      </p:sp>
      <p:pic>
        <p:nvPicPr>
          <p:cNvPr id="2" name="Google Shape;185;p23">
            <a:extLst>
              <a:ext uri="{FF2B5EF4-FFF2-40B4-BE49-F238E27FC236}">
                <a16:creationId xmlns:a16="http://schemas.microsoft.com/office/drawing/2014/main" id="{5AF9AD86-2BB9-2305-07D6-66E31CB151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955" y="1929706"/>
            <a:ext cx="3888301" cy="28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23">
            <a:extLst>
              <a:ext uri="{FF2B5EF4-FFF2-40B4-BE49-F238E27FC236}">
                <a16:creationId xmlns:a16="http://schemas.microsoft.com/office/drawing/2014/main" id="{BEBE2D84-E1C8-C828-BF6D-42E45AEB31EF}"/>
              </a:ext>
            </a:extLst>
          </p:cNvPr>
          <p:cNvSpPr txBox="1"/>
          <p:nvPr/>
        </p:nvSpPr>
        <p:spPr>
          <a:xfrm>
            <a:off x="1879663" y="4763906"/>
            <a:ext cx="257103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As we get older...</a:t>
            </a:r>
            <a:endParaRPr sz="16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8812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8198B0-D158-F717-A720-95B7CBFFC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019A4-7061-C831-49FF-BF13F650D2C2}"/>
              </a:ext>
            </a:extLst>
          </p:cNvPr>
          <p:cNvSpPr txBox="1">
            <a:spLocks/>
          </p:cNvSpPr>
          <p:nvPr/>
        </p:nvSpPr>
        <p:spPr>
          <a:xfrm>
            <a:off x="762981" y="5097719"/>
            <a:ext cx="9934515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Guidelines for Safe Movement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ADCF41-9ADB-3D99-924C-B3A4AA72BB3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2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EF20-7212-0C0F-91C2-BFFE321B3DCA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79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44ABC-6274-35A2-2137-F1C01C62C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BC4C02-C856-6A81-AE3C-18FFF59D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and Sitting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E1E15-4DB1-5098-49D8-FB5E250F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457200" lvl="0" indent="-342900">
              <a:buSzPts val="1800"/>
            </a:pPr>
            <a:r>
              <a:rPr lang="en-US" sz="2400" dirty="0"/>
              <a:t>Standing and walking puts less strain on the spine than sitting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400" dirty="0"/>
              <a:t>When standing…</a:t>
            </a:r>
          </a:p>
          <a:p>
            <a:pPr lvl="0">
              <a:buSzPts val="1800"/>
            </a:pPr>
            <a:r>
              <a:rPr lang="en-US" sz="2400" dirty="0"/>
              <a:t>maintain your spine in the neutral position </a:t>
            </a:r>
          </a:p>
          <a:p>
            <a:pPr lvl="0">
              <a:buSzPts val="1800"/>
            </a:pPr>
            <a:r>
              <a:rPr lang="en-US" sz="2400" dirty="0"/>
              <a:t>keep your feet pointed straight with your knees lined up over your second toe</a:t>
            </a:r>
          </a:p>
          <a:p>
            <a:pPr lvl="0">
              <a:buSzPts val="1800"/>
            </a:pPr>
            <a:r>
              <a:rPr lang="en-US" sz="2400" dirty="0"/>
              <a:t>if standing in one place for a length of time, put one foot up on a stool or open cupboard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sz="2000" dirty="0"/>
              <a:t>switch feet periodically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7D267E9D-5FB6-26A6-5F6B-294E392DBE05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630809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demonstrate, independently and using good posture, how to implement proper body mechanics while executing different common daily activities to encourage active living.</a:t>
            </a:r>
          </a:p>
        </p:txBody>
      </p:sp>
    </p:spTree>
    <p:extLst>
      <p:ext uri="{BB962C8B-B14F-4D97-AF65-F5344CB8AC3E}">
        <p14:creationId xmlns:p14="http://schemas.microsoft.com/office/powerpoint/2010/main" val="348656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51F1B-C2F8-3812-5ED2-9610D39C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D60D9D-1329-36CB-55B8-40E2D564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and Sitting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F43D5-C9C0-377B-D654-BD7F10452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When sitting…</a:t>
            </a:r>
          </a:p>
          <a:p>
            <a:pPr lvl="0">
              <a:buSzPts val="1800"/>
            </a:pPr>
            <a:r>
              <a:rPr lang="en-US" sz="2400" dirty="0"/>
              <a:t>maintain your spine in the neutral position </a:t>
            </a:r>
          </a:p>
          <a:p>
            <a:pPr lvl="0">
              <a:buSzPts val="1800"/>
            </a:pPr>
            <a:r>
              <a:rPr lang="en-US" sz="2400" dirty="0"/>
              <a:t>use a rolled towel or pillow to support your lower back</a:t>
            </a:r>
          </a:p>
          <a:p>
            <a:pPr lvl="0">
              <a:buSzPts val="1800"/>
            </a:pPr>
            <a:r>
              <a:rPr lang="en-US" sz="2400" dirty="0"/>
              <a:t>keep your head, hips and back in alignment</a:t>
            </a:r>
          </a:p>
          <a:p>
            <a:pPr lvl="0">
              <a:buSzPts val="1800"/>
            </a:pPr>
            <a:r>
              <a:rPr lang="en-US" sz="2400" dirty="0"/>
              <a:t>keep your hips higher than your knees - perch position</a:t>
            </a:r>
          </a:p>
          <a:p>
            <a:pPr lvl="0">
              <a:buSzPts val="1800"/>
            </a:pPr>
            <a:r>
              <a:rPr lang="en-US" sz="2400" dirty="0"/>
              <a:t>have your feet rest flat on the floor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if they do not reach the floor, use a small footstool</a:t>
            </a:r>
          </a:p>
          <a:p>
            <a:pPr lvl="0">
              <a:spcAft>
                <a:spcPts val="1000"/>
              </a:spcAft>
              <a:buSzPts val="1800"/>
            </a:pPr>
            <a:r>
              <a:rPr lang="en-US" sz="2400" dirty="0"/>
              <a:t>if at a desk, prop up what you are working on so it slants towards you</a:t>
            </a:r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AECBD31C-F24F-5F9B-BABB-E8CEC0D6484C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266915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demonstrate, independently and using good posture, how to implement proper body mechanics while executing different common daily activities to encourage active living.</a:t>
            </a:r>
          </a:p>
        </p:txBody>
      </p:sp>
    </p:spTree>
    <p:extLst>
      <p:ext uri="{BB962C8B-B14F-4D97-AF65-F5344CB8AC3E}">
        <p14:creationId xmlns:p14="http://schemas.microsoft.com/office/powerpoint/2010/main" val="67240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38DD2-94FD-2C45-08C9-E747FD66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1C4C5C-245B-69E0-A147-27A6059A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between Standing and Sitting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99E37-0837-EBD0-255F-8F737D72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Video – Standing to Sitting</a:t>
            </a:r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13B5717D-64E1-418C-8728-06DFB57E831E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397544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demonstrate, independently and using good posture, how to implement proper body mechanics while executing different common daily activities to encourage active living.</a:t>
            </a:r>
          </a:p>
        </p:txBody>
      </p:sp>
      <p:sp>
        <p:nvSpPr>
          <p:cNvPr id="2" name="Google Shape;177;p22">
            <a:extLst>
              <a:ext uri="{FF2B5EF4-FFF2-40B4-BE49-F238E27FC236}">
                <a16:creationId xmlns:a16="http://schemas.microsoft.com/office/drawing/2014/main" id="{453821DC-4837-FC56-0B9C-AF15995B25D9}"/>
              </a:ext>
            </a:extLst>
          </p:cNvPr>
          <p:cNvSpPr txBox="1"/>
          <p:nvPr/>
        </p:nvSpPr>
        <p:spPr>
          <a:xfrm>
            <a:off x="1222946" y="2438972"/>
            <a:ext cx="419814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Video courtesy of Osteoporosis Canada</a:t>
            </a:r>
            <a:endParaRPr sz="600" dirty="0"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8526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96C5-9364-42D8-A5C9-22E27BAC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B7043-7ACC-9374-6F25-66833569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In and Out of a Car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B49E59-9B8E-A295-E173-FBF206AD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buSzPts val="1800"/>
            </a:pPr>
            <a:r>
              <a:rPr lang="en-US" sz="2400" dirty="0"/>
              <a:t>use the same method for getting on and off a chair</a:t>
            </a:r>
          </a:p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bring a small towel or pillow to keep your spine as upright as possible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you may benefit from a wedge-shaped cushion (found in the automotive department of most retailers)</a:t>
            </a:r>
          </a:p>
          <a:p>
            <a:endParaRPr lang="en-CA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6A78F05C-6BB0-40B2-6CC5-13008B6AC6C1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647317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demonstrate, independently and using good posture, how to implement proper body mechanics while executing different common daily activities to encourage active living.</a:t>
            </a:r>
          </a:p>
        </p:txBody>
      </p:sp>
      <p:pic>
        <p:nvPicPr>
          <p:cNvPr id="2" name="Google Shape;230;p28">
            <a:extLst>
              <a:ext uri="{FF2B5EF4-FFF2-40B4-BE49-F238E27FC236}">
                <a16:creationId xmlns:a16="http://schemas.microsoft.com/office/drawing/2014/main" id="{ACB01E6D-ECD3-63D3-427F-31A86AE006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219" y="3083893"/>
            <a:ext cx="4691500" cy="23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121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1FCC7-A0B1-1B28-D26A-0B077A175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4AF22-2301-5262-3AFF-BD30E54F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BB369D-44BD-FC43-C318-9C9C75B8F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When walking…</a:t>
            </a:r>
          </a:p>
          <a:p>
            <a:pPr marL="457200" lvl="0" indent="-342900">
              <a:buSzPts val="1800"/>
            </a:pPr>
            <a:r>
              <a:rPr lang="en-US" sz="2400" dirty="0"/>
              <a:t>maintain your spine in the neutral position </a:t>
            </a:r>
          </a:p>
          <a:p>
            <a:pPr marL="457200" lvl="0" indent="-342900">
              <a:buSzPts val="1800"/>
            </a:pPr>
            <a:r>
              <a:rPr lang="en-US" sz="2400" dirty="0"/>
              <a:t>point your feet straight ahead</a:t>
            </a:r>
          </a:p>
          <a:p>
            <a:pPr marL="457200" lvl="0" indent="-342900">
              <a:buSzPts val="1800"/>
            </a:pPr>
            <a:r>
              <a:rPr lang="en-US" sz="2400" dirty="0"/>
              <a:t>your knees should be lined up over your 2nd toe in your shoe</a:t>
            </a:r>
          </a:p>
          <a:p>
            <a:pPr marL="457200" lvl="0" indent="-342900">
              <a:buSzPts val="1800"/>
            </a:pPr>
            <a:r>
              <a:rPr lang="en-US" sz="2400" dirty="0"/>
              <a:t>do not let your knees lock back as you bring your weight over your foot - keep them slightly bent</a:t>
            </a:r>
          </a:p>
          <a:p>
            <a:pPr marL="457200" lvl="0" indent="-342900">
              <a:spcAft>
                <a:spcPts val="1000"/>
              </a:spcAft>
              <a:buSzPts val="1800"/>
            </a:pPr>
            <a:r>
              <a:rPr lang="en-US" sz="2400" dirty="0"/>
              <a:t>keep knees, hips and toes lined up when climbing stairs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7794AC90-63A7-C223-F8E2-75C170562AE7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389410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demonstrate, independently and using good posture, how to implement proper body mechanics while executing different common daily activities to encourage active living.</a:t>
            </a:r>
          </a:p>
        </p:txBody>
      </p:sp>
    </p:spTree>
    <p:extLst>
      <p:ext uri="{BB962C8B-B14F-4D97-AF65-F5344CB8AC3E}">
        <p14:creationId xmlns:p14="http://schemas.microsoft.com/office/powerpoint/2010/main" val="319408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A061-AF5E-8D6E-7F79-882AE6E1E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1863BE-F34E-CCAB-E716-00C624A6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Coughing or Sneezing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4DF3BD-D84F-D5DF-F8CF-0928F800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760893"/>
            <a:ext cx="6954548" cy="37156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When coughing or sneezing…</a:t>
            </a:r>
          </a:p>
          <a:p>
            <a:pPr lvl="0">
              <a:buSzPts val="1800"/>
            </a:pPr>
            <a:r>
              <a:rPr lang="en-US" sz="2400" dirty="0"/>
              <a:t>develop the habit of supporting your back with one hand whenever you cough or sneeze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this protects the spine from damage caused by the sudden bend forward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0753EDCC-6C1B-3B96-C1FF-F0A829C21FA2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401133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demonstrate, independently and using good posture, how to implement proper body mechanics while executing different common daily activities to encourage active living.</a:t>
            </a:r>
          </a:p>
        </p:txBody>
      </p:sp>
      <p:pic>
        <p:nvPicPr>
          <p:cNvPr id="2" name="Google Shape;250;p30">
            <a:extLst>
              <a:ext uri="{FF2B5EF4-FFF2-40B4-BE49-F238E27FC236}">
                <a16:creationId xmlns:a16="http://schemas.microsoft.com/office/drawing/2014/main" id="{837F4EB2-A43A-1493-C4FF-3831804A5B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027" y="1760893"/>
            <a:ext cx="13716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61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421D9-1718-985C-51A8-27739FD3E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D52ED-E1FE-40D9-1AA3-6808F6DC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Acronym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C54DD3-AD8F-8B5F-014B-01903984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S - </a:t>
            </a:r>
            <a:r>
              <a:rPr lang="en-US" dirty="0"/>
              <a:t>maintain your SPINE in a neutral position</a:t>
            </a:r>
          </a:p>
          <a:p>
            <a:pPr marL="0" lvl="0" indent="0">
              <a:buNone/>
            </a:pPr>
            <a:r>
              <a:rPr lang="en-US" sz="3600" dirty="0"/>
              <a:t>T - </a:t>
            </a:r>
            <a:r>
              <a:rPr lang="en-US" dirty="0"/>
              <a:t>avoid TRUNK twisting</a:t>
            </a:r>
          </a:p>
          <a:p>
            <a:pPr marL="0" lvl="0" indent="0">
              <a:buNone/>
            </a:pPr>
            <a:r>
              <a:rPr lang="en-US" sz="3600" dirty="0"/>
              <a:t>A - </a:t>
            </a:r>
            <a:r>
              <a:rPr lang="en-US" dirty="0"/>
              <a:t>keep your ARMS close to your body</a:t>
            </a:r>
          </a:p>
          <a:p>
            <a:pPr marL="0" lvl="0" indent="0">
              <a:buNone/>
            </a:pPr>
            <a:r>
              <a:rPr lang="en-US" sz="3600" dirty="0"/>
              <a:t>B - </a:t>
            </a:r>
            <a:r>
              <a:rPr lang="en-US" dirty="0"/>
              <a:t>maintain a wide BASE of support</a:t>
            </a:r>
          </a:p>
          <a:p>
            <a:pPr marL="0" lvl="0" indent="0">
              <a:buNone/>
            </a:pPr>
            <a:r>
              <a:rPr lang="en-US" sz="3600" dirty="0"/>
              <a:t>L - </a:t>
            </a:r>
            <a:r>
              <a:rPr lang="en-US" dirty="0"/>
              <a:t>use your LEGS</a:t>
            </a:r>
          </a:p>
          <a:p>
            <a:pPr marL="0" lvl="0" indent="0">
              <a:buNone/>
            </a:pPr>
            <a:r>
              <a:rPr lang="en-US" sz="3600" dirty="0"/>
              <a:t>E - </a:t>
            </a:r>
            <a:r>
              <a:rPr lang="en-US" dirty="0"/>
              <a:t>EVALUATE the load, environment, abilities and limitations</a:t>
            </a:r>
          </a:p>
          <a:p>
            <a:endParaRPr lang="en-CA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961903A3-AC4B-BA42-27CA-AF042A1347DF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three Do’s and three Don’ts for Safe Movement.</a:t>
            </a:r>
          </a:p>
        </p:txBody>
      </p:sp>
    </p:spTree>
    <p:extLst>
      <p:ext uri="{BB962C8B-B14F-4D97-AF65-F5344CB8AC3E}">
        <p14:creationId xmlns:p14="http://schemas.microsoft.com/office/powerpoint/2010/main" val="1788400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28296-2B64-D407-C135-C5B00EFB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Starter Activity</a:t>
            </a:r>
            <a:endParaRPr lang="en-CA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17922-2212-4AA6-5792-78C90A40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809135"/>
            <a:ext cx="10515600" cy="4024288"/>
          </a:xfrm>
        </p:spPr>
        <p:txBody>
          <a:bodyPr>
            <a:normAutofit/>
          </a:bodyPr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800" dirty="0"/>
              <a:t>On the first page of your </a:t>
            </a:r>
            <a:r>
              <a:rPr lang="en-US" sz="2800" b="1" dirty="0"/>
              <a:t>Workshop Guide, </a:t>
            </a:r>
            <a:r>
              <a:rPr lang="en-US" sz="2800" dirty="0"/>
              <a:t>write down a list of common activities that you do on an average day</a:t>
            </a:r>
          </a:p>
          <a:p>
            <a:pPr lvl="0" indent="-457200">
              <a:spcBef>
                <a:spcPts val="0"/>
              </a:spcBef>
            </a:pPr>
            <a:endParaRPr lang="en-US" sz="2800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800" dirty="0"/>
              <a:t>These can be any activity, such as </a:t>
            </a:r>
          </a:p>
          <a:p>
            <a:pPr marL="736600" lvl="1">
              <a:spcBef>
                <a:spcPts val="0"/>
              </a:spcBef>
              <a:buSzPts val="2800"/>
            </a:pPr>
            <a:r>
              <a:rPr lang="en-US" sz="2400" dirty="0"/>
              <a:t>tying your shoes</a:t>
            </a:r>
          </a:p>
          <a:p>
            <a:pPr marL="736600" lvl="1">
              <a:spcBef>
                <a:spcPts val="0"/>
              </a:spcBef>
              <a:buSzPts val="2800"/>
            </a:pPr>
            <a:r>
              <a:rPr lang="en-US" sz="2400" dirty="0"/>
              <a:t>doing laundry</a:t>
            </a:r>
          </a:p>
          <a:p>
            <a:pPr marL="736600" lvl="1">
              <a:spcBef>
                <a:spcPts val="0"/>
              </a:spcBef>
              <a:buSzPts val="2800"/>
            </a:pPr>
            <a:r>
              <a:rPr lang="en-US" sz="2400" dirty="0"/>
              <a:t>gardening</a:t>
            </a:r>
          </a:p>
          <a:p>
            <a:pPr lvl="0" indent="0">
              <a:spcBef>
                <a:spcPts val="0"/>
              </a:spcBef>
              <a:buNone/>
            </a:pPr>
            <a:endParaRPr lang="en-US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1062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EA908-21FC-7C5B-083C-3FACB31B0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B5ADA-889C-3C97-C838-82B9249A6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DAFEA0-8FE7-8912-824C-21ECC7C98BE6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796862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The Hip Hinge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C57BF0-106D-93FF-AEA6-88CA0C7B8E27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3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AF3342-AA0D-E6B0-82F0-4D90F3A0F862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44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1CEB-3573-8BBC-BCFF-7E040D81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8D02D6-1981-6373-CAC2-46EE14B7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 with a Neutral Spine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577D9-8222-A77A-7F26-5D354557E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buSzPts val="1800"/>
            </a:pPr>
            <a:r>
              <a:rPr lang="en-US" sz="2400" dirty="0"/>
              <a:t>There are many daily activities that require us to bend over or lean forward - such as brushing our teeth or washing our face</a:t>
            </a:r>
          </a:p>
          <a:p>
            <a:pPr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a helpful movement to know is called the hip hinge, which significantly reduces the strain on the spine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D0D296E1-4ED1-D9C7-707B-A91E0761A866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838425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 the hip hinge and identify specific activities of daily living (ADLs) that could be done with the hip hinge in mind.</a:t>
            </a:r>
          </a:p>
        </p:txBody>
      </p:sp>
    </p:spTree>
    <p:extLst>
      <p:ext uri="{BB962C8B-B14F-4D97-AF65-F5344CB8AC3E}">
        <p14:creationId xmlns:p14="http://schemas.microsoft.com/office/powerpoint/2010/main" val="357168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DD350-4BC6-0425-670E-8710B4E2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E04BE8-1F1E-D022-173A-6C256063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Hip Hinge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6E5A22-12B6-850E-4A0F-85FE497F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457200" lvl="0" indent="-342900">
              <a:buSzPts val="1800"/>
            </a:pPr>
            <a:r>
              <a:rPr lang="en-US" sz="2400" dirty="0"/>
              <a:t>bend your knees slightly while keeping your back straight from hip to shoulder</a:t>
            </a:r>
          </a:p>
          <a:p>
            <a:pPr marL="457200" lvl="0" indent="-342900">
              <a:spcBef>
                <a:spcPts val="0"/>
              </a:spcBef>
              <a:buSzPts val="1800"/>
            </a:pPr>
            <a:r>
              <a:rPr lang="en-US" sz="2400" dirty="0"/>
              <a:t>stick out your tailbone behind you to bend forward from the hips</a:t>
            </a:r>
          </a:p>
          <a:p>
            <a:endParaRPr lang="en-CA" sz="2400" dirty="0"/>
          </a:p>
        </p:txBody>
      </p:sp>
      <p:sp>
        <p:nvSpPr>
          <p:cNvPr id="2" name="Google Shape;158;p20">
            <a:extLst>
              <a:ext uri="{FF2B5EF4-FFF2-40B4-BE49-F238E27FC236}">
                <a16:creationId xmlns:a16="http://schemas.microsoft.com/office/drawing/2014/main" id="{78E980BF-5443-5A61-0A85-79B4BBE0D17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838425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 the hip hinge and identify specific activities of daily living (ADLs) that could be done with the hip hinge in mind.</a:t>
            </a:r>
          </a:p>
        </p:txBody>
      </p:sp>
      <p:pic>
        <p:nvPicPr>
          <p:cNvPr id="3" name="Google Shape;284;p34">
            <a:extLst>
              <a:ext uri="{FF2B5EF4-FFF2-40B4-BE49-F238E27FC236}">
                <a16:creationId xmlns:a16="http://schemas.microsoft.com/office/drawing/2014/main" id="{8D7E83A7-0239-86AA-7114-979BC9F3D6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150" y="2680333"/>
            <a:ext cx="5320636" cy="279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38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F075E-82E4-E014-3F33-3B3BB162F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EE9478-3058-EE89-811F-0A322F14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Hip Hinge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67D80-ACA3-23EB-E87C-194F71E8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Video – Hip Hinge</a:t>
            </a:r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243DFDC5-A053-B585-714F-CE2B2F6B5AC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397544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 the hip hinge and identify specific activities of daily living (ADLs) that could be done with the hip hinge in mind.</a:t>
            </a:r>
          </a:p>
        </p:txBody>
      </p:sp>
      <p:sp>
        <p:nvSpPr>
          <p:cNvPr id="2" name="Google Shape;177;p22">
            <a:extLst>
              <a:ext uri="{FF2B5EF4-FFF2-40B4-BE49-F238E27FC236}">
                <a16:creationId xmlns:a16="http://schemas.microsoft.com/office/drawing/2014/main" id="{A86D2BD8-8EAE-E240-BB7C-192E8247F2FF}"/>
              </a:ext>
            </a:extLst>
          </p:cNvPr>
          <p:cNvSpPr txBox="1"/>
          <p:nvPr/>
        </p:nvSpPr>
        <p:spPr>
          <a:xfrm>
            <a:off x="1222946" y="2438972"/>
            <a:ext cx="419814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Video courtesy of Osteoporosis Canada</a:t>
            </a:r>
            <a:endParaRPr sz="600" dirty="0"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1152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70DA9-D0EB-7F14-48F5-B69CF9A15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2AB22-B3BF-CF35-BB54-2EDE4A01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Lifting and Carrying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C8A2D3-662A-0F3E-A298-4794F895E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Video – Safe Lifting and Carrying</a:t>
            </a:r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CDF8471D-2F20-19D4-E5FC-857FC2D99FA9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397544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 the hip hinge and identify specific activities of daily living (ADLs) that could be done with the hip hinge in mind.</a:t>
            </a:r>
          </a:p>
        </p:txBody>
      </p:sp>
      <p:sp>
        <p:nvSpPr>
          <p:cNvPr id="2" name="Google Shape;177;p22">
            <a:extLst>
              <a:ext uri="{FF2B5EF4-FFF2-40B4-BE49-F238E27FC236}">
                <a16:creationId xmlns:a16="http://schemas.microsoft.com/office/drawing/2014/main" id="{C0212818-822C-CEB4-A91F-92B766FBD434}"/>
              </a:ext>
            </a:extLst>
          </p:cNvPr>
          <p:cNvSpPr txBox="1"/>
          <p:nvPr/>
        </p:nvSpPr>
        <p:spPr>
          <a:xfrm>
            <a:off x="1222946" y="2438972"/>
            <a:ext cx="419814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Video courtesy of Osteoporosis Canada</a:t>
            </a:r>
            <a:endParaRPr sz="600" dirty="0"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23435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245DC-2320-D609-48E1-92A77A653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09CF30-6D3E-57AA-5A92-0298FF47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Sweeping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14F9A8-F84E-DF89-1532-6350A787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Video – Safe Sweeping</a:t>
            </a:r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12AE3F18-A04B-B0B8-8DB6-5851E6C06FA8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10397544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demonstrate the hip hinge and identify specific activities of daily living (ADLs) that could be done with the hip hinge in mind.</a:t>
            </a:r>
          </a:p>
        </p:txBody>
      </p:sp>
      <p:sp>
        <p:nvSpPr>
          <p:cNvPr id="2" name="Google Shape;177;p22">
            <a:extLst>
              <a:ext uri="{FF2B5EF4-FFF2-40B4-BE49-F238E27FC236}">
                <a16:creationId xmlns:a16="http://schemas.microsoft.com/office/drawing/2014/main" id="{F888E8CB-2B28-EA0C-6BFF-43A70CB3B293}"/>
              </a:ext>
            </a:extLst>
          </p:cNvPr>
          <p:cNvSpPr txBox="1"/>
          <p:nvPr/>
        </p:nvSpPr>
        <p:spPr>
          <a:xfrm>
            <a:off x="1222946" y="2438972"/>
            <a:ext cx="4198140" cy="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Video courtesy of Osteoporosis Canada</a:t>
            </a:r>
            <a:endParaRPr sz="600" dirty="0"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6740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8D84E-D7C2-080A-83DD-C66D5398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3ACA0-F980-F596-9B16-6E206E5D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of Daily Living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84299C-FCF5-0ADC-34E8-0E8E67BB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buSzPts val="1800"/>
            </a:pPr>
            <a:r>
              <a:rPr lang="en-US" sz="2400" dirty="0"/>
              <a:t>Another great resource for other common daily activities can be found here (found in your </a:t>
            </a:r>
            <a:r>
              <a:rPr lang="en-US" sz="2400" b="1" dirty="0"/>
              <a:t>Workshop Guide</a:t>
            </a:r>
            <a:r>
              <a:rPr lang="en-US" sz="2400" dirty="0"/>
              <a:t>):</a:t>
            </a:r>
          </a:p>
          <a:p>
            <a:pPr marL="171450" lvl="0" indent="-171450"/>
            <a:endParaRPr lang="en-US" sz="700" dirty="0"/>
          </a:p>
          <a:p>
            <a:pPr marL="0" lvl="0" indent="0"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https://melioguide.com/health-guides/activities-of-daily-living/</a:t>
            </a:r>
            <a:endParaRPr lang="en-US" sz="2400" dirty="0"/>
          </a:p>
          <a:p>
            <a:pPr marL="0" lvl="0" indent="0">
              <a:buNone/>
            </a:pPr>
            <a:endParaRPr lang="en-US" sz="700" dirty="0"/>
          </a:p>
          <a:p>
            <a:pPr marL="0" lvl="0" indent="0">
              <a:buNone/>
            </a:pPr>
            <a:r>
              <a:rPr lang="en-US" sz="2400" dirty="0"/>
              <a:t>Examples of activities listed:</a:t>
            </a:r>
          </a:p>
          <a:p>
            <a:pPr marL="457200" lvl="0" indent="-342900">
              <a:buSzPts val="1800"/>
            </a:pPr>
            <a:r>
              <a:rPr lang="en-US" sz="2400" dirty="0"/>
              <a:t>raking leaves</a:t>
            </a:r>
          </a:p>
          <a:p>
            <a:pPr marL="457200" lvl="0" indent="-342900">
              <a:spcBef>
                <a:spcPts val="0"/>
              </a:spcBef>
              <a:buSzPts val="1800"/>
            </a:pPr>
            <a:r>
              <a:rPr lang="en-US" sz="2400" dirty="0" err="1"/>
              <a:t>shovelling</a:t>
            </a:r>
            <a:r>
              <a:rPr lang="en-US" sz="2400" dirty="0"/>
              <a:t> and weeding in the garden</a:t>
            </a:r>
          </a:p>
          <a:p>
            <a:pPr marL="457200" lvl="0" indent="-342900">
              <a:spcBef>
                <a:spcPts val="0"/>
              </a:spcBef>
              <a:buSzPts val="1800"/>
            </a:pPr>
            <a:r>
              <a:rPr lang="en-US" sz="2400" dirty="0"/>
              <a:t>mowing your lawn</a:t>
            </a:r>
          </a:p>
          <a:p>
            <a:pPr marL="457200" lvl="0" indent="-342900">
              <a:spcBef>
                <a:spcPts val="0"/>
              </a:spcBef>
              <a:buSzPts val="1800"/>
            </a:pPr>
            <a:r>
              <a:rPr lang="en-US" sz="2400" dirty="0" err="1"/>
              <a:t>shovelling</a:t>
            </a:r>
            <a:r>
              <a:rPr lang="en-US" sz="2400" dirty="0"/>
              <a:t> the snow</a:t>
            </a:r>
          </a:p>
          <a:p>
            <a:pPr marL="457200" lvl="0" indent="0"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37820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6430A-69EA-BA21-DFB9-162ECF6D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4E7EA-BEDA-4D09-1B7A-C93556946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D21C8D-E424-14DE-5603-899A9C0734D8}"/>
              </a:ext>
            </a:extLst>
          </p:cNvPr>
          <p:cNvSpPr txBox="1">
            <a:spLocks/>
          </p:cNvSpPr>
          <p:nvPr/>
        </p:nvSpPr>
        <p:spPr>
          <a:xfrm>
            <a:off x="762982" y="5097719"/>
            <a:ext cx="10713909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The Do’s and Don’ts of Safe Movement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CE5E0E-DF3A-07C6-6B5E-62A16FC537F6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4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FE2B34-AE42-1580-5969-52850FA3ED4D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5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067B-C440-0009-413E-723C2878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AF0AA-5599-187A-DA19-D7AE4A4F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Do’s of Safe Movement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D6045-8F0A-BBAD-338D-71123254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lvl="0">
              <a:buSzPts val="1800"/>
            </a:pPr>
            <a:r>
              <a:rPr lang="en-US" sz="2400" dirty="0"/>
              <a:t>Always pay attention to proper posture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lift your breastbone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keep your head erect and look forward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keep your shoulders back and slightly “pinch” your shoulder blades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tighten your abdominal muscles and buttocks</a:t>
            </a:r>
          </a:p>
          <a:p>
            <a:pPr marL="742950" lvl="0" indent="-285750"/>
            <a:endParaRPr lang="en-US" sz="1600" dirty="0"/>
          </a:p>
          <a:p>
            <a:pPr lvl="0">
              <a:buSzPts val="1800"/>
            </a:pPr>
            <a:r>
              <a:rPr lang="en-US" sz="2400" dirty="0"/>
              <a:t>Whenever possible, walk or climb the stairs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sz="2000" dirty="0"/>
              <a:t>when walking the stairs, use the handrail</a:t>
            </a:r>
          </a:p>
          <a:p>
            <a:pPr marL="742950" lvl="0" indent="-285750"/>
            <a:endParaRPr lang="en-US" sz="1600" dirty="0"/>
          </a:p>
          <a:p>
            <a:pPr lvl="0">
              <a:buSzPts val="1800"/>
            </a:pPr>
            <a:r>
              <a:rPr lang="en-US" sz="2400" dirty="0"/>
              <a:t>Always bend from the hips and knees, not from the waist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9956F373-B9AB-3652-CAB2-161FD93AEB69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three Do’s and three Don’ts for Safe Movement.</a:t>
            </a:r>
          </a:p>
        </p:txBody>
      </p:sp>
    </p:spTree>
    <p:extLst>
      <p:ext uri="{BB962C8B-B14F-4D97-AF65-F5344CB8AC3E}">
        <p14:creationId xmlns:p14="http://schemas.microsoft.com/office/powerpoint/2010/main" val="145617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AC55-B37B-9616-7E64-3A25E53E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Don'ts of Safe Movement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CCC-1497-EDC9-C86F-DD555C77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24320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/>
              <a:t>Don’t…</a:t>
            </a:r>
          </a:p>
          <a:p>
            <a:pPr marL="457200" lvl="0" indent="-342900">
              <a:buSzPts val="1800"/>
            </a:pPr>
            <a:r>
              <a:rPr lang="en-US" sz="2400" dirty="0"/>
              <a:t>walk or exercise on slippery surfaces</a:t>
            </a:r>
          </a:p>
          <a:p>
            <a:pPr marL="457200" lvl="0" indent="-342900">
              <a:buSzPts val="1800"/>
            </a:pPr>
            <a:r>
              <a:rPr lang="en-US" sz="2400" dirty="0"/>
              <a:t>wear backless bedroom slippers or shoes with slippery soles</a:t>
            </a:r>
          </a:p>
          <a:p>
            <a:pPr marL="457200" lvl="0" indent="-342900">
              <a:buSzPts val="1800"/>
            </a:pPr>
            <a:r>
              <a:rPr lang="en-US" sz="2400" dirty="0"/>
              <a:t>slouch when standing, walking or sitting at a desk</a:t>
            </a:r>
          </a:p>
          <a:p>
            <a:pPr marL="457200" lvl="0" indent="-342900">
              <a:buSzPts val="1800"/>
            </a:pPr>
            <a:r>
              <a:rPr lang="en-US" sz="2400" dirty="0"/>
              <a:t>sit in a deep, cushioned chair or couch that causes you to sink into it</a:t>
            </a:r>
          </a:p>
          <a:p>
            <a:pPr marL="457200" lvl="0" indent="-342900">
              <a:spcAft>
                <a:spcPts val="1000"/>
              </a:spcAft>
              <a:buSzPts val="1800"/>
            </a:pPr>
            <a:r>
              <a:rPr lang="en-US" sz="2400" dirty="0"/>
              <a:t>move too quickly</a:t>
            </a:r>
          </a:p>
          <a:p>
            <a:endParaRPr lang="en-CA" sz="2400" dirty="0"/>
          </a:p>
        </p:txBody>
      </p:sp>
      <p:sp>
        <p:nvSpPr>
          <p:cNvPr id="4" name="Google Shape;158;p20">
            <a:extLst>
              <a:ext uri="{FF2B5EF4-FFF2-40B4-BE49-F238E27FC236}">
                <a16:creationId xmlns:a16="http://schemas.microsoft.com/office/drawing/2014/main" id="{324ED508-8B71-00F5-A579-A4A04930884F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three Do’s and three Don’ts for Safe Movement.</a:t>
            </a:r>
          </a:p>
        </p:txBody>
      </p:sp>
    </p:spTree>
    <p:extLst>
      <p:ext uri="{BB962C8B-B14F-4D97-AF65-F5344CB8AC3E}">
        <p14:creationId xmlns:p14="http://schemas.microsoft.com/office/powerpoint/2010/main" val="2187946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32C0C-8D13-710B-5C85-8ED8714E6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BFF8-C1E9-B34B-A836-6C08379B8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8240" y="1989138"/>
            <a:ext cx="4978521" cy="4008539"/>
          </a:xfrm>
        </p:spPr>
        <p:txBody>
          <a:bodyPr>
            <a:normAutofit fontScale="92500"/>
          </a:bodyPr>
          <a:lstStyle/>
          <a:p>
            <a:pPr marL="354013" lvl="0" indent="-260350">
              <a:spcBef>
                <a:spcPts val="0"/>
              </a:spcBef>
              <a:buSzPts val="2800"/>
            </a:pPr>
            <a:r>
              <a:rPr lang="en-US" sz="2400" dirty="0"/>
              <a:t>1. Your Posture and Protecting Your Spine</a:t>
            </a:r>
          </a:p>
          <a:p>
            <a:pPr lvl="0">
              <a:spcBef>
                <a:spcPts val="0"/>
              </a:spcBef>
              <a:buSzPts val="2800"/>
            </a:pPr>
            <a:endParaRPr lang="en-US" sz="2400" dirty="0"/>
          </a:p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2. Guidelines for Safe Movement</a:t>
            </a:r>
          </a:p>
          <a:p>
            <a:pPr lvl="0">
              <a:spcBef>
                <a:spcPts val="0"/>
              </a:spcBef>
              <a:buSzPts val="2800"/>
            </a:pPr>
            <a:endParaRPr lang="en-US" sz="2400" dirty="0"/>
          </a:p>
          <a:p>
            <a:pPr lvl="0">
              <a:spcBef>
                <a:spcPts val="0"/>
              </a:spcBef>
              <a:buSzPts val="2800"/>
            </a:pPr>
            <a:r>
              <a:rPr lang="en-US" sz="2400" dirty="0"/>
              <a:t>3. The Hip Hinge</a:t>
            </a:r>
          </a:p>
          <a:p>
            <a:pPr lvl="0">
              <a:spcBef>
                <a:spcPts val="0"/>
              </a:spcBef>
              <a:buSzPts val="2800"/>
            </a:pPr>
            <a:endParaRPr lang="en-US" sz="2400" dirty="0"/>
          </a:p>
          <a:p>
            <a:pPr marL="354013" lvl="0" indent="-354013">
              <a:spcBef>
                <a:spcPts val="0"/>
              </a:spcBef>
              <a:buSzPts val="2800"/>
            </a:pPr>
            <a:r>
              <a:rPr lang="en-US" sz="2400" dirty="0"/>
              <a:t>4. The Do’s and Don’ts of Safe Movement</a:t>
            </a:r>
          </a:p>
          <a:p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8CB113-C415-7626-AC4F-B889F3153562}"/>
              </a:ext>
            </a:extLst>
          </p:cNvPr>
          <p:cNvSpPr txBox="1">
            <a:spLocks/>
          </p:cNvSpPr>
          <p:nvPr/>
        </p:nvSpPr>
        <p:spPr>
          <a:xfrm>
            <a:off x="7944431" y="6438957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solidFill>
                  <a:schemeClr val="tx2"/>
                </a:solidFill>
                <a:latin typeface="+mn-lt"/>
              </a:rPr>
              <a:t>Data-Driven. People-Led. Outcome-Focused.</a:t>
            </a:r>
            <a:endParaRPr lang="en-CA" sz="95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551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F4A53-C875-A911-136C-522C819BD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A11D-756E-5C09-2DC5-8A80A54B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Don'ts of Safe Movement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0553-879D-009E-624F-570FCD9CD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dirty="0"/>
              <a:t>Don’t…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US" sz="2400" dirty="0"/>
              <a:t>engage in sports or activities that require twisting the spine or bending forward from the waist before talking to your healthcare provider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SzPts val="1800"/>
            </a:pPr>
            <a:r>
              <a:rPr lang="en-US" sz="2000" dirty="0"/>
              <a:t>for example: sit-ups, toe-touches or swinging a golf club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force yourself to complete a task or exercise if you feel short of breath, are in pain or are fatigued</a:t>
            </a:r>
          </a:p>
          <a:p>
            <a:pPr lvl="0">
              <a:lnSpc>
                <a:spcPct val="100000"/>
              </a:lnSpc>
              <a:buSzPts val="1800"/>
            </a:pPr>
            <a:r>
              <a:rPr lang="en-US" sz="2400" dirty="0"/>
              <a:t>take to your chair or bed for extended periods of time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sz="2000" dirty="0"/>
              <a:t>inactivity is one of the worst things for osteoporosis</a:t>
            </a:r>
          </a:p>
          <a:p>
            <a:endParaRPr lang="en-CA" sz="2400" dirty="0"/>
          </a:p>
        </p:txBody>
      </p:sp>
      <p:sp>
        <p:nvSpPr>
          <p:cNvPr id="4" name="Google Shape;158;p20">
            <a:extLst>
              <a:ext uri="{FF2B5EF4-FFF2-40B4-BE49-F238E27FC236}">
                <a16:creationId xmlns:a16="http://schemas.microsoft.com/office/drawing/2014/main" id="{45A6BF32-7100-136A-CBD0-81F61448559C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a minimum of three Do’s and three Don’ts for Safe Movement.</a:t>
            </a:r>
          </a:p>
        </p:txBody>
      </p:sp>
    </p:spTree>
    <p:extLst>
      <p:ext uri="{BB962C8B-B14F-4D97-AF65-F5344CB8AC3E}">
        <p14:creationId xmlns:p14="http://schemas.microsoft.com/office/powerpoint/2010/main" val="114164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0172D-D0F6-E6DE-3310-3B72CF789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B92-000C-4F6B-B20D-5E5E52F1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6A18-62BA-9433-66BF-6F9F473F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400" dirty="0"/>
              <a:t>Review your activity list from the starter activity at the beginning of the workshop</a:t>
            </a:r>
          </a:p>
          <a:p>
            <a:pPr marL="736600" lvl="1">
              <a:spcBef>
                <a:spcPts val="0"/>
              </a:spcBef>
              <a:buSzPts val="2800"/>
            </a:pPr>
            <a:r>
              <a:rPr lang="en-US" sz="2000" dirty="0"/>
              <a:t>Identify for which activities you are already practicing safe movement techniques and for which some modifications are required</a:t>
            </a:r>
          </a:p>
          <a:p>
            <a:pPr marL="685800" lvl="0" indent="-457200">
              <a:spcBef>
                <a:spcPts val="0"/>
              </a:spcBef>
            </a:pPr>
            <a:endParaRPr lang="en-US" sz="2400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With the person next to you, discuss what changes you can make to some of the more common activities to ensure that you are practicing safe movement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2853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907B-CDBF-6F3D-4E2B-0CA436A2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111D-C1CC-587C-DA5C-8574EAA7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221E-193A-A48C-0A05-4BD8E033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sz="2200" dirty="0"/>
          </a:p>
          <a:p>
            <a:pPr lvl="0" indent="0">
              <a:spcBef>
                <a:spcPts val="0"/>
              </a:spcBef>
              <a:buNone/>
            </a:pPr>
            <a:r>
              <a:rPr lang="en-US" sz="2200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200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4839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BBC-3DDE-62B9-8E8F-C0D5B470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  <a:endParaRPr lang="en-CA" dirty="0"/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EFEBCC5A-7858-5C77-C92B-8A7F7C7D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1951694"/>
            <a:ext cx="2743200" cy="6431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1A8161-DC66-4961-C08C-149F6038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07" y="1916373"/>
            <a:ext cx="2621973" cy="713777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C4C06C91-25A5-0AD3-7CAD-35C658EF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1" y="3739024"/>
            <a:ext cx="1868632" cy="1180850"/>
          </a:xfrm>
          <a:prstGeom prst="rect">
            <a:avLst/>
          </a:prstGeom>
        </p:spPr>
      </p:pic>
      <p:pic>
        <p:nvPicPr>
          <p:cNvPr id="8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368B5B-777F-C63A-64FD-5B744E5B5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283" y="3763545"/>
            <a:ext cx="1666875" cy="1171575"/>
          </a:xfrm>
          <a:prstGeom prst="rect">
            <a:avLst/>
          </a:prstGeom>
        </p:spPr>
      </p:pic>
      <p:pic>
        <p:nvPicPr>
          <p:cNvPr id="9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28FEB48-5AEA-EB71-73DB-426B384CF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962" y="3591666"/>
            <a:ext cx="2085110" cy="134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BCA40-28FF-A5C0-642B-D8B06DA0C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8" y="2019639"/>
            <a:ext cx="3332359" cy="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1067-AF0B-21F7-847D-F5F2362F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3699-03D9-F9E7-2FB1-533AA286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(n.d.) A Few Self-Help Guidelines for Day-to-Day Activities After A Spine Fracture. Retrieved from https://osteoporosis.ca/bone-health-osteoporosis/living-with-the-disease/after-the-fracture/table-of-contents/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dirty="0"/>
              <a:t>(2020). Activities of Daily Living. Retrieved from https://melioguide.com/health-guides/activities-of-daily-living/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(2020). How to Do a Hip Hinge. Retrieved from https://www.verywellfit.com/how-to-do-a-hip-hinge-4685934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(2019). Osteoporosis Fracture Facts. Retrieved from https://www.fracturedtruths.com/osteoporosis-fracture-facts</a:t>
            </a:r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Alberta Health Services. (2013). </a:t>
            </a:r>
            <a:r>
              <a:rPr lang="en-US" i="1" dirty="0"/>
              <a:t>Osteoporosis/Bone Health Education Program. </a:t>
            </a:r>
            <a:r>
              <a:rPr lang="en-US" dirty="0"/>
              <a:t>(pp. 40-48).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D7C4E-88F9-9CF9-7FE7-0E2040FF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3D406-5452-882A-2A59-016FCCA8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-1778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/>
              <a:t>Identify what good posture will look like and briefly explain why maintaining good posture is important for safe movement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Demonstrate, independently and while using good posture, how to implement proper body mechanics while executing different common daily activities to encourage active living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Identify a minimum of three Do’s and three Don’ts for Safe Movement</a:t>
            </a:r>
          </a:p>
          <a:p>
            <a:pPr marL="685800" lvl="0" indent="-177800">
              <a:lnSpc>
                <a:spcPct val="115000"/>
              </a:lnSpc>
              <a:buSzPts val="2000"/>
            </a:pPr>
            <a:r>
              <a:rPr lang="en-US" sz="2400" dirty="0"/>
              <a:t>Demonstrate the hip hinge and identify specific activities of daily living (ADLs) that could be done with the hip hinge in mind</a:t>
            </a:r>
          </a:p>
          <a:p>
            <a:pPr marL="685800" lvl="0" indent="0">
              <a:lnSpc>
                <a:spcPct val="115000"/>
              </a:lnSpc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59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95A0-DD6A-F29A-BDD0-9F6449DC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F6CB83-8F86-8E54-5C22-B821C3E8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48" y="1584959"/>
            <a:ext cx="8417726" cy="42398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45107-6A22-5F76-38E9-5F17DD9D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50991C-B494-1E52-1766-714A9E8E2655}"/>
              </a:ext>
            </a:extLst>
          </p:cNvPr>
          <p:cNvSpPr/>
          <p:nvPr/>
        </p:nvSpPr>
        <p:spPr>
          <a:xfrm>
            <a:off x="1931306" y="1783062"/>
            <a:ext cx="4521200" cy="64863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4FB6E9-DFA5-179E-9C25-2E791D767E14}"/>
              </a:ext>
            </a:extLst>
          </p:cNvPr>
          <p:cNvSpPr/>
          <p:nvPr/>
        </p:nvSpPr>
        <p:spPr>
          <a:xfrm>
            <a:off x="2177175" y="2544895"/>
            <a:ext cx="3170044" cy="28195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4547A-582C-BD75-909D-FF962A13A533}"/>
              </a:ext>
            </a:extLst>
          </p:cNvPr>
          <p:cNvSpPr/>
          <p:nvPr/>
        </p:nvSpPr>
        <p:spPr>
          <a:xfrm>
            <a:off x="2150576" y="5451980"/>
            <a:ext cx="4301930" cy="44144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8C80B0-29AC-5BA8-F6C6-5685E19E2745}"/>
              </a:ext>
            </a:extLst>
          </p:cNvPr>
          <p:cNvSpPr/>
          <p:nvPr/>
        </p:nvSpPr>
        <p:spPr>
          <a:xfrm>
            <a:off x="5269510" y="2387989"/>
            <a:ext cx="4181582" cy="18737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05422CB3-FBE7-F736-3EC7-9AC2A90518F9}"/>
              </a:ext>
            </a:extLst>
          </p:cNvPr>
          <p:cNvSpPr txBox="1">
            <a:spLocks/>
          </p:cNvSpPr>
          <p:nvPr/>
        </p:nvSpPr>
        <p:spPr>
          <a:xfrm>
            <a:off x="9258735" y="1825217"/>
            <a:ext cx="2933265" cy="37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29EAF0A6-9E99-E153-ECDB-8F778BEC3BE3}"/>
              </a:ext>
            </a:extLst>
          </p:cNvPr>
          <p:cNvCxnSpPr>
            <a:cxnSpLocks/>
          </p:cNvCxnSpPr>
          <p:nvPr/>
        </p:nvCxnSpPr>
        <p:spPr>
          <a:xfrm flipH="1">
            <a:off x="5622437" y="2048746"/>
            <a:ext cx="3828655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09354187-DA92-22DD-1488-FDCC06FD281F}"/>
              </a:ext>
            </a:extLst>
          </p:cNvPr>
          <p:cNvCxnSpPr>
            <a:cxnSpLocks/>
          </p:cNvCxnSpPr>
          <p:nvPr/>
        </p:nvCxnSpPr>
        <p:spPr>
          <a:xfrm flipH="1">
            <a:off x="8783451" y="3429000"/>
            <a:ext cx="667641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DEF20235-304D-4439-E63C-448F5A1D9408}"/>
              </a:ext>
            </a:extLst>
          </p:cNvPr>
          <p:cNvCxnSpPr>
            <a:cxnSpLocks/>
          </p:cNvCxnSpPr>
          <p:nvPr/>
        </p:nvCxnSpPr>
        <p:spPr>
          <a:xfrm flipH="1">
            <a:off x="5876357" y="4502032"/>
            <a:ext cx="3574735" cy="914165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34;p17">
            <a:extLst>
              <a:ext uri="{FF2B5EF4-FFF2-40B4-BE49-F238E27FC236}">
                <a16:creationId xmlns:a16="http://schemas.microsoft.com/office/drawing/2014/main" id="{BA7B62B7-D235-AF3E-B975-802E7F414105}"/>
              </a:ext>
            </a:extLst>
          </p:cNvPr>
          <p:cNvSpPr txBox="1">
            <a:spLocks/>
          </p:cNvSpPr>
          <p:nvPr/>
        </p:nvSpPr>
        <p:spPr>
          <a:xfrm>
            <a:off x="267956" y="2792956"/>
            <a:ext cx="1882620" cy="89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1DDDD4-13D8-1140-C57A-B5256300340B}"/>
              </a:ext>
            </a:extLst>
          </p:cNvPr>
          <p:cNvCxnSpPr>
            <a:cxnSpLocks/>
          </p:cNvCxnSpPr>
          <p:nvPr/>
        </p:nvCxnSpPr>
        <p:spPr>
          <a:xfrm>
            <a:off x="1564640" y="3149600"/>
            <a:ext cx="1176268" cy="15212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82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115A-7D9E-F803-0832-1459CD18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D959-35E5-6C47-4665-6A5E8C2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2254-8927-1B18-3BF4-58A6DD2B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927123"/>
            <a:ext cx="10515600" cy="39063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As we progress through this workshop, please ensure to complete the appropriate sections of the </a:t>
            </a:r>
            <a:r>
              <a:rPr lang="en-US" sz="2400" b="1" dirty="0"/>
              <a:t>Workshop Guide</a:t>
            </a:r>
            <a:r>
              <a:rPr lang="en-US" sz="2400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2924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874E-9FE3-3450-94C2-A34CBD3C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BF49D7-8700-C4B3-BB3C-AD113092C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AA0057-ECF1-3AB6-120D-C0557A3394E0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Your Posture and </a:t>
            </a:r>
            <a:b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</a:br>
            <a:r>
              <a:rPr lang="en-US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Protecting Your Spine</a:t>
            </a:r>
            <a:endParaRPr lang="en-CA" sz="4000" cap="none" dirty="0">
              <a:solidFill>
                <a:schemeClr val="bg1"/>
              </a:solidFill>
              <a:ea typeface="Lato SemiBold" panose="020F0502020204030203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715D21-1095-D33E-349E-92570A4215C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1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D9F7D-A986-DE38-ECC2-7B9B2C98E2D4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9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28EF-8C53-929A-A49A-B2B4FEC4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9E20E-D8B3-7FBF-E5E6-17FFE418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Proper Posture?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7566E-723A-B53A-70CB-3B9FF8DE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399448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With the person next to you discuss what it means to have proper posture</a:t>
            </a:r>
          </a:p>
          <a:p>
            <a:pPr lvl="0" indent="0">
              <a:spcBef>
                <a:spcPts val="0"/>
              </a:spcBef>
              <a:buNone/>
            </a:pPr>
            <a:endParaRPr lang="en-US" sz="2800" dirty="0"/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400" dirty="0"/>
              <a:t>What does having proper posture look like to you?</a:t>
            </a:r>
          </a:p>
          <a:p>
            <a:pPr marL="800100" lvl="1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-US" sz="2400" dirty="0"/>
              <a:t>What are the benefits of having proper posture?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E60C7AD2-F548-C3FF-A59C-717C55B138AA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986997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what good posture will look like and briefly explain why maintaining good posture is important for safe movement.</a:t>
            </a:r>
          </a:p>
        </p:txBody>
      </p:sp>
    </p:spTree>
    <p:extLst>
      <p:ext uri="{BB962C8B-B14F-4D97-AF65-F5344CB8AC3E}">
        <p14:creationId xmlns:p14="http://schemas.microsoft.com/office/powerpoint/2010/main" val="301216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0EF3-E4BC-2211-02FB-E01C3360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89D33C-CF4B-388E-EC43-182A5B94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Proper Posture?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BE9DB5-28C4-2F51-C814-6A2394DE8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7343060" cy="3994483"/>
          </a:xfrm>
        </p:spPr>
        <p:txBody>
          <a:bodyPr>
            <a:normAutofit/>
          </a:bodyPr>
          <a:lstStyle/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Having proper posture can be identified when your ear, shoulder and hip are in alignment</a:t>
            </a:r>
          </a:p>
          <a:p>
            <a:pPr marL="685800" indent="-457200">
              <a:spcBef>
                <a:spcPts val="0"/>
              </a:spcBef>
            </a:pPr>
            <a:endParaRPr lang="en-US" sz="2400" dirty="0"/>
          </a:p>
          <a:p>
            <a:pPr lvl="0" indent="-457200">
              <a:spcBef>
                <a:spcPts val="0"/>
              </a:spcBef>
              <a:buSzPts val="2800"/>
            </a:pPr>
            <a:r>
              <a:rPr lang="en-US" sz="2400" dirty="0"/>
              <a:t>This alignment is called a neutral spine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sz="2000" dirty="0"/>
              <a:t>it is the strongest and safest position for the spine</a:t>
            </a:r>
          </a:p>
          <a:p>
            <a:endParaRPr lang="en-CA" sz="2400" dirty="0"/>
          </a:p>
        </p:txBody>
      </p:sp>
      <p:sp>
        <p:nvSpPr>
          <p:cNvPr id="6" name="Google Shape;158;p20">
            <a:extLst>
              <a:ext uri="{FF2B5EF4-FFF2-40B4-BE49-F238E27FC236}">
                <a16:creationId xmlns:a16="http://schemas.microsoft.com/office/drawing/2014/main" id="{B9C71795-C70A-9C7A-592B-95DA00D902F3}"/>
              </a:ext>
            </a:extLst>
          </p:cNvPr>
          <p:cNvSpPr txBox="1">
            <a:spLocks/>
          </p:cNvSpPr>
          <p:nvPr/>
        </p:nvSpPr>
        <p:spPr>
          <a:xfrm>
            <a:off x="817852" y="5591858"/>
            <a:ext cx="9217491" cy="42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what good posture will look like and briefly explain why maintaining good posture is important for safe movement.</a:t>
            </a:r>
          </a:p>
        </p:txBody>
      </p:sp>
      <p:pic>
        <p:nvPicPr>
          <p:cNvPr id="2" name="Google Shape;166;p21">
            <a:extLst>
              <a:ext uri="{FF2B5EF4-FFF2-40B4-BE49-F238E27FC236}">
                <a16:creationId xmlns:a16="http://schemas.microsoft.com/office/drawing/2014/main" id="{0CE8241F-0E32-9469-FD7D-731B69418D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2532" y="840144"/>
            <a:ext cx="1631750" cy="4283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75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IHO">
  <a:themeElements>
    <a:clrScheme name="IIHO">
      <a:dk1>
        <a:srgbClr val="000000"/>
      </a:dk1>
      <a:lt1>
        <a:srgbClr val="FFFFFF"/>
      </a:lt1>
      <a:dk2>
        <a:srgbClr val="1C365D"/>
      </a:dk2>
      <a:lt2>
        <a:srgbClr val="F9F9F9"/>
      </a:lt2>
      <a:accent1>
        <a:srgbClr val="1C365D"/>
      </a:accent1>
      <a:accent2>
        <a:srgbClr val="000000"/>
      </a:accent2>
      <a:accent3>
        <a:srgbClr val="EF4C4B"/>
      </a:accent3>
      <a:accent4>
        <a:srgbClr val="10B0E6"/>
      </a:accent4>
      <a:accent5>
        <a:srgbClr val="F05920"/>
      </a:accent5>
      <a:accent6>
        <a:srgbClr val="5954AA"/>
      </a:accent6>
      <a:hlink>
        <a:srgbClr val="F58F68"/>
      </a:hlink>
      <a:folHlink>
        <a:srgbClr val="6596AC"/>
      </a:folHlink>
    </a:clrScheme>
    <a:fontScheme name="IIHO - Presentation">
      <a:majorFont>
        <a:latin typeface="Gotham Medium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63CA55308799244BAA56CFB9708BAE76" ma:contentTypeVersion="0" ma:contentTypeDescription="Create a new folder." ma:contentTypeScope="" ma:versionID="3aa438f6352858d72faad4e45af5a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014dae61cc99f9ffdb2503fba242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CF7DDF-0555-4B18-869A-E83095CA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213EA8-406F-4959-93D7-2FFC29128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7E44F-F7EA-4713-9460-A11D829BD99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4153</TotalTime>
  <Words>2027</Words>
  <Application>Microsoft Office PowerPoint</Application>
  <PresentationFormat>Widescreen</PresentationFormat>
  <Paragraphs>244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Lato SemiBold</vt:lpstr>
      <vt:lpstr>Open Sans</vt:lpstr>
      <vt:lpstr>Calibri</vt:lpstr>
      <vt:lpstr>Golos Text</vt:lpstr>
      <vt:lpstr>Lato</vt:lpstr>
      <vt:lpstr>Gotham Medium</vt:lpstr>
      <vt:lpstr>Arial</vt:lpstr>
      <vt:lpstr>Source Sans Pro</vt:lpstr>
      <vt:lpstr>IIHO</vt:lpstr>
      <vt:lpstr>Your Daily Routine</vt:lpstr>
      <vt:lpstr>Starter Activity</vt:lpstr>
      <vt:lpstr>PowerPoint Presentation</vt:lpstr>
      <vt:lpstr>Learning Objectives</vt:lpstr>
      <vt:lpstr>How to navigate the slides</vt:lpstr>
      <vt:lpstr>Workshop Guide</vt:lpstr>
      <vt:lpstr>PowerPoint Presentation</vt:lpstr>
      <vt:lpstr>What is Proper Posture?</vt:lpstr>
      <vt:lpstr>What is Proper Posture?</vt:lpstr>
      <vt:lpstr>How to Maintain a Proper Posture</vt:lpstr>
      <vt:lpstr>What if we do not protect our spine?</vt:lpstr>
      <vt:lpstr>PowerPoint Presentation</vt:lpstr>
      <vt:lpstr>Standing and Sitting</vt:lpstr>
      <vt:lpstr>Standing and Sitting</vt:lpstr>
      <vt:lpstr>Moving between Standing and Sitting</vt:lpstr>
      <vt:lpstr>Getting In and Out of a Car</vt:lpstr>
      <vt:lpstr>Walking</vt:lpstr>
      <vt:lpstr>Coughing or Sneezing</vt:lpstr>
      <vt:lpstr>STABLE Acronym</vt:lpstr>
      <vt:lpstr>PowerPoint Presentation</vt:lpstr>
      <vt:lpstr>Bending with a Neutral Spine</vt:lpstr>
      <vt:lpstr>The Hip Hinge</vt:lpstr>
      <vt:lpstr>The Hip Hinge</vt:lpstr>
      <vt:lpstr>Safe Lifting and Carrying</vt:lpstr>
      <vt:lpstr>Safe Sweeping</vt:lpstr>
      <vt:lpstr>Activities of Daily Living</vt:lpstr>
      <vt:lpstr>PowerPoint Presentation</vt:lpstr>
      <vt:lpstr>The Do’s of Safe Movement</vt:lpstr>
      <vt:lpstr>The Don'ts of Safe Movement</vt:lpstr>
      <vt:lpstr>The Don'ts of Safe Movement</vt:lpstr>
      <vt:lpstr>Cool-down Activity</vt:lpstr>
      <vt:lpstr>Additional Resources</vt:lpstr>
      <vt:lpstr>SPONSORS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Improved  Health Outcomes</dc:title>
  <dc:creator>kreczek@albertaboneandjoint.com</dc:creator>
  <cp:lastModifiedBy>Katelyn Reczek</cp:lastModifiedBy>
  <cp:revision>265</cp:revision>
  <dcterms:created xsi:type="dcterms:W3CDTF">2024-10-10T15:42:02Z</dcterms:created>
  <dcterms:modified xsi:type="dcterms:W3CDTF">2026-06-12T20:03:29Z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0x01200063CA55308799244BAA56CFB9708BAE76</vt:lpwstr>
  </property>
  <property fmtid="{D5CDD505-2E9C-101B-9397-08002B2CF9AE}" pid="3" name="TaxKeyword">
    <vt:lpwstr/>
  </property>
  <property fmtid="{D5CDD505-2E9C-101B-9397-08002B2CF9AE}" pid="4" name="id36a9f0712845ca955fcb0a3e929228">
    <vt:lpwstr/>
  </property>
  <property fmtid="{D5CDD505-2E9C-101B-9397-08002B2CF9AE}" pid="5" name="PresentationType">
    <vt:lpwstr/>
  </property>
  <property fmtid="{D5CDD505-2E9C-101B-9397-08002B2CF9AE}" pid="6" name="jde21c1f01e54cd7967ea90ca4fa1413">
    <vt:lpwstr/>
  </property>
  <property fmtid="{D5CDD505-2E9C-101B-9397-08002B2CF9AE}" pid="7" name="xd_ProgID">
    <vt:lpwstr/>
  </property>
  <property fmtid="{D5CDD505-2E9C-101B-9397-08002B2CF9AE}" pid="8" name="MediaServiceImageTags">
    <vt:lpwstr/>
  </property>
  <property fmtid="{D5CDD505-2E9C-101B-9397-08002B2CF9AE}" pid="9" name="bd0c6da2c61e468f982e4e277c6995b7">
    <vt:lpwstr/>
  </property>
  <property fmtid="{D5CDD505-2E9C-101B-9397-08002B2CF9AE}" pid="10" name="TaxKeywordTaxHTField">
    <vt:lpwstr/>
  </property>
  <property fmtid="{D5CDD505-2E9C-101B-9397-08002B2CF9AE}" pid="11" name="Research_x0020_Log_x0020_Type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p149e414ec534a5cafb1f9f4f4bbef12">
    <vt:lpwstr/>
  </property>
  <property fmtid="{D5CDD505-2E9C-101B-9397-08002B2CF9AE}" pid="15" name="g15ef28a6b3c498cab9fb88b6bb3843e">
    <vt:lpwstr/>
  </property>
  <property fmtid="{D5CDD505-2E9C-101B-9397-08002B2CF9AE}" pid="16" name="kb2d4ca7f50f47a4b71a6851e2d97589">
    <vt:lpwstr/>
  </property>
  <property fmtid="{D5CDD505-2E9C-101B-9397-08002B2CF9AE}" pid="17" name="SOP_x0020_Document_x0020_Type">
    <vt:lpwstr/>
  </property>
  <property fmtid="{D5CDD505-2E9C-101B-9397-08002B2CF9AE}" pid="18" name="_ExtendedDescription">
    <vt:lpwstr/>
  </property>
  <property fmtid="{D5CDD505-2E9C-101B-9397-08002B2CF9AE}" pid="19" name="ReportType">
    <vt:lpwstr/>
  </property>
  <property fmtid="{D5CDD505-2E9C-101B-9397-08002B2CF9AE}" pid="20" name="Correspondence Type">
    <vt:lpwstr/>
  </property>
  <property fmtid="{D5CDD505-2E9C-101B-9397-08002B2CF9AE}" pid="21" name="n94ca1d2d1804d61b82af299422c009b">
    <vt:lpwstr/>
  </property>
  <property fmtid="{D5CDD505-2E9C-101B-9397-08002B2CF9AE}" pid="22" name="MinutesType">
    <vt:lpwstr/>
  </property>
  <property fmtid="{D5CDD505-2E9C-101B-9397-08002B2CF9AE}" pid="23" name="xd_Signature">
    <vt:bool>false</vt:bool>
  </property>
  <property fmtid="{D5CDD505-2E9C-101B-9397-08002B2CF9AE}" pid="24" name="Promotional_x0020_Material_x0020_Type">
    <vt:lpwstr/>
  </property>
  <property fmtid="{D5CDD505-2E9C-101B-9397-08002B2CF9AE}" pid="25" name="lcf76f155ced4ddcb4097134ff3c332f">
    <vt:lpwstr/>
  </property>
  <property fmtid="{D5CDD505-2E9C-101B-9397-08002B2CF9AE}" pid="26" name="TaxCatchAll">
    <vt:lpwstr/>
  </property>
  <property fmtid="{D5CDD505-2E9C-101B-9397-08002B2CF9AE}" pid="27" name="Promotional Material Type">
    <vt:lpwstr/>
  </property>
  <property fmtid="{D5CDD505-2E9C-101B-9397-08002B2CF9AE}" pid="28" name="SOP Document Type">
    <vt:lpwstr/>
  </property>
  <property fmtid="{D5CDD505-2E9C-101B-9397-08002B2CF9AE}" pid="29" name="Research Log Type">
    <vt:lpwstr/>
  </property>
  <property fmtid="{D5CDD505-2E9C-101B-9397-08002B2CF9AE}" pid="30" name="TriggerFlowInfo">
    <vt:lpwstr/>
  </property>
  <property fmtid="{D5CDD505-2E9C-101B-9397-08002B2CF9AE}" pid="31" name="Correspondence_x0020_Type">
    <vt:lpwstr/>
  </property>
</Properties>
</file>