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1120" r:id="rId6"/>
    <p:sldId id="1070" r:id="rId7"/>
    <p:sldId id="1077" r:id="rId8"/>
    <p:sldId id="1140" r:id="rId9"/>
    <p:sldId id="1078" r:id="rId10"/>
    <p:sldId id="1080" r:id="rId11"/>
    <p:sldId id="1095" r:id="rId12"/>
    <p:sldId id="1122" r:id="rId13"/>
    <p:sldId id="1141" r:id="rId14"/>
    <p:sldId id="1142" r:id="rId15"/>
    <p:sldId id="1143" r:id="rId16"/>
    <p:sldId id="1144" r:id="rId17"/>
    <p:sldId id="1145" r:id="rId18"/>
    <p:sldId id="1146" r:id="rId19"/>
    <p:sldId id="1147" r:id="rId20"/>
    <p:sldId id="1148" r:id="rId21"/>
    <p:sldId id="1081" r:id="rId22"/>
    <p:sldId id="1149" r:id="rId23"/>
    <p:sldId id="1150" r:id="rId24"/>
    <p:sldId id="1151" r:id="rId25"/>
    <p:sldId id="1152" r:id="rId26"/>
    <p:sldId id="1117" r:id="rId27"/>
    <p:sldId id="1153" r:id="rId28"/>
    <p:sldId id="1154" r:id="rId29"/>
    <p:sldId id="1155" r:id="rId30"/>
    <p:sldId id="1156" r:id="rId31"/>
    <p:sldId id="1157" r:id="rId32"/>
    <p:sldId id="1119" r:id="rId33"/>
    <p:sldId id="1099" r:id="rId34"/>
    <p:sldId id="1100" r:id="rId35"/>
  </p:sldIdLst>
  <p:sldSz cx="12192000" cy="6858000"/>
  <p:notesSz cx="6858000" cy="9144000"/>
  <p:embeddedFontLst>
    <p:embeddedFont>
      <p:font typeface="Golos Text" panose="020B0503020202020204" pitchFamily="34" charset="0"/>
      <p:regular r:id="rId38"/>
      <p:bold r:id="rId39"/>
    </p:embeddedFont>
    <p:embeddedFont>
      <p:font typeface="Gotham Medium" pitchFamily="50" charset="0"/>
      <p:regular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Lato SemiBold" panose="020F0502020204030203" pitchFamily="34" charset="0"/>
      <p:bold r:id="rId45"/>
      <p:boldItalic r:id="rId46"/>
    </p:embeddedFont>
    <p:embeddedFont>
      <p:font typeface="Open Sans" panose="020B0606030504020204" pitchFamily="34" charset="0"/>
      <p:regular r:id="rId47"/>
    </p:embeddedFont>
    <p:embeddedFont>
      <p:font typeface="Source Sans Pro" panose="020B0503030403020204" pitchFamily="3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66C52-CC8F-D99E-3C2E-BBA79F3A90FA}" name="Liz Rowan" initials="LR" userId="S::lrowan@albertaboneandjoint.com::c7640cf5-46b4-416e-9ece-cf4798393f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9B79"/>
    <a:srgbClr val="10B0E6"/>
    <a:srgbClr val="454344"/>
    <a:srgbClr val="FFFFFF"/>
    <a:srgbClr val="EF4C4B"/>
    <a:srgbClr val="FFE9AE"/>
    <a:srgbClr val="3D7CAA"/>
    <a:srgbClr val="DE6F6A"/>
    <a:srgbClr val="C5EC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8E3AA-DBD5-4A5B-8F98-5C4E5CA0B0B6}" v="35" dt="2026-01-20T22:34:58.84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799" autoAdjust="0"/>
  </p:normalViewPr>
  <p:slideViewPr>
    <p:cSldViewPr snapToGrid="0">
      <p:cViewPr varScale="1">
        <p:scale>
          <a:sx n="97" d="100"/>
          <a:sy n="97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9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BE5BE601-8233-4551-904A-5FD42BDB75D7}"/>
    <pc:docChg chg="undo custSel modSld">
      <pc:chgData name="Katelyn Reczek" userId="8b90cbd9-4512-4289-a591-b7911c7d0d9d" providerId="ADAL" clId="{BE5BE601-8233-4551-904A-5FD42BDB75D7}" dt="2026-01-20T22:34:58.841" v="188"/>
      <pc:docMkLst>
        <pc:docMk/>
      </pc:docMkLst>
      <pc:sldChg chg="modSp mod">
        <pc:chgData name="Katelyn Reczek" userId="8b90cbd9-4512-4289-a591-b7911c7d0d9d" providerId="ADAL" clId="{BE5BE601-8233-4551-904A-5FD42BDB75D7}" dt="2026-01-20T22:24:57.844" v="140" actId="114"/>
        <pc:sldMkLst>
          <pc:docMk/>
          <pc:sldMk cId="366489601" sldId="256"/>
        </pc:sldMkLst>
        <pc:spChg chg="mod">
          <ac:chgData name="Katelyn Reczek" userId="8b90cbd9-4512-4289-a591-b7911c7d0d9d" providerId="ADAL" clId="{BE5BE601-8233-4551-904A-5FD42BDB75D7}" dt="2026-01-20T22:24:57.844" v="140" actId="114"/>
          <ac:spMkLst>
            <pc:docMk/>
            <pc:sldMk cId="366489601" sldId="256"/>
            <ac:spMk id="8" creationId="{81EC8E60-997C-4001-50CA-31C0B2FE182B}"/>
          </ac:spMkLst>
        </pc:spChg>
        <pc:picChg chg="mod">
          <ac:chgData name="Katelyn Reczek" userId="8b90cbd9-4512-4289-a591-b7911c7d0d9d" providerId="ADAL" clId="{BE5BE601-8233-4551-904A-5FD42BDB75D7}" dt="2026-01-20T22:17:06.188" v="6" actId="14100"/>
          <ac:picMkLst>
            <pc:docMk/>
            <pc:sldMk cId="366489601" sldId="256"/>
            <ac:picMk id="9" creationId="{C18D9F98-AE90-10D4-E690-9918893E822F}"/>
          </ac:picMkLst>
        </pc:picChg>
      </pc:sldChg>
      <pc:sldChg chg="addSp modSp mod">
        <pc:chgData name="Katelyn Reczek" userId="8b90cbd9-4512-4289-a591-b7911c7d0d9d" providerId="ADAL" clId="{BE5BE601-8233-4551-904A-5FD42BDB75D7}" dt="2026-01-20T22:24:18.844" v="137" actId="1076"/>
        <pc:sldMkLst>
          <pc:docMk/>
          <pc:sldMk cId="2075634914" sldId="979"/>
        </pc:sldMkLst>
        <pc:spChg chg="add mod">
          <ac:chgData name="Katelyn Reczek" userId="8b90cbd9-4512-4289-a591-b7911c7d0d9d" providerId="ADAL" clId="{BE5BE601-8233-4551-904A-5FD42BDB75D7}" dt="2026-01-20T22:24:00.175" v="135" actId="255"/>
          <ac:spMkLst>
            <pc:docMk/>
            <pc:sldMk cId="2075634914" sldId="979"/>
            <ac:spMk id="2" creationId="{5213C620-89EF-1CBD-DD55-8BBEF7557EE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3" creationId="{6E8884DD-091D-EBA8-6F9F-128FCD97A61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4" creationId="{E77FFC31-FD21-F372-9EA0-7A76741E2EF8}"/>
          </ac:spMkLst>
        </pc:spChg>
        <pc:spChg chg="mod">
          <ac:chgData name="Katelyn Reczek" userId="8b90cbd9-4512-4289-a591-b7911c7d0d9d" providerId="ADAL" clId="{BE5BE601-8233-4551-904A-5FD42BDB75D7}" dt="2026-01-20T22:23:00.714" v="114" actId="1076"/>
          <ac:spMkLst>
            <pc:docMk/>
            <pc:sldMk cId="2075634914" sldId="979"/>
            <ac:spMk id="5" creationId="{C940147F-7DB6-6F46-9DD6-05202D198CA5}"/>
          </ac:spMkLst>
        </pc:spChg>
        <pc:spChg chg="mod">
          <ac:chgData name="Katelyn Reczek" userId="8b90cbd9-4512-4289-a591-b7911c7d0d9d" providerId="ADAL" clId="{BE5BE601-8233-4551-904A-5FD42BDB75D7}" dt="2026-01-20T22:21:30.598" v="80" actId="1076"/>
          <ac:spMkLst>
            <pc:docMk/>
            <pc:sldMk cId="2075634914" sldId="979"/>
            <ac:spMk id="6" creationId="{4D527AA6-BF67-9B41-A890-98C6DE2D7726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8" creationId="{92D98C39-94E9-3D8C-6821-1AAA4B857D30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9" creationId="{334C6C75-FB2B-A81F-15FC-0118B5E270FA}"/>
          </ac:spMkLst>
        </pc:spChg>
        <pc:spChg chg="add mod">
          <ac:chgData name="Katelyn Reczek" userId="8b90cbd9-4512-4289-a591-b7911c7d0d9d" providerId="ADAL" clId="{BE5BE601-8233-4551-904A-5FD42BDB75D7}" dt="2026-01-20T22:20:10.941" v="61"/>
          <ac:spMkLst>
            <pc:docMk/>
            <pc:sldMk cId="2075634914" sldId="979"/>
            <ac:spMk id="10" creationId="{64F91D83-671B-8977-3C38-84B8E98761B7}"/>
          </ac:spMkLst>
        </pc:spChg>
        <pc:spChg chg="add mod">
          <ac:chgData name="Katelyn Reczek" userId="8b90cbd9-4512-4289-a591-b7911c7d0d9d" providerId="ADAL" clId="{BE5BE601-8233-4551-904A-5FD42BDB75D7}" dt="2026-01-20T22:24:18.844" v="137" actId="1076"/>
          <ac:spMkLst>
            <pc:docMk/>
            <pc:sldMk cId="2075634914" sldId="979"/>
            <ac:spMk id="11" creationId="{4E8516FE-5FB3-9189-32C6-CB2AD822AF74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2" creationId="{AE8A5833-FEFC-E549-AF72-A74D58F41D22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3" creationId="{94FA127E-78D4-2293-F72D-2EDEA7E4672F}"/>
          </ac:spMkLst>
        </pc:spChg>
        <pc:spChg chg="add">
          <ac:chgData name="Katelyn Reczek" userId="8b90cbd9-4512-4289-a591-b7911c7d0d9d" providerId="ADAL" clId="{BE5BE601-8233-4551-904A-5FD42BDB75D7}" dt="2026-01-20T22:20:32.434" v="65"/>
          <ac:spMkLst>
            <pc:docMk/>
            <pc:sldMk cId="2075634914" sldId="979"/>
            <ac:spMk id="14" creationId="{C5DE0DE4-2024-1FCA-50FD-EFDE714BFA09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5" creationId="{355C10E1-F807-9A36-2BE8-0EDFAD4D12DF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6" creationId="{0077D799-981B-BCCC-BE27-06C839CD8333}"/>
          </ac:spMkLst>
        </pc:spChg>
        <pc:picChg chg="mod">
          <ac:chgData name="Katelyn Reczek" userId="8b90cbd9-4512-4289-a591-b7911c7d0d9d" providerId="ADAL" clId="{BE5BE601-8233-4551-904A-5FD42BDB75D7}" dt="2026-01-20T22:23:34.966" v="120" actId="1038"/>
          <ac:picMkLst>
            <pc:docMk/>
            <pc:sldMk cId="2075634914" sldId="979"/>
            <ac:picMk id="7" creationId="{C5FA249E-B832-9847-A2BB-03ED6BBA5EB6}"/>
          </ac:picMkLst>
        </pc:picChg>
        <pc:picChg chg="add">
          <ac:chgData name="Katelyn Reczek" userId="8b90cbd9-4512-4289-a591-b7911c7d0d9d" providerId="ADAL" clId="{BE5BE601-8233-4551-904A-5FD42BDB75D7}" dt="2026-01-20T22:19:55.232" v="59"/>
          <ac:picMkLst>
            <pc:docMk/>
            <pc:sldMk cId="2075634914" sldId="979"/>
            <ac:picMk id="2049" creationId="{12385A2D-12B4-D04D-B650-AD08F9F6FEC7}"/>
          </ac:picMkLst>
        </pc:picChg>
        <pc:picChg chg="add">
          <ac:chgData name="Katelyn Reczek" userId="8b90cbd9-4512-4289-a591-b7911c7d0d9d" providerId="ADAL" clId="{BE5BE601-8233-4551-904A-5FD42BDB75D7}" dt="2026-01-20T22:20:08.753" v="60"/>
          <ac:picMkLst>
            <pc:docMk/>
            <pc:sldMk cId="2075634914" sldId="979"/>
            <ac:picMk id="2052" creationId="{FF3F8C6B-0379-46DB-240B-D8E997B0730C}"/>
          </ac:picMkLst>
        </pc:picChg>
        <pc:picChg chg="add">
          <ac:chgData name="Katelyn Reczek" userId="8b90cbd9-4512-4289-a591-b7911c7d0d9d" providerId="ADAL" clId="{BE5BE601-8233-4551-904A-5FD42BDB75D7}" dt="2026-01-20T22:20:24.080" v="64"/>
          <ac:picMkLst>
            <pc:docMk/>
            <pc:sldMk cId="2075634914" sldId="979"/>
            <ac:picMk id="2055" creationId="{41FCEF20-CB38-A9AE-8878-AA86CB889517}"/>
          </ac:picMkLst>
        </pc:picChg>
        <pc:picChg chg="add">
          <ac:chgData name="Katelyn Reczek" userId="8b90cbd9-4512-4289-a591-b7911c7d0d9d" providerId="ADAL" clId="{BE5BE601-8233-4551-904A-5FD42BDB75D7}" dt="2026-01-20T22:20:32.434" v="65"/>
          <ac:picMkLst>
            <pc:docMk/>
            <pc:sldMk cId="2075634914" sldId="979"/>
            <ac:picMk id="2058" creationId="{A641CDD1-36DC-58CA-CF45-2F3A9490C6E4}"/>
          </ac:picMkLst>
        </pc:picChg>
        <pc:picChg chg="add">
          <ac:chgData name="Katelyn Reczek" userId="8b90cbd9-4512-4289-a591-b7911c7d0d9d" providerId="ADAL" clId="{BE5BE601-8233-4551-904A-5FD42BDB75D7}" dt="2026-01-20T22:20:38.453" v="66"/>
          <ac:picMkLst>
            <pc:docMk/>
            <pc:sldMk cId="2075634914" sldId="979"/>
            <ac:picMk id="2060" creationId="{D54E7DDC-1C36-78C7-CA2A-8808200D1AD7}"/>
          </ac:picMkLst>
        </pc:picChg>
      </pc:sldChg>
      <pc:sldChg chg="addSp modSp">
        <pc:chgData name="Katelyn Reczek" userId="8b90cbd9-4512-4289-a591-b7911c7d0d9d" providerId="ADAL" clId="{BE5BE601-8233-4551-904A-5FD42BDB75D7}" dt="2026-01-20T22:26:04.568" v="147"/>
        <pc:sldMkLst>
          <pc:docMk/>
          <pc:sldMk cId="3311567096" sldId="988"/>
        </pc:sldMkLst>
        <pc:spChg chg="add mod">
          <ac:chgData name="Katelyn Reczek" userId="8b90cbd9-4512-4289-a591-b7911c7d0d9d" providerId="ADAL" clId="{BE5BE601-8233-4551-904A-5FD42BDB75D7}" dt="2026-01-20T22:26:04.568" v="147"/>
          <ac:spMkLst>
            <pc:docMk/>
            <pc:sldMk cId="3311567096" sldId="988"/>
            <ac:spMk id="5" creationId="{9D37E389-974E-E619-85F5-771E36D7FD35}"/>
          </ac:spMkLst>
        </pc:spChg>
      </pc:sldChg>
      <pc:sldChg chg="addSp modSp">
        <pc:chgData name="Katelyn Reczek" userId="8b90cbd9-4512-4289-a591-b7911c7d0d9d" providerId="ADAL" clId="{BE5BE601-8233-4551-904A-5FD42BDB75D7}" dt="2026-01-20T22:34:02.953" v="180"/>
        <pc:sldMkLst>
          <pc:docMk/>
          <pc:sldMk cId="1899538343" sldId="1009"/>
        </pc:sldMkLst>
        <pc:spChg chg="add mod">
          <ac:chgData name="Katelyn Reczek" userId="8b90cbd9-4512-4289-a591-b7911c7d0d9d" providerId="ADAL" clId="{BE5BE601-8233-4551-904A-5FD42BDB75D7}" dt="2026-01-20T22:34:02.953" v="180"/>
          <ac:spMkLst>
            <pc:docMk/>
            <pc:sldMk cId="1899538343" sldId="1009"/>
            <ac:spMk id="3" creationId="{87975FCC-5A5E-19A9-0801-7798C665D1FC}"/>
          </ac:spMkLst>
        </pc:spChg>
      </pc:sldChg>
      <pc:sldChg chg="addSp modSp">
        <pc:chgData name="Katelyn Reczek" userId="8b90cbd9-4512-4289-a591-b7911c7d0d9d" providerId="ADAL" clId="{BE5BE601-8233-4551-904A-5FD42BDB75D7}" dt="2026-01-20T22:33:47.254" v="175"/>
        <pc:sldMkLst>
          <pc:docMk/>
          <pc:sldMk cId="2789244359" sldId="1013"/>
        </pc:sldMkLst>
        <pc:spChg chg="add mod">
          <ac:chgData name="Katelyn Reczek" userId="8b90cbd9-4512-4289-a591-b7911c7d0d9d" providerId="ADAL" clId="{BE5BE601-8233-4551-904A-5FD42BDB75D7}" dt="2026-01-20T22:33:47.254" v="175"/>
          <ac:spMkLst>
            <pc:docMk/>
            <pc:sldMk cId="2789244359" sldId="1013"/>
            <ac:spMk id="4" creationId="{4A29B9D2-6750-A3F8-3694-9ACD1EBD3361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52.059" v="187" actId="1076"/>
        <pc:sldMkLst>
          <pc:docMk/>
          <pc:sldMk cId="4235497514" sldId="1032"/>
        </pc:sldMkLst>
        <pc:spChg chg="add mod">
          <ac:chgData name="Katelyn Reczek" userId="8b90cbd9-4512-4289-a591-b7911c7d0d9d" providerId="ADAL" clId="{BE5BE601-8233-4551-904A-5FD42BDB75D7}" dt="2026-01-20T22:34:52.059" v="187" actId="1076"/>
          <ac:spMkLst>
            <pc:docMk/>
            <pc:sldMk cId="4235497514" sldId="1032"/>
            <ac:spMk id="6" creationId="{58641990-5CD9-4F52-EE25-5DE3D2118786}"/>
          </ac:spMkLst>
        </pc:spChg>
      </pc:sldChg>
      <pc:sldChg chg="addSp modSp">
        <pc:chgData name="Katelyn Reczek" userId="8b90cbd9-4512-4289-a591-b7911c7d0d9d" providerId="ADAL" clId="{BE5BE601-8233-4551-904A-5FD42BDB75D7}" dt="2026-01-20T22:33:48.855" v="176"/>
        <pc:sldMkLst>
          <pc:docMk/>
          <pc:sldMk cId="3114547601" sldId="1038"/>
        </pc:sldMkLst>
        <pc:spChg chg="add mod">
          <ac:chgData name="Katelyn Reczek" userId="8b90cbd9-4512-4289-a591-b7911c7d0d9d" providerId="ADAL" clId="{BE5BE601-8233-4551-904A-5FD42BDB75D7}" dt="2026-01-20T22:33:48.855" v="176"/>
          <ac:spMkLst>
            <pc:docMk/>
            <pc:sldMk cId="3114547601" sldId="1038"/>
            <ac:spMk id="4" creationId="{CDFF50D8-E4EC-A3DF-4381-171D5910DA0E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41.867" v="184" actId="1035"/>
        <pc:sldMkLst>
          <pc:docMk/>
          <pc:sldMk cId="912027731" sldId="1051"/>
        </pc:sldMkLst>
        <pc:spChg chg="add mod">
          <ac:chgData name="Katelyn Reczek" userId="8b90cbd9-4512-4289-a591-b7911c7d0d9d" providerId="ADAL" clId="{BE5BE601-8233-4551-904A-5FD42BDB75D7}" dt="2026-01-20T22:34:41.867" v="184" actId="1035"/>
          <ac:spMkLst>
            <pc:docMk/>
            <pc:sldMk cId="912027731" sldId="1051"/>
            <ac:spMk id="12" creationId="{BD033B27-1B8D-761C-7D5E-5A1BEA355F46}"/>
          </ac:spMkLst>
        </pc:spChg>
      </pc:sldChg>
      <pc:sldChg chg="addSp modSp">
        <pc:chgData name="Katelyn Reczek" userId="8b90cbd9-4512-4289-a591-b7911c7d0d9d" providerId="ADAL" clId="{BE5BE601-8233-4551-904A-5FD42BDB75D7}" dt="2026-01-20T22:33:54.081" v="177"/>
        <pc:sldMkLst>
          <pc:docMk/>
          <pc:sldMk cId="1768997776" sldId="1052"/>
        </pc:sldMkLst>
        <pc:spChg chg="add mod">
          <ac:chgData name="Katelyn Reczek" userId="8b90cbd9-4512-4289-a591-b7911c7d0d9d" providerId="ADAL" clId="{BE5BE601-8233-4551-904A-5FD42BDB75D7}" dt="2026-01-20T22:33:54.081" v="177"/>
          <ac:spMkLst>
            <pc:docMk/>
            <pc:sldMk cId="1768997776" sldId="1052"/>
            <ac:spMk id="3" creationId="{F1741444-9B89-A072-9B53-39120BD583FA}"/>
          </ac:spMkLst>
        </pc:spChg>
      </pc:sldChg>
      <pc:sldChg chg="addSp delSp modSp mod">
        <pc:chgData name="Katelyn Reczek" userId="8b90cbd9-4512-4289-a591-b7911c7d0d9d" providerId="ADAL" clId="{BE5BE601-8233-4551-904A-5FD42BDB75D7}" dt="2026-01-20T22:34:03.824" v="181"/>
        <pc:sldMkLst>
          <pc:docMk/>
          <pc:sldMk cId="1505966196" sldId="1054"/>
        </pc:sldMkLst>
        <pc:spChg chg="add del mod">
          <ac:chgData name="Katelyn Reczek" userId="8b90cbd9-4512-4289-a591-b7911c7d0d9d" providerId="ADAL" clId="{BE5BE601-8233-4551-904A-5FD42BDB75D7}" dt="2026-01-20T22:27:41.430" v="174" actId="478"/>
          <ac:spMkLst>
            <pc:docMk/>
            <pc:sldMk cId="1505966196" sldId="1054"/>
            <ac:spMk id="3" creationId="{F487736F-8255-0558-4A3C-F97843280AF2}"/>
          </ac:spMkLst>
        </pc:spChg>
        <pc:spChg chg="add mod">
          <ac:chgData name="Katelyn Reczek" userId="8b90cbd9-4512-4289-a591-b7911c7d0d9d" providerId="ADAL" clId="{BE5BE601-8233-4551-904A-5FD42BDB75D7}" dt="2026-01-20T22:34:03.824" v="181"/>
          <ac:spMkLst>
            <pc:docMk/>
            <pc:sldMk cId="1505966196" sldId="1054"/>
            <ac:spMk id="4" creationId="{D92FCA17-4353-EA71-A38A-2E5A949BA655}"/>
          </ac:spMkLst>
        </pc:spChg>
      </pc:sldChg>
      <pc:sldChg chg="addSp modSp mod">
        <pc:chgData name="Katelyn Reczek" userId="8b90cbd9-4512-4289-a591-b7911c7d0d9d" providerId="ADAL" clId="{BE5BE601-8233-4551-904A-5FD42BDB75D7}" dt="2026-01-20T22:26:34.759" v="149" actId="1076"/>
        <pc:sldMkLst>
          <pc:docMk/>
          <pc:sldMk cId="1881897525" sldId="1056"/>
        </pc:sldMkLst>
        <pc:spChg chg="mod">
          <ac:chgData name="Katelyn Reczek" userId="8b90cbd9-4512-4289-a591-b7911c7d0d9d" providerId="ADAL" clId="{BE5BE601-8233-4551-904A-5FD42BDB75D7}" dt="2026-01-20T22:25:51.968" v="143" actId="1076"/>
          <ac:spMkLst>
            <pc:docMk/>
            <pc:sldMk cId="1881897525" sldId="1056"/>
            <ac:spMk id="4" creationId="{E4CA2588-48C3-3A2A-6153-80CDCE0CFED0}"/>
          </ac:spMkLst>
        </pc:spChg>
        <pc:spChg chg="add mod">
          <ac:chgData name="Katelyn Reczek" userId="8b90cbd9-4512-4289-a591-b7911c7d0d9d" providerId="ADAL" clId="{BE5BE601-8233-4551-904A-5FD42BDB75D7}" dt="2026-01-20T22:26:34.759" v="149" actId="1076"/>
          <ac:spMkLst>
            <pc:docMk/>
            <pc:sldMk cId="1881897525" sldId="1056"/>
            <ac:spMk id="5" creationId="{571F1A06-2DD2-40F1-6FAE-76A863932CF4}"/>
          </ac:spMkLst>
        </pc:spChg>
      </pc:sldChg>
      <pc:sldChg chg="addSp modSp">
        <pc:chgData name="Katelyn Reczek" userId="8b90cbd9-4512-4289-a591-b7911c7d0d9d" providerId="ADAL" clId="{BE5BE601-8233-4551-904A-5FD42BDB75D7}" dt="2026-01-20T22:34:00.953" v="179"/>
        <pc:sldMkLst>
          <pc:docMk/>
          <pc:sldMk cId="1991761841" sldId="1058"/>
        </pc:sldMkLst>
        <pc:spChg chg="add mod">
          <ac:chgData name="Katelyn Reczek" userId="8b90cbd9-4512-4289-a591-b7911c7d0d9d" providerId="ADAL" clId="{BE5BE601-8233-4551-904A-5FD42BDB75D7}" dt="2026-01-20T22:34:00.953" v="179"/>
          <ac:spMkLst>
            <pc:docMk/>
            <pc:sldMk cId="1991761841" sldId="1058"/>
            <ac:spMk id="3" creationId="{9A3E70A8-E2B1-6094-1089-2FB449FFBFB9}"/>
          </ac:spMkLst>
        </pc:spChg>
      </pc:sldChg>
      <pc:sldChg chg="addSp modSp">
        <pc:chgData name="Katelyn Reczek" userId="8b90cbd9-4512-4289-a591-b7911c7d0d9d" providerId="ADAL" clId="{BE5BE601-8233-4551-904A-5FD42BDB75D7}" dt="2026-01-20T22:26:05.298" v="148"/>
        <pc:sldMkLst>
          <pc:docMk/>
          <pc:sldMk cId="1115790555" sldId="1059"/>
        </pc:sldMkLst>
        <pc:spChg chg="add mod">
          <ac:chgData name="Katelyn Reczek" userId="8b90cbd9-4512-4289-a591-b7911c7d0d9d" providerId="ADAL" clId="{BE5BE601-8233-4551-904A-5FD42BDB75D7}" dt="2026-01-20T22:26:05.298" v="148"/>
          <ac:spMkLst>
            <pc:docMk/>
            <pc:sldMk cId="1115790555" sldId="1059"/>
            <ac:spMk id="5" creationId="{1F2884E0-6FBD-105F-745B-BBACE1EBF723}"/>
          </ac:spMkLst>
        </pc:spChg>
      </pc:sldChg>
      <pc:sldChg chg="addSp modSp">
        <pc:chgData name="Katelyn Reczek" userId="8b90cbd9-4512-4289-a591-b7911c7d0d9d" providerId="ADAL" clId="{BE5BE601-8233-4551-904A-5FD42BDB75D7}" dt="2026-01-20T22:33:57.384" v="178"/>
        <pc:sldMkLst>
          <pc:docMk/>
          <pc:sldMk cId="2515276822" sldId="1060"/>
        </pc:sldMkLst>
        <pc:spChg chg="add mod">
          <ac:chgData name="Katelyn Reczek" userId="8b90cbd9-4512-4289-a591-b7911c7d0d9d" providerId="ADAL" clId="{BE5BE601-8233-4551-904A-5FD42BDB75D7}" dt="2026-01-20T22:33:57.384" v="178"/>
          <ac:spMkLst>
            <pc:docMk/>
            <pc:sldMk cId="2515276822" sldId="1060"/>
            <ac:spMk id="3" creationId="{B474B360-4A1C-CFE6-D21C-7FDF2120B6E9}"/>
          </ac:spMkLst>
        </pc:spChg>
      </pc:sldChg>
      <pc:sldChg chg="addSp modSp">
        <pc:chgData name="Katelyn Reczek" userId="8b90cbd9-4512-4289-a591-b7911c7d0d9d" providerId="ADAL" clId="{BE5BE601-8233-4551-904A-5FD42BDB75D7}" dt="2026-01-20T22:34:58.841" v="188"/>
        <pc:sldMkLst>
          <pc:docMk/>
          <pc:sldMk cId="481551560" sldId="1070"/>
        </pc:sldMkLst>
        <pc:spChg chg="add mod">
          <ac:chgData name="Katelyn Reczek" userId="8b90cbd9-4512-4289-a591-b7911c7d0d9d" providerId="ADAL" clId="{BE5BE601-8233-4551-904A-5FD42BDB75D7}" dt="2026-01-20T22:34:58.841" v="188"/>
          <ac:spMkLst>
            <pc:docMk/>
            <pc:sldMk cId="481551560" sldId="1070"/>
            <ac:spMk id="4" creationId="{758CB113-C415-7626-AC4F-B889F31535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DFD136-4050-3941-83A7-B9C786DA4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8C6E2-BD82-7841-AE29-4327F40A1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6B89-FF8E-D24B-AE62-CB362257BEA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B358-F487-E244-8A34-0D6012DFB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8625F-1217-4A45-A851-B83B43702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BD1C-184B-C34C-ACD5-3252EB83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3C29-E6E1-4E4C-BA78-8051579C1C6A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86C4-9AE8-7947-9469-54E6F8FB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5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04ECA-58B7-F0D0-1E53-F6BFFAE75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D69A8-0546-B541-72F7-D57FD829B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D1D20-C28E-2DF6-3CC9-C7991D8B0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4B016-0F78-A4F8-A33E-427B72F3D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6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BED8A-904A-5E37-0D95-1F25BD877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31125-D47E-F5C7-2C80-C857936A0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F6699-7ED0-E741-0C69-8AF677A79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9D815-F1D0-6E00-2AE9-33E8FFF09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FE029-2E14-CAB0-C0A0-3F5F17021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FEF4C-3312-FD26-A710-9834DBBF6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2EC0B-562B-A1EE-47D4-BAF01A6CD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66DD-1F3E-4FB8-D692-B8BE1DCA9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0F7FB-E9D9-E2B5-39D4-6A7D74772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08EE6-CC84-57B7-D1B7-CAC79E370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34B54-D331-9662-7130-A74274D81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5FA87-C565-7FFD-390C-34CC2E9D6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9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22F8-B682-EBBC-ABF1-C07FBBC4A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06EAB-DDF7-3008-883E-E7B83CFCC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D0D52-2322-8E50-5512-2141F1000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3746F-116F-E92C-3928-BAE0A56F2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0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9F9F7-8E2E-EEB7-C455-CEACFEE87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D3451-2DA3-A7C2-83CA-EED41B1DA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0E4C2-FCEF-B097-436F-9758C44E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863FB-5A4D-38D7-C681-7FC4D0A8F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9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08799-E533-0D60-B2DA-06B24BD23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07AE6-C1D2-6368-5A59-93DBE26F0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1F13B-8173-FCED-173B-487F98370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47E6A-6C22-5E5C-CA2F-FF247E9A1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77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A9B15-5D4F-9148-F7AC-2FB2F1F73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CEDDC-2D7B-6510-F5E6-56FFD66F8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4E698-DDC4-1B56-78C2-6D01C3B4F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F9CE3-12B4-D3E9-3A34-C27BA5C14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BAD1C-FCE4-10DF-DF8D-AC4B57401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98EB6-ED73-938E-E9E5-FBFC9E3F8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88DB5-BCB8-8632-3E25-B0BBC4A30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D5B83-957A-220C-A993-C237B5A57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3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D1124-899D-1C7F-D574-AD376D776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90ABA-51BE-4AE8-94D8-6825F0771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35EA0-55C7-0B06-DA90-AFA492809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5A4F0-9116-1EC4-D625-97014830E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AC4A4-1C23-B92C-302A-E13067BF4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99684-D1C8-529E-E5AE-21F1F06D0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471AB-5019-3873-435F-ABA653120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3717-F0A9-43DF-2FCB-5C9FD92A3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2D908-F30D-C973-B04C-E395641DC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0E377-4EED-BC26-B31C-8F551B88F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A4CC4-A02A-BDC8-EE76-530B47D8D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D4E2-A1C2-014A-070B-29C85E6BE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073DE-6A2F-5A63-6D53-D3969B5BE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35CEC-FF6E-5E2E-5BCD-4582FCE85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0F748-3BCB-A048-0289-C34B3BFEF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28BB-E0EF-DCDF-D531-A579E94E6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69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7791C-15FE-561B-27FD-88C1C024F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FF026-55CD-2515-CBA3-241D18758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E7151-73E0-F6E4-513F-C05388B92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4B2D2-F8DD-31C3-D258-013A88856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A9BE2-F730-9A8E-AB8A-BB78E1481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0EC35-EF48-2575-D8B4-6824AFBA49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D4D26-3597-77BF-971B-D4169445B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EA9FC-64AF-75E2-AD2F-086F99087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0B654-D691-A6EF-0484-3552C79C1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8A087-CE61-DC4A-3F14-3662936A8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5B5007-649C-D3C3-B709-5A2AA3792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6BAB5-1E8E-0BC4-DDA4-126793619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C17753-6690-54B1-6027-E2D759D6D63F}"/>
              </a:ext>
            </a:extLst>
          </p:cNvPr>
          <p:cNvSpPr/>
          <p:nvPr userDrawn="1"/>
        </p:nvSpPr>
        <p:spPr>
          <a:xfrm>
            <a:off x="0" y="-2594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640F0-9EE5-0DA3-C1FC-DF53B539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654" y="4444452"/>
            <a:ext cx="9174490" cy="16954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800" b="0">
                <a:solidFill>
                  <a:schemeClr val="bg1"/>
                </a:solidFill>
                <a:latin typeface="Gotham Medium" pitchFamily="50" charset="0"/>
                <a:ea typeface="Gotham Medium" pitchFamily="50" charset="0"/>
                <a:cs typeface="Gotham Medium" pitchFamily="50" charset="0"/>
              </a:defRPr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5338B-D9DF-FE89-10A8-DE1B3086C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654" y="3602038"/>
            <a:ext cx="9174490" cy="62125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AD588B5-C59E-524E-A639-681C38B3A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0CD7CD-38A7-4845-A5BA-E384B88CD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7FDF79-7E5E-DC4D-AEEC-95331561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479CE-5D42-3281-0196-4FCC52512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718090"/>
            <a:ext cx="4835456" cy="8059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407B63-9070-1336-D82A-2FD8D88D0705}"/>
              </a:ext>
            </a:extLst>
          </p:cNvPr>
          <p:cNvCxnSpPr>
            <a:cxnSpLocks/>
          </p:cNvCxnSpPr>
          <p:nvPr userDrawn="1"/>
        </p:nvCxnSpPr>
        <p:spPr>
          <a:xfrm>
            <a:off x="723655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3DB36-F943-234A-97D8-EB14A8D02C03}"/>
              </a:ext>
            </a:extLst>
          </p:cNvPr>
          <p:cNvSpPr/>
          <p:nvPr userDrawn="1"/>
        </p:nvSpPr>
        <p:spPr>
          <a:xfrm>
            <a:off x="-1" y="0"/>
            <a:ext cx="5391155" cy="6858000"/>
          </a:xfrm>
          <a:prstGeom prst="rect">
            <a:avLst/>
          </a:prstGeom>
          <a:solidFill>
            <a:srgbClr val="1C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DCC274-BCFE-864D-D39A-0F5055945E15}"/>
              </a:ext>
            </a:extLst>
          </p:cNvPr>
          <p:cNvCxnSpPr>
            <a:cxnSpLocks/>
          </p:cNvCxnSpPr>
          <p:nvPr userDrawn="1"/>
        </p:nvCxnSpPr>
        <p:spPr>
          <a:xfrm>
            <a:off x="6402191" y="1415427"/>
            <a:ext cx="2193241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4DC55-88F8-D7F6-DB8A-44D48F070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9361" y="355600"/>
            <a:ext cx="4855375" cy="1362736"/>
          </a:xfrm>
        </p:spPr>
        <p:txBody>
          <a:bodyPr anchor="ctr">
            <a:noAutofit/>
          </a:bodyPr>
          <a:lstStyle>
            <a:lvl1pPr marL="0" indent="0">
              <a:buNone/>
              <a:defRPr sz="3600" cap="none" baseline="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  <a:lvl2pPr marL="4572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2pPr>
            <a:lvl3pPr marL="9144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3pPr>
            <a:lvl4pPr marL="13716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4pPr>
            <a:lvl5pPr marL="18288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5pPr>
          </a:lstStyle>
          <a:p>
            <a:pPr lvl="0"/>
            <a:r>
              <a:rPr lang="en-US" dirty="0"/>
              <a:t>Contents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0594F-0726-D4BA-AC05-9C35B07F0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8240" y="1989138"/>
            <a:ext cx="4855375" cy="418465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600" b="1">
                <a:latin typeface="Gotham Medium" pitchFamily="50" charset="0"/>
                <a:cs typeface="Gotham Medium" pitchFamily="50" charset="0"/>
              </a:defRPr>
            </a:lvl1pPr>
            <a:lvl2pPr marL="0" indent="0">
              <a:buNone/>
              <a:defRPr sz="1400"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450000" indent="0">
              <a:buNone/>
              <a:defRPr sz="1400"/>
            </a:lvl3pPr>
            <a:lvl4pPr marL="914400" indent="0">
              <a:buNone/>
              <a:defRPr sz="1200" i="0"/>
            </a:lvl4pPr>
            <a:lvl5pPr marL="914400" indent="0">
              <a:buNone/>
              <a:defRPr sz="1200" i="1"/>
            </a:lvl5pPr>
          </a:lstStyle>
          <a:p>
            <a:pPr lvl="0"/>
            <a:r>
              <a:rPr lang="en-US" dirty="0"/>
              <a:t>1. Section Title</a:t>
            </a:r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EB7BDE-E2F0-3D5A-009E-ED6B14846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04BB-9070-732D-AB81-54E7D77C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g object 16">
            <a:extLst>
              <a:ext uri="{FF2B5EF4-FFF2-40B4-BE49-F238E27FC236}">
                <a16:creationId xmlns:a16="http://schemas.microsoft.com/office/drawing/2014/main" id="{575B1A8C-A499-C28E-0F19-D3C46012472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4F327A-AA64-281E-3E52-004EAF05AF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2A743-06E2-9D2F-8F4B-602EF84BA21E}"/>
              </a:ext>
            </a:extLst>
          </p:cNvPr>
          <p:cNvCxnSpPr>
            <a:cxnSpLocks/>
          </p:cNvCxnSpPr>
          <p:nvPr userDrawn="1"/>
        </p:nvCxnSpPr>
        <p:spPr>
          <a:xfrm>
            <a:off x="929572" y="1166848"/>
            <a:ext cx="5870726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E02DCC-0D68-F7C7-B3CF-6D602C5DC0ED}"/>
              </a:ext>
            </a:extLst>
          </p:cNvPr>
          <p:cNvSpPr txBox="1"/>
          <p:nvPr userDrawn="1"/>
        </p:nvSpPr>
        <p:spPr>
          <a:xfrm>
            <a:off x="858548" y="6371837"/>
            <a:ext cx="567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1EFFFC6-5BF2-4541-9B27-8D40317114E9}" type="slidenum">
              <a:rPr lang="en-CA" sz="1200" smtClean="0">
                <a:solidFill>
                  <a:schemeClr val="bg1"/>
                </a:solidFill>
              </a:rPr>
              <a:pPr/>
              <a:t>‹#›</a:t>
            </a:fld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3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2A44B5-AE93-9073-51C8-FA8C19FF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/>
          <a:lstStyle>
            <a:lvl1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659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56088-CFAE-3698-0BC0-BE8B7381C554}"/>
              </a:ext>
            </a:extLst>
          </p:cNvPr>
          <p:cNvSpPr/>
          <p:nvPr userDrawn="1"/>
        </p:nvSpPr>
        <p:spPr>
          <a:xfrm>
            <a:off x="6981092" y="-1"/>
            <a:ext cx="5210909" cy="6858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80FC1D-9C89-62FC-2CFE-A2DD3AD8DD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910B010-036D-8434-31CB-617DC99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5315356" cy="52322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EC2A23-524D-B2C8-C4EA-16B52F82DF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8838" y="1677988"/>
            <a:ext cx="5314950" cy="471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5A2A4D-5767-AA0C-6BDB-9F3013F19D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01630" y="2007001"/>
            <a:ext cx="4118869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01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211774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4975748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7795409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26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1874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0771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51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99917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3661862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6286207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7D4A48-2509-513C-12B3-C4943FFFD7C8}"/>
              </a:ext>
            </a:extLst>
          </p:cNvPr>
          <p:cNvGrpSpPr/>
          <p:nvPr userDrawn="1"/>
        </p:nvGrpSpPr>
        <p:grpSpPr>
          <a:xfrm>
            <a:off x="8948892" y="2485429"/>
            <a:ext cx="2264978" cy="1898933"/>
            <a:chOff x="1004204" y="2141724"/>
            <a:chExt cx="2264978" cy="18989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B3B701-8F1A-A9A1-C899-3A4854CE26EC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306E4E-0204-7DA3-540C-DDAE862E8C6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69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7988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9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62725B57-0AD1-6ACD-588B-053D64EFF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29540" y="2906065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57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DD1285-14D9-7D4A-37C0-1C702ADFE8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919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AFF67755-389F-DFD6-B1CD-5AE15D82BB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501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99AE79F1-1829-AA92-5149-BB6663F8D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5083" y="1815763"/>
            <a:ext cx="2594223" cy="3475237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996B3340-0D57-2824-BD7F-DFA773E5E4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2050" y="1815764"/>
            <a:ext cx="2594223" cy="3475236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9259A2-8E71-F1D9-7C29-33710088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738AF8-71CF-C992-92BB-7EFEF1149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98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EA876D2-97B2-A569-D244-15074CAE24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501" y="4205151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105A74F-6B31-2079-86BB-3AA82110DF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5082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5DCE858-3858-3BCD-5B1B-A16C405FD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2050" y="4205150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8" name="bg object 16">
            <a:extLst>
              <a:ext uri="{FF2B5EF4-FFF2-40B4-BE49-F238E27FC236}">
                <a16:creationId xmlns:a16="http://schemas.microsoft.com/office/drawing/2014/main" id="{7FC5CDC9-1B61-286D-1B5E-AD3001523D0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9680F09-6995-6B35-8D54-2403443028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1D0A68-DD05-ABE2-6C67-AD30C7C5536F}"/>
              </a:ext>
            </a:extLst>
          </p:cNvPr>
          <p:cNvSpPr/>
          <p:nvPr userDrawn="1"/>
        </p:nvSpPr>
        <p:spPr>
          <a:xfrm>
            <a:off x="-11087" y="6569"/>
            <a:ext cx="12203087" cy="6851431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0AFFBB-9D93-6EE4-C3AB-C2333A52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4280" y="2527438"/>
            <a:ext cx="3606800" cy="4953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7787A2-29BD-3B80-1F31-1A0BD55FA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238" y="3146425"/>
            <a:ext cx="10590212" cy="1214438"/>
          </a:xfrm>
        </p:spPr>
        <p:txBody>
          <a:bodyPr anchor="ctr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5pPr>
          </a:lstStyle>
          <a:p>
            <a:pPr lvl="0"/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0771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BAFD6BF-A609-424B-9004-9ACEFFD8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7"/>
            <a:ext cx="10515600" cy="523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61D82-73BE-A14B-8720-F76CBEC4C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48659-89D9-C94D-9019-30BFFFB5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2C1D-0982-C043-80F5-E783F080E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20E48-0D05-ED4E-B30B-C56CE026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403"/>
            <a:ext cx="10515600" cy="485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406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7" r:id="rId3"/>
    <p:sldLayoutId id="2147483683" r:id="rId4"/>
    <p:sldLayoutId id="2147483708" r:id="rId5"/>
    <p:sldLayoutId id="2147483705" r:id="rId6"/>
    <p:sldLayoutId id="2147483706" r:id="rId7"/>
    <p:sldLayoutId id="2147483684" r:id="rId8"/>
    <p:sldLayoutId id="2147483707" r:id="rId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0" kern="1200" cap="all" baseline="0">
          <a:solidFill>
            <a:schemeClr val="tx1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RSAaQrUpbc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6ggW8ei0yU" TargetMode="Externa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EE75B4-E604-1A20-6195-7AA65534CA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D9B77-26C0-61FB-2E3F-02A1E05AA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55" y="4429125"/>
            <a:ext cx="9144000" cy="1843087"/>
          </a:xfrm>
        </p:spPr>
        <p:txBody>
          <a:bodyPr anchor="t">
            <a:normAutofit/>
          </a:bodyPr>
          <a:lstStyle/>
          <a:p>
            <a:pPr algn="l"/>
            <a:r>
              <a:rPr lang="en-CA" sz="5800" b="0" cap="none" dirty="0">
                <a:solidFill>
                  <a:schemeClr val="bg1"/>
                </a:solidFill>
                <a:ea typeface="Lato SemiBold" panose="020F0502020204030203" pitchFamily="34" charset="0"/>
              </a:rPr>
              <a:t>My Everyday Nutrition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5C6B1-439A-A813-5CE2-A830104F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55" y="3602038"/>
            <a:ext cx="9144000" cy="722311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Bone Health</a:t>
            </a:r>
            <a:endParaRPr lang="en-CA" sz="3200" cap="all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782F2F-1C07-BC9F-A7C1-C53AE32D252F}"/>
              </a:ext>
            </a:extLst>
          </p:cNvPr>
          <p:cNvCxnSpPr>
            <a:cxnSpLocks/>
          </p:cNvCxnSpPr>
          <p:nvPr/>
        </p:nvCxnSpPr>
        <p:spPr>
          <a:xfrm>
            <a:off x="821978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18D9F98-AE90-10D4-E690-9918893E8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658762"/>
            <a:ext cx="5191430" cy="86523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EC8E60-997C-4001-50CA-31C0B2FE182B}"/>
              </a:ext>
            </a:extLst>
          </p:cNvPr>
          <p:cNvSpPr txBox="1">
            <a:spLocks/>
          </p:cNvSpPr>
          <p:nvPr/>
        </p:nvSpPr>
        <p:spPr>
          <a:xfrm>
            <a:off x="2940830" y="1400451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latin typeface="+mn-lt"/>
              </a:rPr>
              <a:t>Data-Driven. People-Led. Outcome-Focused.</a:t>
            </a:r>
            <a:endParaRPr lang="en-CA" sz="9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89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FF3A-2BBE-52BA-E5F5-9F3544699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A91AA0-CE12-F952-2C31-5266A092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Increase Your Calcium Intake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A24CFD-B008-EBF2-C4C2-4346F36C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In groups of 3-4, brainstorm your ideas about the following question and record your ideas in your Workshop Guide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lvl="0">
              <a:spcBef>
                <a:spcPts val="0"/>
              </a:spcBef>
              <a:buSzPts val="2800"/>
            </a:pPr>
            <a:r>
              <a:rPr lang="en-US" sz="2400" b="1" dirty="0"/>
              <a:t>What are some ways to increase your daily intake of calcium?</a:t>
            </a:r>
          </a:p>
          <a:p>
            <a:pPr marL="0"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sz="1100" dirty="0"/>
          </a:p>
          <a:p>
            <a:pPr marL="0"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dirty="0"/>
              <a:t>You will have TWO MINUTES to record your ideas in your Workshop Guide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B608F409-B09C-01DA-B23F-5D7BF8CC884C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2 ways to increase my calcium intake.</a:t>
            </a:r>
          </a:p>
        </p:txBody>
      </p:sp>
      <p:pic>
        <p:nvPicPr>
          <p:cNvPr id="2" name="ERSAaQrUpbc">
            <a:extLst>
              <a:ext uri="{FF2B5EF4-FFF2-40B4-BE49-F238E27FC236}">
                <a16:creationId xmlns:a16="http://schemas.microsoft.com/office/drawing/2014/main" id="{E8C05100-AFF2-8469-3984-93E1D1C510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76787" y="3604705"/>
            <a:ext cx="2912225" cy="16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181EE-0BA7-B6BC-AC43-3D612A23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5A751C-81BB-5B5E-6DA5-C02842F9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Increase Your Calcium Intake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612468-5146-2716-6F2C-65B67F77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2800"/>
              <a:buFont typeface="Open Sans"/>
              <a:buChar char="•"/>
            </a:pPr>
            <a:r>
              <a:rPr lang="en-US" sz="2400" dirty="0"/>
              <a:t>Include dairy products in your diet every day. </a:t>
            </a:r>
          </a:p>
          <a:p>
            <a:pPr lvl="0">
              <a:buSzPts val="2800"/>
              <a:buFont typeface="Open Sans"/>
              <a:buChar char="•"/>
            </a:pPr>
            <a:r>
              <a:rPr lang="en-US" sz="2400" dirty="0"/>
              <a:t>Eat more leafy vegetables</a:t>
            </a:r>
          </a:p>
          <a:p>
            <a:pPr lvl="0">
              <a:buSzPts val="2800"/>
              <a:buFont typeface="Open Sans"/>
              <a:buChar char="•"/>
            </a:pPr>
            <a:r>
              <a:rPr lang="en-US" sz="2400" dirty="0"/>
              <a:t>Add skim milk powder to foods and drinks.</a:t>
            </a:r>
          </a:p>
          <a:p>
            <a:pPr lvl="0">
              <a:buSzPts val="2800"/>
              <a:buFont typeface="Open Sans"/>
              <a:buChar char="•"/>
            </a:pPr>
            <a:r>
              <a:rPr lang="en-US" sz="2400" dirty="0"/>
              <a:t>Have cheese as a snack or in a meal. </a:t>
            </a:r>
          </a:p>
          <a:p>
            <a:pPr lvl="0">
              <a:buSzPts val="2800"/>
              <a:buFont typeface="Open Sans"/>
              <a:buChar char="•"/>
            </a:pPr>
            <a:r>
              <a:rPr lang="en-US" sz="2400" dirty="0"/>
              <a:t>Eat more canned fish like salmon and sardines, with the bones</a:t>
            </a:r>
          </a:p>
          <a:p>
            <a:pPr lvl="0">
              <a:spcAft>
                <a:spcPts val="1000"/>
              </a:spcAft>
              <a:buSzPts val="2800"/>
              <a:buFont typeface="Open Sans"/>
              <a:buChar char="•"/>
            </a:pPr>
            <a:r>
              <a:rPr lang="en-US" sz="2400" dirty="0"/>
              <a:t>Read labels - choose foods with 15% or more Daily Value for calcium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1897FC7E-723D-DC07-4BAB-02539650BCD9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2 ways to increase my calcium intake.</a:t>
            </a:r>
          </a:p>
        </p:txBody>
      </p:sp>
    </p:spTree>
    <p:extLst>
      <p:ext uri="{BB962C8B-B14F-4D97-AF65-F5344CB8AC3E}">
        <p14:creationId xmlns:p14="http://schemas.microsoft.com/office/powerpoint/2010/main" val="274197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482A5-37E5-49A0-C8E6-111B0EA7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770BA-2723-4228-71C1-1282118C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Intake Calculator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E47B7A-BF14-4C54-631A-25C3D642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394" y="2123768"/>
            <a:ext cx="4304753" cy="3352800"/>
          </a:xfrm>
        </p:spPr>
        <p:txBody>
          <a:bodyPr>
            <a:normAutofit/>
          </a:bodyPr>
          <a:lstStyle/>
          <a:p>
            <a:r>
              <a:rPr lang="en-US" sz="2400" dirty="0"/>
              <a:t>Using your daily intake of calcium from the starter activity, how does it compare to your recommended daily intake of calcium?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69F7971F-F6F7-0591-A43A-839E8C776BB6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calculate how much calcium I intake every day.</a:t>
            </a:r>
          </a:p>
        </p:txBody>
      </p:sp>
      <p:pic>
        <p:nvPicPr>
          <p:cNvPr id="2" name="Google Shape;198;p24">
            <a:extLst>
              <a:ext uri="{FF2B5EF4-FFF2-40B4-BE49-F238E27FC236}">
                <a16:creationId xmlns:a16="http://schemas.microsoft.com/office/drawing/2014/main" id="{1FBE04B1-1D98-C5A3-B727-511472F6B5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415" y="1634458"/>
            <a:ext cx="5667375" cy="364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017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BF7CB-B0E3-1EE0-14DA-30B3712D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CCBFED-A132-3269-18E3-689D4B98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Intake Calculator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E7D366-2C18-C8FF-F133-179180F05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748" y="1917290"/>
            <a:ext cx="4501399" cy="3559278"/>
          </a:xfrm>
        </p:spPr>
        <p:txBody>
          <a:bodyPr>
            <a:normAutofit/>
          </a:bodyPr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What changes could you make to your diet to ensure that you are meeting the daily calcium intake recommendation?</a:t>
            </a:r>
          </a:p>
          <a:p>
            <a:pPr marL="508000" lvl="0" indent="-457200">
              <a:spcBef>
                <a:spcPts val="0"/>
              </a:spcBef>
              <a:buSzPts val="2800"/>
            </a:pPr>
            <a:endParaRPr lang="en-US" sz="2400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How else can you improve your diet?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5C32FDB9-4BE6-21C3-9E14-5FA40205F025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calculate how much calcium I intake every day.</a:t>
            </a:r>
          </a:p>
        </p:txBody>
      </p:sp>
      <p:pic>
        <p:nvPicPr>
          <p:cNvPr id="3" name="Google Shape;198;p24">
            <a:extLst>
              <a:ext uri="{FF2B5EF4-FFF2-40B4-BE49-F238E27FC236}">
                <a16:creationId xmlns:a16="http://schemas.microsoft.com/office/drawing/2014/main" id="{C513CE17-EA63-E9E1-B074-7E88FB9099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415" y="1634458"/>
            <a:ext cx="5667375" cy="364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551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09A5A-05EA-1C1C-3917-2D44FF02F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0D4B5-9628-B0F2-111F-1A35F42B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from Food Sources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190036-B2E1-9680-C473-19009BFC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2800"/>
            </a:pPr>
            <a:r>
              <a:rPr lang="en-US" sz="2400" dirty="0"/>
              <a:t>Try to get as much calcium from food as you can, before considering supplements</a:t>
            </a:r>
          </a:p>
          <a:p>
            <a:pPr marL="800100" lvl="1">
              <a:buSzPts val="1800"/>
            </a:pPr>
            <a:r>
              <a:rPr lang="en-US" sz="2000" dirty="0"/>
              <a:t>food sources have other essential bone nutrients whereas a calcium supplement just provides calcium</a:t>
            </a:r>
          </a:p>
          <a:p>
            <a:pPr marL="6858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2800"/>
            </a:pPr>
            <a:r>
              <a:rPr lang="en-US" sz="2400" dirty="0"/>
              <a:t>Excess calcium from food sources is not harmful</a:t>
            </a:r>
          </a:p>
          <a:p>
            <a:pPr marL="0"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  <a:p>
            <a:endParaRPr lang="en-CA" sz="28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D45243CD-1E6C-82A2-E4ED-6D57568127A7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discuss why we should aim for natural sources of calcium.</a:t>
            </a:r>
          </a:p>
        </p:txBody>
      </p:sp>
    </p:spTree>
    <p:extLst>
      <p:ext uri="{BB962C8B-B14F-4D97-AF65-F5344CB8AC3E}">
        <p14:creationId xmlns:p14="http://schemas.microsoft.com/office/powerpoint/2010/main" val="21158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8C39B-66B8-0DE2-228C-2496F61A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85E10-B1FE-62AF-4820-7B4ABEF2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364E25-A5E8-015F-4905-68F7F46F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How do you know if you need a calcium supplement?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79E0D0C0-3637-2511-5CBA-4DE591503066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determine if a calcium supplement might be needed.</a:t>
            </a:r>
          </a:p>
        </p:txBody>
      </p:sp>
    </p:spTree>
    <p:extLst>
      <p:ext uri="{BB962C8B-B14F-4D97-AF65-F5344CB8AC3E}">
        <p14:creationId xmlns:p14="http://schemas.microsoft.com/office/powerpoint/2010/main" val="3169958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FB9BD-A81C-0B47-CD8B-09C8DA162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AC15A-9A76-A6E3-0DCC-295AEB96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A892D9-EDBD-5891-A1AA-57BFABE5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You may need a calcium supplement if</a:t>
            </a:r>
          </a:p>
          <a:p>
            <a:pPr marL="736600" lvl="1">
              <a:buSzPts val="2800"/>
            </a:pPr>
            <a:r>
              <a:rPr lang="en-US" sz="2000" dirty="0"/>
              <a:t>you do not get enough calcium from food every day</a:t>
            </a:r>
          </a:p>
          <a:p>
            <a:pPr marL="736600" lvl="1">
              <a:buSzPts val="2800"/>
            </a:pPr>
            <a:r>
              <a:rPr lang="en-US" sz="2000" dirty="0"/>
              <a:t>you do not include any dairy in your diet</a:t>
            </a:r>
          </a:p>
          <a:p>
            <a:pPr marL="736600" lvl="1">
              <a:buSzPts val="2800"/>
            </a:pPr>
            <a:r>
              <a:rPr lang="en-US" sz="2000" dirty="0"/>
              <a:t>your healthcare provider recommends that you take a calcium supplement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090C84D5-D7D6-6A49-2499-8337B31F369B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determine if a calcium supplement might be needed.</a:t>
            </a:r>
          </a:p>
        </p:txBody>
      </p:sp>
    </p:spTree>
    <p:extLst>
      <p:ext uri="{BB962C8B-B14F-4D97-AF65-F5344CB8AC3E}">
        <p14:creationId xmlns:p14="http://schemas.microsoft.com/office/powerpoint/2010/main" val="424125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B0AE4-6E2E-905F-E956-8BB3DB41B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3A8EA6-1029-C746-501A-34619312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C944DE-3CDA-3D1B-C267-625834AF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If choosing a supplement, you will need to consider the amount of ‘elemental’ calcium in your total amount of calcium not just what you see on the front of the bottle</a:t>
            </a:r>
          </a:p>
          <a:p>
            <a:pPr marL="685800" lvl="0" indent="-457200">
              <a:spcBef>
                <a:spcPts val="500"/>
              </a:spcBef>
            </a:pPr>
            <a:endParaRPr lang="en-US" sz="2400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sz="2400" dirty="0"/>
              <a:t>The body can only absorb a certain amount of calcium at one time (about 500 mg of elemental calcium)</a:t>
            </a:r>
          </a:p>
          <a:p>
            <a:pPr marL="685800" lvl="0" indent="-457200">
              <a:spcBef>
                <a:spcPts val="500"/>
              </a:spcBef>
            </a:pPr>
            <a:endParaRPr lang="en-US" sz="2400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sz="2400" dirty="0"/>
              <a:t>Talk to your healthcare provider if you think you need a calcium supplement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E30B6FAA-1583-E2EA-19B0-AE072556F782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determine if a calcium supplement might be needed.</a:t>
            </a:r>
          </a:p>
        </p:txBody>
      </p:sp>
    </p:spTree>
    <p:extLst>
      <p:ext uri="{BB962C8B-B14F-4D97-AF65-F5344CB8AC3E}">
        <p14:creationId xmlns:p14="http://schemas.microsoft.com/office/powerpoint/2010/main" val="3410351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8198B0-D158-F717-A720-95B7CBFFC8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019A4-7061-C831-49FF-BF13F650D2C2}"/>
              </a:ext>
            </a:extLst>
          </p:cNvPr>
          <p:cNvSpPr txBox="1">
            <a:spLocks/>
          </p:cNvSpPr>
          <p:nvPr/>
        </p:nvSpPr>
        <p:spPr>
          <a:xfrm>
            <a:off x="762981" y="5097719"/>
            <a:ext cx="9934515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Why Should I Care about Vitamin D?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ADCF41-9ADB-3D99-924C-B3A4AA72BB3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2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7EF20-7212-0C0F-91C2-BFFE321B3DCA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79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64426-2561-C0CD-0379-DA47C6C54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87FF1-47A0-1321-F5D5-F427241B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Vitamin D so important?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4EBC9-9234-8BAD-F639-22151733A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2800"/>
            </a:pPr>
            <a:r>
              <a:rPr lang="en-US" sz="2400" dirty="0"/>
              <a:t>Helps your body absorb and use calcium from your diet and/or supplements</a:t>
            </a:r>
          </a:p>
          <a:p>
            <a:pPr marL="6858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2800"/>
            </a:pPr>
            <a:r>
              <a:rPr lang="en-US" sz="2400" dirty="0"/>
              <a:t>Increases bone strength which reduces the risk of breaking a bone</a:t>
            </a:r>
          </a:p>
          <a:p>
            <a:pPr lvl="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2800"/>
            </a:pPr>
            <a:r>
              <a:rPr lang="en-US" sz="2400" dirty="0"/>
              <a:t>Increases muscle strength which may reduce the risk of falling</a:t>
            </a:r>
          </a:p>
          <a:p>
            <a:pPr marL="685800" lvl="0" indent="-457200">
              <a:spcBef>
                <a:spcPts val="500"/>
              </a:spcBef>
              <a:spcAft>
                <a:spcPts val="500"/>
              </a:spcAft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BC317638-ED2A-648D-D21B-AB90CE4E88DC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the role Vitamin D plays in their bone health.</a:t>
            </a:r>
          </a:p>
        </p:txBody>
      </p:sp>
    </p:spTree>
    <p:extLst>
      <p:ext uri="{BB962C8B-B14F-4D97-AF65-F5344CB8AC3E}">
        <p14:creationId xmlns:p14="http://schemas.microsoft.com/office/powerpoint/2010/main" val="37437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28296-2B64-D407-C135-C5B00EFB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Starter Activity</a:t>
            </a:r>
            <a:endParaRPr lang="en-CA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17922-2212-4AA6-5792-78C90A40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809135"/>
            <a:ext cx="10515600" cy="4024288"/>
          </a:xfrm>
        </p:spPr>
        <p:txBody>
          <a:bodyPr>
            <a:normAutofit/>
          </a:bodyPr>
          <a:lstStyle/>
          <a:p>
            <a:pPr marL="393700" lvl="0" indent="-393700">
              <a:spcBef>
                <a:spcPts val="0"/>
              </a:spcBef>
              <a:buSzPts val="2800"/>
            </a:pPr>
            <a:r>
              <a:rPr lang="en-US" sz="2400" dirty="0"/>
              <a:t>In your Workshop Guide, record everything you ate yesterday, including any supplements you might have taken</a:t>
            </a:r>
          </a:p>
          <a:p>
            <a:pPr lvl="0" indent="-457200">
              <a:spcBef>
                <a:spcPts val="0"/>
              </a:spcBef>
            </a:pPr>
            <a:endParaRPr lang="en-US" sz="2400" dirty="0"/>
          </a:p>
          <a:p>
            <a:pPr marL="393700" lvl="0" indent="-393700">
              <a:spcBef>
                <a:spcPts val="0"/>
              </a:spcBef>
              <a:buSzPts val="2800"/>
            </a:pPr>
            <a:r>
              <a:rPr lang="en-US" sz="2400" dirty="0"/>
              <a:t>Using the resource tables in your Workshop Guide, calculate the amount of calcium and vitamin D intake for everything you consumed</a:t>
            </a:r>
          </a:p>
          <a:p>
            <a:pPr lvl="0" indent="-457200">
              <a:spcBef>
                <a:spcPts val="0"/>
              </a:spcBef>
            </a:pPr>
            <a:endParaRPr lang="en-US" sz="2400" dirty="0"/>
          </a:p>
          <a:p>
            <a:pPr marL="393700" lvl="0" indent="-393700">
              <a:spcBef>
                <a:spcPts val="0"/>
              </a:spcBef>
              <a:buSzPts val="2800"/>
            </a:pPr>
            <a:r>
              <a:rPr lang="en-US" sz="2400" dirty="0"/>
              <a:t>You will return to this information later in the workshop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1062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D66D7-A5EE-6729-EE9A-98F8B0E8B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105C61-2B82-5298-EC5D-32A9BF83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Daily Vitamin D Intake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FBB9A7-6EF3-F401-7FB0-F4F89F1CC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0" y="1482085"/>
            <a:ext cx="4884857" cy="399448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SzPts val="2800"/>
            </a:pPr>
            <a:r>
              <a:rPr lang="en-US" sz="2400" dirty="0"/>
              <a:t>Check the label of your supplement bottle for the type of vitamin D it contains</a:t>
            </a:r>
          </a:p>
          <a:p>
            <a:pPr marL="736600" lvl="1">
              <a:buSzPts val="2800"/>
            </a:pPr>
            <a:r>
              <a:rPr lang="en-US" sz="2000" dirty="0"/>
              <a:t>vitamin D</a:t>
            </a:r>
            <a:r>
              <a:rPr lang="en-US" sz="2000" baseline="-25000" dirty="0"/>
              <a:t>3</a:t>
            </a:r>
            <a:r>
              <a:rPr lang="en-US" sz="2000" dirty="0"/>
              <a:t> is the best for most people and is more effective than D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736600" lvl="1">
              <a:buSzPts val="2800"/>
            </a:pPr>
            <a:r>
              <a:rPr lang="en-US" sz="2000" dirty="0"/>
              <a:t>choose vitamin D</a:t>
            </a:r>
            <a:r>
              <a:rPr lang="en-US" sz="2000" baseline="-25000" dirty="0"/>
              <a:t>2</a:t>
            </a:r>
            <a:r>
              <a:rPr lang="en-US" sz="2000" dirty="0"/>
              <a:t> supplement for a vegan option</a:t>
            </a:r>
          </a:p>
          <a:p>
            <a:pPr marL="857250" lvl="0" indent="-171450">
              <a:spcBef>
                <a:spcPts val="500"/>
              </a:spcBef>
            </a:pPr>
            <a:endParaRPr lang="en-US" sz="800" dirty="0"/>
          </a:p>
          <a:p>
            <a:pPr lvl="0">
              <a:spcBef>
                <a:spcPts val="500"/>
              </a:spcBef>
              <a:buSzPts val="2800"/>
            </a:pPr>
            <a:r>
              <a:rPr lang="en-US" sz="2400" dirty="0"/>
              <a:t>do not exceed more than 2000 IU of vitamin D each day from supplements unless your healthcare provider tells you to take more</a:t>
            </a:r>
          </a:p>
          <a:p>
            <a:pPr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99BE712A-2B8A-09FD-DCA5-AFE69E7B4D36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the role Vitamin D plays in their bone health.</a:t>
            </a:r>
          </a:p>
        </p:txBody>
      </p:sp>
      <p:pic>
        <p:nvPicPr>
          <p:cNvPr id="2" name="Google Shape;270;p32">
            <a:extLst>
              <a:ext uri="{FF2B5EF4-FFF2-40B4-BE49-F238E27FC236}">
                <a16:creationId xmlns:a16="http://schemas.microsoft.com/office/drawing/2014/main" id="{532D91D2-BA06-9FCC-A7D3-9366F4CCC7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785" y="1949462"/>
            <a:ext cx="4404926" cy="295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475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EB82F-2146-44A5-2829-03A465D1E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2DCE9-E61A-5570-49B0-5E07A0C6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Daily Vitamin D Intake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99707D-D943-6530-A2B9-074658A2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252" y="2005781"/>
            <a:ext cx="4530895" cy="3470787"/>
          </a:xfrm>
        </p:spPr>
        <p:txBody>
          <a:bodyPr>
            <a:normAutofit/>
          </a:bodyPr>
          <a:lstStyle/>
          <a:p>
            <a:pPr lvl="0" indent="-292100">
              <a:spcBef>
                <a:spcPts val="0"/>
              </a:spcBef>
              <a:buSzPts val="2800"/>
            </a:pPr>
            <a:r>
              <a:rPr lang="en-US" sz="2400" dirty="0"/>
              <a:t>Using your daily intake of vitamin D from the starter activity, how does it compare to your recommended daily intake of vitamin D?</a:t>
            </a:r>
          </a:p>
          <a:p>
            <a:pPr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02633D03-589E-17C8-18D4-C05A81E00C09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the role Vitamin D plays in their bone health.</a:t>
            </a:r>
          </a:p>
        </p:txBody>
      </p:sp>
      <p:pic>
        <p:nvPicPr>
          <p:cNvPr id="2" name="Google Shape;270;p32">
            <a:extLst>
              <a:ext uri="{FF2B5EF4-FFF2-40B4-BE49-F238E27FC236}">
                <a16:creationId xmlns:a16="http://schemas.microsoft.com/office/drawing/2014/main" id="{FF30BB5F-44D3-2F5F-DC30-AE87DFBA79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785" y="1949462"/>
            <a:ext cx="4404926" cy="295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15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368D2-DACE-977B-FBD3-B4DE7F6C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5947F-E121-9327-5D69-5EFA0318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D Sources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8CA734-CDDB-A982-B140-DADFF4433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2800"/>
            </a:pPr>
            <a:r>
              <a:rPr lang="en-US" sz="2400" dirty="0"/>
              <a:t>Choose foods with vitamin D such as milk, fortified soy beverage, halibut, salmon, sardines, trout, eggs and margarine</a:t>
            </a:r>
          </a:p>
          <a:p>
            <a:pPr marL="6858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2800"/>
            </a:pPr>
            <a:r>
              <a:rPr lang="en-US" sz="2400" dirty="0"/>
              <a:t>Our skin makes vitamin D from sunlight</a:t>
            </a:r>
          </a:p>
          <a:p>
            <a:pPr marL="736600" lvl="1">
              <a:buSzPts val="2800"/>
            </a:pPr>
            <a:r>
              <a:rPr lang="en-US" sz="2000" dirty="0"/>
              <a:t>Albertans make little to no vitamin D from October to March!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marL="0" lvl="0" indent="0">
              <a:spcBef>
                <a:spcPts val="500"/>
              </a:spcBef>
              <a:buNone/>
            </a:pPr>
            <a:r>
              <a:rPr lang="en-US" sz="2400" dirty="0"/>
              <a:t>Key Message: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-US" sz="2400" dirty="0"/>
              <a:t>Food and sunshine are NOT a reliable source of vitamin D </a:t>
            </a:r>
          </a:p>
          <a:p>
            <a:pPr marL="457200" lvl="0" indent="-406400">
              <a:spcBef>
                <a:spcPts val="500"/>
              </a:spcBef>
              <a:buSzPts val="2800"/>
            </a:pPr>
            <a:r>
              <a:rPr lang="en-US" sz="2400" dirty="0"/>
              <a:t>a daily vitamin D supplement is recommended for all ages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D6BE20FB-48DF-D607-B449-760F3F68E4EF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2 ways to increase their Vitamin D intake.</a:t>
            </a:r>
          </a:p>
        </p:txBody>
      </p:sp>
    </p:spTree>
    <p:extLst>
      <p:ext uri="{BB962C8B-B14F-4D97-AF65-F5344CB8AC3E}">
        <p14:creationId xmlns:p14="http://schemas.microsoft.com/office/powerpoint/2010/main" val="3898372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EA908-21FC-7C5B-083C-3FACB31B0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B5ADA-889C-3C97-C838-82B9249A6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DAFEA0-8FE7-8912-824C-21ECC7C98BE6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1000334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CA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Lifestyle Factors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C57BF0-106D-93FF-AEA6-88CA0C7B8E27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3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F3342-AA0D-E6B0-82F0-4D90F3A0F862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44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798E1-101C-7261-AEBF-6737443FB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93E4C-1B2B-D389-EA02-F1A6E336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Factors that affect Your Bones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06ABBE-CFD9-3AB6-38E7-26A706EA2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With a partner, come up with a list of 4 possible dietary and lifestyle factors that can have adverse effects on your bone health.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marL="0" lv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/>
              <a:t>You will have ONE MINUTE to write down your ideas into your Workshop Guide.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6804B340-993A-A63F-FC8E-A9DC3F36B48F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774380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3 factors that can harm their bone health.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discuss how I can reduce the risk associated with factors that can harm their bone health.</a:t>
            </a:r>
          </a:p>
          <a:p>
            <a:endParaRPr lang="en-US" sz="1600" dirty="0"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x6ggW8ei0yU">
            <a:extLst>
              <a:ext uri="{FF2B5EF4-FFF2-40B4-BE49-F238E27FC236}">
                <a16:creationId xmlns:a16="http://schemas.microsoft.com/office/drawing/2014/main" id="{2B524D20-6BA5-50FE-D7D2-9D890E2FC7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70099" y="3143864"/>
            <a:ext cx="3649313" cy="20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2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C0A6-76D0-87D8-3A48-746A8DF7F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25B820-1DCD-FCAB-9D85-61810F1C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Factors Harmful to Your Bones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3699CE-77CE-8554-C294-5CAD452D1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2800"/>
            </a:pPr>
            <a:r>
              <a:rPr lang="en-US" sz="2400" dirty="0"/>
              <a:t>limit caffeine to 400 mg or less each day </a:t>
            </a:r>
          </a:p>
          <a:p>
            <a:pPr marL="800100" lvl="3" indent="-285750">
              <a:buSzPts val="2800"/>
            </a:pPr>
            <a:r>
              <a:rPr lang="en-US" sz="1800" dirty="0"/>
              <a:t>one cup (250 mL/8 oz) contains 100-150 mg of caffeine, also found in coffee-based drinks, colas, teas, energy drinks and dark chocolate</a:t>
            </a:r>
          </a:p>
          <a:p>
            <a:pPr marL="806450" lvl="3" indent="-292100">
              <a:buSzPts val="2800"/>
            </a:pPr>
            <a:r>
              <a:rPr lang="en-US" sz="1800" dirty="0"/>
              <a:t>colas and dark soft drinks also have phosphates that bind calcium, which has evidence that it can increase the risk for fracture</a:t>
            </a:r>
          </a:p>
          <a:p>
            <a:pPr marL="1600200" lvl="0" indent="-457200">
              <a:spcBef>
                <a:spcPts val="500"/>
              </a:spcBef>
            </a:pPr>
            <a:endParaRPr lang="en-US" sz="2400" dirty="0"/>
          </a:p>
          <a:p>
            <a:pPr lvl="0">
              <a:spcBef>
                <a:spcPts val="500"/>
              </a:spcBef>
              <a:buSzPts val="2800"/>
            </a:pPr>
            <a:r>
              <a:rPr lang="en-US" sz="2400" dirty="0"/>
              <a:t>limit alcohol intake to NO MORE THAN 1-2 drinks each day</a:t>
            </a:r>
          </a:p>
          <a:p>
            <a:pPr marL="806450" lvl="3" indent="-292100">
              <a:buSzPts val="2800"/>
            </a:pPr>
            <a:r>
              <a:rPr lang="en-US" sz="1800" dirty="0"/>
              <a:t>one drink is 12 oz (355 mL) of beer, 5 oz (150 mL) of wine, 1.5 oz (45 mL) of liquor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2" name="Google Shape;158;p20">
            <a:extLst>
              <a:ext uri="{FF2B5EF4-FFF2-40B4-BE49-F238E27FC236}">
                <a16:creationId xmlns:a16="http://schemas.microsoft.com/office/drawing/2014/main" id="{912BBE0B-3D73-CDFD-FDB2-E73B9177FE96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774380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3 factors that can harm their bone health.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discuss how I can reduce the risk associated with factors that can harm their bone health.</a:t>
            </a:r>
          </a:p>
          <a:p>
            <a:endParaRPr lang="en-US"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7220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5D9C6-7BD8-1B61-6446-EE2477561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3397F1-5314-A33E-FDFB-F7A3F7A1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Factors Harmful to Your Bones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1399BA-1EE5-88DC-AD4C-9CFF1E55F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limit salt (sodium) intake to less than 2300 mg per day</a:t>
            </a:r>
          </a:p>
          <a:p>
            <a:pPr marL="1071563" lvl="3" indent="-292100">
              <a:lnSpc>
                <a:spcPct val="100000"/>
              </a:lnSpc>
              <a:buSzPts val="2800"/>
            </a:pPr>
            <a:r>
              <a:rPr lang="en-US" sz="1800" dirty="0"/>
              <a:t>eat less processed and packaged foods, read labels to find options lower in sodium, choose fresh foods and foods with no salt added</a:t>
            </a:r>
          </a:p>
          <a:p>
            <a:pPr marL="1071563" lvl="3" indent="-2921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800" dirty="0"/>
              <a:t>restaurant food is also high in sodium</a:t>
            </a:r>
          </a:p>
          <a:p>
            <a:pPr marL="2057400" lvl="0" indent="-45720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smoking is a risk factor for osteoporosis</a:t>
            </a:r>
          </a:p>
          <a:p>
            <a:pPr marL="1071563" lvl="3" indent="236538">
              <a:spcAft>
                <a:spcPts val="500"/>
              </a:spcAft>
              <a:buSzPts val="2800"/>
            </a:pPr>
            <a:r>
              <a:rPr lang="en-US" sz="1800" dirty="0"/>
              <a:t>Talk to your healthcare provider to discuss supports that can help you quit smoking</a:t>
            </a:r>
          </a:p>
          <a:p>
            <a:endParaRPr lang="en-CA" sz="2400" dirty="0"/>
          </a:p>
        </p:txBody>
      </p:sp>
      <p:sp>
        <p:nvSpPr>
          <p:cNvPr id="2" name="Google Shape;158;p20">
            <a:extLst>
              <a:ext uri="{FF2B5EF4-FFF2-40B4-BE49-F238E27FC236}">
                <a16:creationId xmlns:a16="http://schemas.microsoft.com/office/drawing/2014/main" id="{606A6DF0-1E1E-6B46-55A5-B72A30247EAB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774380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3 factors that can harm their bone health.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discuss how I can reduce the risk associated with factors that can harm their bone health.</a:t>
            </a:r>
          </a:p>
          <a:p>
            <a:endParaRPr lang="en-US"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8244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3BA95-0435-BAEE-0CC6-EB9B72934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7FF361-ED93-343D-2375-A9A0F6F8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a Balanced Diet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D71AC2-1EDA-8C2C-A09C-F0959A76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015929" cy="3994483"/>
          </a:xfrm>
        </p:spPr>
        <p:txBody>
          <a:bodyPr>
            <a:normAutofit/>
          </a:bodyPr>
          <a:lstStyle/>
          <a:p>
            <a:pPr marL="265113" lvl="0" indent="-265113">
              <a:spcBef>
                <a:spcPts val="0"/>
              </a:spcBef>
              <a:buSzPts val="2800"/>
            </a:pPr>
            <a:r>
              <a:rPr lang="en-US" sz="2400" dirty="0"/>
              <a:t>Protein helps you maintain muscle mass and weight, which are important for bone health</a:t>
            </a:r>
          </a:p>
          <a:p>
            <a:pPr marL="265113" lvl="0" indent="-265113">
              <a:spcBef>
                <a:spcPts val="500"/>
              </a:spcBef>
            </a:pPr>
            <a:endParaRPr lang="en-US" sz="2400" dirty="0"/>
          </a:p>
          <a:p>
            <a:pPr marL="265113" lvl="0" indent="-265113">
              <a:spcBef>
                <a:spcPts val="500"/>
              </a:spcBef>
              <a:buSzPts val="2800"/>
            </a:pPr>
            <a:r>
              <a:rPr lang="en-US" sz="2400" dirty="0"/>
              <a:t>If you lose weight without trying or have a poor appetite, talk to your healthcare provider about ways to add calories and protein to your diet</a:t>
            </a:r>
          </a:p>
          <a:p>
            <a:pPr marL="265113" lvl="0" indent="-265113">
              <a:spcBef>
                <a:spcPts val="500"/>
              </a:spcBef>
            </a:pPr>
            <a:endParaRPr lang="en-US" sz="2400" dirty="0"/>
          </a:p>
          <a:p>
            <a:pPr marL="265113" lvl="0" indent="-265113">
              <a:spcBef>
                <a:spcPts val="500"/>
              </a:spcBef>
              <a:buSzPts val="2800"/>
            </a:pPr>
            <a:r>
              <a:rPr lang="en-US" sz="2400" dirty="0"/>
              <a:t>Eat a variety of healthy foods every day, including vegetables and fruits and make sure to include some protein at each meal and/or snack</a:t>
            </a:r>
          </a:p>
          <a:p>
            <a:pPr marL="0"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18764F13-23A0-A606-2EFA-C313757B54E2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the role protein plays in their bone health.</a:t>
            </a:r>
          </a:p>
        </p:txBody>
      </p:sp>
    </p:spTree>
    <p:extLst>
      <p:ext uri="{BB962C8B-B14F-4D97-AF65-F5344CB8AC3E}">
        <p14:creationId xmlns:p14="http://schemas.microsoft.com/office/powerpoint/2010/main" val="2001779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0BE7-24A2-64BD-59D0-E1B0C741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1DD0E-828B-650A-D24D-860F780CE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Complete the My Action Plan for My Bone Health activity in your Workshop Guide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08105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907B-CDBF-6F3D-4E2B-0CA436A2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111D-C1CC-587C-DA5C-8574EAA7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221E-193A-A48C-0A05-4BD8E033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839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32C0C-8D13-710B-5C85-8ED8714E6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BFF8-C1E9-B34B-A836-6C08379B8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240" y="1989138"/>
            <a:ext cx="4978521" cy="4184650"/>
          </a:xfrm>
        </p:spPr>
        <p:txBody>
          <a:bodyPr>
            <a:normAutofit/>
          </a:bodyPr>
          <a:lstStyle/>
          <a:p>
            <a:pPr marL="354013" indent="-265113"/>
            <a:r>
              <a:rPr lang="en-US" sz="2400" dirty="0"/>
              <a:t>1. Calcium and your Diet</a:t>
            </a:r>
          </a:p>
          <a:p>
            <a:pPr marL="452438" indent="-452438"/>
            <a:r>
              <a:rPr lang="en-US" sz="2400" dirty="0"/>
              <a:t>2. Why should I care about Vitamin D?</a:t>
            </a:r>
          </a:p>
          <a:p>
            <a:pPr marL="354013" indent="-354013"/>
            <a:r>
              <a:rPr lang="en-US" sz="2400" dirty="0"/>
              <a:t>3. Lifestyle Factors</a:t>
            </a:r>
          </a:p>
          <a:p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8CB113-C415-7626-AC4F-B889F3153562}"/>
              </a:ext>
            </a:extLst>
          </p:cNvPr>
          <p:cNvSpPr txBox="1">
            <a:spLocks/>
          </p:cNvSpPr>
          <p:nvPr/>
        </p:nvSpPr>
        <p:spPr>
          <a:xfrm>
            <a:off x="7944431" y="6438957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solidFill>
                  <a:schemeClr val="tx2"/>
                </a:solidFill>
                <a:latin typeface="+mn-lt"/>
              </a:rPr>
              <a:t>Data-Driven. People-Led. Outcome-Focused.</a:t>
            </a:r>
            <a:endParaRPr lang="en-CA" sz="95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551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BBC-3DDE-62B9-8E8F-C0D5B470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  <a:endParaRPr lang="en-CA" dirty="0"/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EFEBCC5A-7858-5C77-C92B-8A7F7C7D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0" y="1951694"/>
            <a:ext cx="2743200" cy="6431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1A8161-DC66-4961-C08C-149F6038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07" y="1916373"/>
            <a:ext cx="2621973" cy="713777"/>
          </a:xfrm>
          <a:prstGeom prst="rect">
            <a:avLst/>
          </a:prstGeom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C4C06C91-25A5-0AD3-7CAD-35C658EF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1" y="3739024"/>
            <a:ext cx="1868632" cy="1180850"/>
          </a:xfrm>
          <a:prstGeom prst="rect">
            <a:avLst/>
          </a:prstGeom>
        </p:spPr>
      </p:pic>
      <p:pic>
        <p:nvPicPr>
          <p:cNvPr id="8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368B5B-777F-C63A-64FD-5B744E5B5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283" y="3763545"/>
            <a:ext cx="1666875" cy="1171575"/>
          </a:xfrm>
          <a:prstGeom prst="rect">
            <a:avLst/>
          </a:prstGeom>
        </p:spPr>
      </p:pic>
      <p:pic>
        <p:nvPicPr>
          <p:cNvPr id="9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28FEB48-5AEA-EB71-73DB-426B384CF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962" y="3591666"/>
            <a:ext cx="2085110" cy="134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BCA40-28FF-A5C0-642B-D8B06DA0C0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88" y="2019639"/>
            <a:ext cx="3332359" cy="4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4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1067-AF0B-21F7-847D-F5F2362F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3699-03D9-F9E7-2FB1-533AA286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(n.d.). Calcium. Retrieved from https://osteoporosis.ca/bone-health-osteoporosis/calcium-and-vitamin-d/.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Health Services. (2018). </a:t>
            </a:r>
            <a:r>
              <a:rPr lang="en-US" i="1" dirty="0"/>
              <a:t>Eating Well to Prevent and Treat Osteoporosis</a:t>
            </a:r>
            <a:r>
              <a:rPr lang="en-US" dirty="0"/>
              <a:t>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Health Services. (2018). </a:t>
            </a:r>
            <a:r>
              <a:rPr lang="en-US" i="1" dirty="0"/>
              <a:t>Extra Hints for Calcium</a:t>
            </a:r>
            <a:r>
              <a:rPr lang="en-US" dirty="0"/>
              <a:t>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Health Services. (2018). </a:t>
            </a:r>
            <a:r>
              <a:rPr lang="en-US" i="1" dirty="0"/>
              <a:t>Healthy Bones</a:t>
            </a:r>
            <a:r>
              <a:rPr lang="en-US" dirty="0"/>
              <a:t>. 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Alberta Health Services. (2012). </a:t>
            </a:r>
            <a:r>
              <a:rPr lang="en-US" i="1" dirty="0"/>
              <a:t>Adding Calories and Protein to Your Diet</a:t>
            </a:r>
            <a:r>
              <a:rPr lang="en-US" dirty="0"/>
              <a:t>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CD7C4E-88F9-9CF9-7FE7-0E2040FF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3D406-5452-882A-2A59-016FCCA8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-233363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/>
              <a:t>Briefly describe the role calcium plays in my bone health.</a:t>
            </a:r>
          </a:p>
          <a:p>
            <a:pPr marL="685800" lvl="0" indent="-233363">
              <a:lnSpc>
                <a:spcPct val="115000"/>
              </a:lnSpc>
              <a:buSzPts val="2000"/>
            </a:pPr>
            <a:r>
              <a:rPr lang="en-US" sz="2400" dirty="0"/>
              <a:t>State the daily recommended calcium intake for adults.</a:t>
            </a:r>
          </a:p>
          <a:p>
            <a:pPr marL="685800" lvl="0" indent="-233363">
              <a:lnSpc>
                <a:spcPct val="115000"/>
              </a:lnSpc>
              <a:buSzPts val="2000"/>
            </a:pPr>
            <a:r>
              <a:rPr lang="en-US" sz="2400" dirty="0"/>
              <a:t>Discuss why we should aim for food sources of calcium. </a:t>
            </a:r>
          </a:p>
          <a:p>
            <a:pPr marL="685800" lvl="0" indent="-233363">
              <a:lnSpc>
                <a:spcPct val="115000"/>
              </a:lnSpc>
              <a:buSzPts val="2000"/>
            </a:pPr>
            <a:r>
              <a:rPr lang="en-US" sz="2400" dirty="0"/>
              <a:t>Identify a minimum of 2 ways to increase my calcium intake.</a:t>
            </a:r>
          </a:p>
          <a:p>
            <a:pPr marL="685800" lvl="0" indent="-233363">
              <a:lnSpc>
                <a:spcPct val="115000"/>
              </a:lnSpc>
              <a:buSzPts val="2000"/>
            </a:pPr>
            <a:r>
              <a:rPr lang="en-US" sz="2400" dirty="0"/>
              <a:t>Calculate how much calcium I intake every day.</a:t>
            </a:r>
          </a:p>
          <a:p>
            <a:pPr marL="685800" lvl="0" indent="-233363">
              <a:lnSpc>
                <a:spcPct val="115000"/>
              </a:lnSpc>
              <a:buSzPts val="2000"/>
            </a:pPr>
            <a:r>
              <a:rPr lang="en-US" sz="2400" dirty="0"/>
              <a:t>Determine if a calcium supplement might be needed.</a:t>
            </a:r>
          </a:p>
          <a:p>
            <a:pPr marL="685800" lvl="0" indent="0">
              <a:lnSpc>
                <a:spcPct val="115000"/>
              </a:lnSpc>
              <a:buNone/>
            </a:pPr>
            <a:endParaRPr lang="en-US" sz="2400" dirty="0"/>
          </a:p>
          <a:p>
            <a:pPr marL="6858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659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A414-EB18-99F1-032C-9446947AF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9ED73-85BA-D723-C57E-7D861154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57E64-7783-2BD8-8891-159ED37A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-2413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/>
              <a:t>Briefly describe the role Vitamin D plays in my bone health.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400" dirty="0"/>
              <a:t>State the daily recommended Vitamin D intake for adults.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400" dirty="0"/>
              <a:t>Identify a minimum of 2 ways to increase my Vitamin D intake.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400" dirty="0"/>
              <a:t>Briefly describe the role protein plays in my bone health.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400" dirty="0"/>
              <a:t>Identify a minimum of 3 factors that can harm my bone health.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400" dirty="0"/>
              <a:t>Discuss how they can reduce the risk associated with factors that can harm my bone health.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400" dirty="0"/>
          </a:p>
          <a:p>
            <a:pPr marL="6858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05254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95A0-DD6A-F29A-BDD0-9F6449DC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2F6CB83-8F86-8E54-5C22-B821C3E8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48" y="1584959"/>
            <a:ext cx="8417726" cy="42398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C45107-6A22-5F76-38E9-5F17DD9D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50991C-B494-1E52-1766-714A9E8E2655}"/>
              </a:ext>
            </a:extLst>
          </p:cNvPr>
          <p:cNvSpPr/>
          <p:nvPr/>
        </p:nvSpPr>
        <p:spPr>
          <a:xfrm>
            <a:off x="1931306" y="1783062"/>
            <a:ext cx="4521200" cy="64863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4FB6E9-DFA5-179E-9C25-2E791D767E14}"/>
              </a:ext>
            </a:extLst>
          </p:cNvPr>
          <p:cNvSpPr/>
          <p:nvPr/>
        </p:nvSpPr>
        <p:spPr>
          <a:xfrm>
            <a:off x="2177175" y="2544895"/>
            <a:ext cx="3170044" cy="28195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4547A-582C-BD75-909D-FF962A13A533}"/>
              </a:ext>
            </a:extLst>
          </p:cNvPr>
          <p:cNvSpPr/>
          <p:nvPr/>
        </p:nvSpPr>
        <p:spPr>
          <a:xfrm>
            <a:off x="2150576" y="5451980"/>
            <a:ext cx="4301930" cy="44144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8C80B0-29AC-5BA8-F6C6-5685E19E2745}"/>
              </a:ext>
            </a:extLst>
          </p:cNvPr>
          <p:cNvSpPr/>
          <p:nvPr/>
        </p:nvSpPr>
        <p:spPr>
          <a:xfrm>
            <a:off x="5269510" y="2387989"/>
            <a:ext cx="4181582" cy="18737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05422CB3-FBE7-F736-3EC7-9AC2A90518F9}"/>
              </a:ext>
            </a:extLst>
          </p:cNvPr>
          <p:cNvSpPr txBox="1">
            <a:spLocks/>
          </p:cNvSpPr>
          <p:nvPr/>
        </p:nvSpPr>
        <p:spPr>
          <a:xfrm>
            <a:off x="9258735" y="1825217"/>
            <a:ext cx="2933265" cy="37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29EAF0A6-9E99-E153-ECDB-8F778BEC3BE3}"/>
              </a:ext>
            </a:extLst>
          </p:cNvPr>
          <p:cNvCxnSpPr>
            <a:cxnSpLocks/>
          </p:cNvCxnSpPr>
          <p:nvPr/>
        </p:nvCxnSpPr>
        <p:spPr>
          <a:xfrm flipH="1">
            <a:off x="5622437" y="2048746"/>
            <a:ext cx="3828655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09354187-DA92-22DD-1488-FDCC06FD281F}"/>
              </a:ext>
            </a:extLst>
          </p:cNvPr>
          <p:cNvCxnSpPr>
            <a:cxnSpLocks/>
          </p:cNvCxnSpPr>
          <p:nvPr/>
        </p:nvCxnSpPr>
        <p:spPr>
          <a:xfrm flipH="1">
            <a:off x="8783451" y="3429000"/>
            <a:ext cx="667641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DEF20235-304D-4439-E63C-448F5A1D9408}"/>
              </a:ext>
            </a:extLst>
          </p:cNvPr>
          <p:cNvCxnSpPr>
            <a:cxnSpLocks/>
          </p:cNvCxnSpPr>
          <p:nvPr/>
        </p:nvCxnSpPr>
        <p:spPr>
          <a:xfrm flipH="1">
            <a:off x="5876357" y="4502032"/>
            <a:ext cx="3574735" cy="914165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134;p17">
            <a:extLst>
              <a:ext uri="{FF2B5EF4-FFF2-40B4-BE49-F238E27FC236}">
                <a16:creationId xmlns:a16="http://schemas.microsoft.com/office/drawing/2014/main" id="{BA7B62B7-D235-AF3E-B975-802E7F414105}"/>
              </a:ext>
            </a:extLst>
          </p:cNvPr>
          <p:cNvSpPr txBox="1">
            <a:spLocks/>
          </p:cNvSpPr>
          <p:nvPr/>
        </p:nvSpPr>
        <p:spPr>
          <a:xfrm>
            <a:off x="267956" y="2792956"/>
            <a:ext cx="1882620" cy="89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1DDDD4-13D8-1140-C57A-B5256300340B}"/>
              </a:ext>
            </a:extLst>
          </p:cNvPr>
          <p:cNvCxnSpPr>
            <a:cxnSpLocks/>
          </p:cNvCxnSpPr>
          <p:nvPr/>
        </p:nvCxnSpPr>
        <p:spPr>
          <a:xfrm>
            <a:off x="1564640" y="3149600"/>
            <a:ext cx="1176268" cy="152121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82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115A-7D9E-F803-0832-1459CD18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D959-35E5-6C47-4665-6A5E8C2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2254-8927-1B18-3BF4-58A6DD2B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927123"/>
            <a:ext cx="10515600" cy="39063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As we progress through this workshop, please ensure to complete the appropriate sections of the </a:t>
            </a:r>
            <a:r>
              <a:rPr lang="en-US" sz="2400" b="1" dirty="0"/>
              <a:t>Workshop Guide</a:t>
            </a:r>
            <a:r>
              <a:rPr lang="en-US" sz="2400" dirty="0"/>
              <a:t>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2924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874E-9FE3-3450-94C2-A34CBD3C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BF49D7-8700-C4B3-BB3C-AD113092CE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AA0057-ECF1-3AB6-120D-C0557A3394E0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14400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CA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Calcium and Your Diet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715D21-1095-D33E-349E-92570A4215C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1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2D9F7D-A986-DE38-ECC2-7B9B2C98E2D4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9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B28EF-8C53-929A-A49A-B2B4FEC4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9E20E-D8B3-7FBF-E5E6-17FFE418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Calcium Important?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F7566E-723A-B53A-70CB-3B9FF8DE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sz="2200" dirty="0"/>
              <a:t>Helps balance the renewing and repairing processes of bones </a:t>
            </a:r>
          </a:p>
          <a:p>
            <a:pPr marL="685800" lvl="0" indent="-457200">
              <a:spcBef>
                <a:spcPts val="0"/>
              </a:spcBef>
            </a:pPr>
            <a:endParaRPr lang="en-US" sz="2200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sz="2200" dirty="0"/>
              <a:t>Reduces the risk of breaking a bone</a:t>
            </a:r>
          </a:p>
          <a:p>
            <a:pPr marL="685800" lvl="0" indent="-457200">
              <a:spcBef>
                <a:spcPts val="0"/>
              </a:spcBef>
            </a:pPr>
            <a:endParaRPr lang="en-US" sz="2200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sz="2200" dirty="0"/>
              <a:t>Recommended daily calcium intake</a:t>
            </a:r>
          </a:p>
          <a:p>
            <a:pPr marL="685800" lvl="0" indent="-457200">
              <a:spcBef>
                <a:spcPts val="0"/>
              </a:spcBef>
            </a:pPr>
            <a:endParaRPr lang="en-US" sz="2200" dirty="0"/>
          </a:p>
          <a:p>
            <a:endParaRPr lang="en-CA" sz="22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E60C7AD2-F548-C3FF-A59C-717C55B138A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the role calcium plays in their bone health.</a:t>
            </a:r>
          </a:p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state the daily recommended calcium intake for adults.</a:t>
            </a:r>
          </a:p>
        </p:txBody>
      </p:sp>
      <p:pic>
        <p:nvPicPr>
          <p:cNvPr id="3" name="Google Shape;170;p21">
            <a:extLst>
              <a:ext uri="{FF2B5EF4-FFF2-40B4-BE49-F238E27FC236}">
                <a16:creationId xmlns:a16="http://schemas.microsoft.com/office/drawing/2014/main" id="{09F756FE-AA07-45BC-E61F-D236E16107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426" y="3193026"/>
            <a:ext cx="5743575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16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IHO">
  <a:themeElements>
    <a:clrScheme name="IIHO">
      <a:dk1>
        <a:srgbClr val="000000"/>
      </a:dk1>
      <a:lt1>
        <a:srgbClr val="FFFFFF"/>
      </a:lt1>
      <a:dk2>
        <a:srgbClr val="1C365D"/>
      </a:dk2>
      <a:lt2>
        <a:srgbClr val="F9F9F9"/>
      </a:lt2>
      <a:accent1>
        <a:srgbClr val="1C365D"/>
      </a:accent1>
      <a:accent2>
        <a:srgbClr val="000000"/>
      </a:accent2>
      <a:accent3>
        <a:srgbClr val="EF4C4B"/>
      </a:accent3>
      <a:accent4>
        <a:srgbClr val="10B0E6"/>
      </a:accent4>
      <a:accent5>
        <a:srgbClr val="F05920"/>
      </a:accent5>
      <a:accent6>
        <a:srgbClr val="5954AA"/>
      </a:accent6>
      <a:hlink>
        <a:srgbClr val="F58F68"/>
      </a:hlink>
      <a:folHlink>
        <a:srgbClr val="6596AC"/>
      </a:folHlink>
    </a:clrScheme>
    <a:fontScheme name="IIHO - Presentation">
      <a:majorFont>
        <a:latin typeface="Gotham Medium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63CA55308799244BAA56CFB9708BAE76" ma:contentTypeVersion="0" ma:contentTypeDescription="Create a new folder." ma:contentTypeScope="" ma:versionID="3aa438f6352858d72faad4e45af5a6e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1014dae61cc99f9ffdb2503fba242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CF7DDF-0555-4B18-869A-E83095CA0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213EA8-406F-4959-93D7-2FFC29128B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7E44F-F7EA-4713-9460-A11D829BD99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</TotalTime>
  <Words>1669</Words>
  <Application>Microsoft Office PowerPoint</Application>
  <PresentationFormat>Widescreen</PresentationFormat>
  <Paragraphs>220</Paragraphs>
  <Slides>31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Lato</vt:lpstr>
      <vt:lpstr>Gotham Medium</vt:lpstr>
      <vt:lpstr>Source Sans Pro</vt:lpstr>
      <vt:lpstr>Open Sans</vt:lpstr>
      <vt:lpstr>Calibri</vt:lpstr>
      <vt:lpstr>Lato SemiBold</vt:lpstr>
      <vt:lpstr>Golos Text</vt:lpstr>
      <vt:lpstr>Arial</vt:lpstr>
      <vt:lpstr>IIHO</vt:lpstr>
      <vt:lpstr>My Everyday Nutrition</vt:lpstr>
      <vt:lpstr>Starter Activity</vt:lpstr>
      <vt:lpstr>PowerPoint Presentation</vt:lpstr>
      <vt:lpstr>Learning Objectives</vt:lpstr>
      <vt:lpstr>Learning Objectives</vt:lpstr>
      <vt:lpstr>How to navigate the slides</vt:lpstr>
      <vt:lpstr>Workshop Guide</vt:lpstr>
      <vt:lpstr>PowerPoint Presentation</vt:lpstr>
      <vt:lpstr>Why is Calcium Important?</vt:lpstr>
      <vt:lpstr>How to Increase Your Calcium Intake</vt:lpstr>
      <vt:lpstr>How to Increase Your Calcium Intake</vt:lpstr>
      <vt:lpstr>Calcium Intake Calculator</vt:lpstr>
      <vt:lpstr>Calcium Intake Calculator</vt:lpstr>
      <vt:lpstr>Calcium from Food Sources</vt:lpstr>
      <vt:lpstr>Calcium Supplements</vt:lpstr>
      <vt:lpstr>Calcium Supplements</vt:lpstr>
      <vt:lpstr>Calcium Supplements</vt:lpstr>
      <vt:lpstr>PowerPoint Presentation</vt:lpstr>
      <vt:lpstr>Why is Vitamin D so important?</vt:lpstr>
      <vt:lpstr>Recommended Daily Vitamin D Intake</vt:lpstr>
      <vt:lpstr>Recommended Daily Vitamin D Intake</vt:lpstr>
      <vt:lpstr>Vitamin D Sources</vt:lpstr>
      <vt:lpstr>PowerPoint Presentation</vt:lpstr>
      <vt:lpstr>Lifestyle Factors that affect Your Bones</vt:lpstr>
      <vt:lpstr>Lifestyle Factors Harmful to Your Bones</vt:lpstr>
      <vt:lpstr>Lifestyle Factors Harmful to Your Bones</vt:lpstr>
      <vt:lpstr>Ensuring a Balanced Diet</vt:lpstr>
      <vt:lpstr>Cool-down Activity</vt:lpstr>
      <vt:lpstr>Additional Resources</vt:lpstr>
      <vt:lpstr>SPONSORS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Improved  Health Outcomes</dc:title>
  <dc:creator>kreczek@albertaboneandjoint.com</dc:creator>
  <cp:lastModifiedBy>Katelyn Reczek</cp:lastModifiedBy>
  <cp:revision>211</cp:revision>
  <dcterms:created xsi:type="dcterms:W3CDTF">2024-10-10T15:42:02Z</dcterms:created>
  <dcterms:modified xsi:type="dcterms:W3CDTF">2026-06-12T15:21:06Z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0x01200063CA55308799244BAA56CFB9708BAE76</vt:lpwstr>
  </property>
  <property fmtid="{D5CDD505-2E9C-101B-9397-08002B2CF9AE}" pid="3" name="TaxKeyword">
    <vt:lpwstr/>
  </property>
  <property fmtid="{D5CDD505-2E9C-101B-9397-08002B2CF9AE}" pid="4" name="id36a9f0712845ca955fcb0a3e929228">
    <vt:lpwstr/>
  </property>
  <property fmtid="{D5CDD505-2E9C-101B-9397-08002B2CF9AE}" pid="5" name="PresentationType">
    <vt:lpwstr/>
  </property>
  <property fmtid="{D5CDD505-2E9C-101B-9397-08002B2CF9AE}" pid="6" name="jde21c1f01e54cd7967ea90ca4fa1413">
    <vt:lpwstr/>
  </property>
  <property fmtid="{D5CDD505-2E9C-101B-9397-08002B2CF9AE}" pid="7" name="xd_ProgID">
    <vt:lpwstr/>
  </property>
  <property fmtid="{D5CDD505-2E9C-101B-9397-08002B2CF9AE}" pid="8" name="MediaServiceImageTags">
    <vt:lpwstr/>
  </property>
  <property fmtid="{D5CDD505-2E9C-101B-9397-08002B2CF9AE}" pid="9" name="bd0c6da2c61e468f982e4e277c6995b7">
    <vt:lpwstr/>
  </property>
  <property fmtid="{D5CDD505-2E9C-101B-9397-08002B2CF9AE}" pid="10" name="TaxKeywordTaxHTField">
    <vt:lpwstr/>
  </property>
  <property fmtid="{D5CDD505-2E9C-101B-9397-08002B2CF9AE}" pid="11" name="Research_x0020_Log_x0020_Type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p149e414ec534a5cafb1f9f4f4bbef12">
    <vt:lpwstr/>
  </property>
  <property fmtid="{D5CDD505-2E9C-101B-9397-08002B2CF9AE}" pid="15" name="g15ef28a6b3c498cab9fb88b6bb3843e">
    <vt:lpwstr/>
  </property>
  <property fmtid="{D5CDD505-2E9C-101B-9397-08002B2CF9AE}" pid="16" name="kb2d4ca7f50f47a4b71a6851e2d97589">
    <vt:lpwstr/>
  </property>
  <property fmtid="{D5CDD505-2E9C-101B-9397-08002B2CF9AE}" pid="17" name="SOP_x0020_Document_x0020_Type">
    <vt:lpwstr/>
  </property>
  <property fmtid="{D5CDD505-2E9C-101B-9397-08002B2CF9AE}" pid="18" name="_ExtendedDescription">
    <vt:lpwstr/>
  </property>
  <property fmtid="{D5CDD505-2E9C-101B-9397-08002B2CF9AE}" pid="19" name="ReportType">
    <vt:lpwstr/>
  </property>
  <property fmtid="{D5CDD505-2E9C-101B-9397-08002B2CF9AE}" pid="20" name="Correspondence Type">
    <vt:lpwstr/>
  </property>
  <property fmtid="{D5CDD505-2E9C-101B-9397-08002B2CF9AE}" pid="21" name="n94ca1d2d1804d61b82af299422c009b">
    <vt:lpwstr/>
  </property>
  <property fmtid="{D5CDD505-2E9C-101B-9397-08002B2CF9AE}" pid="22" name="MinutesType">
    <vt:lpwstr/>
  </property>
  <property fmtid="{D5CDD505-2E9C-101B-9397-08002B2CF9AE}" pid="23" name="xd_Signature">
    <vt:bool>false</vt:bool>
  </property>
  <property fmtid="{D5CDD505-2E9C-101B-9397-08002B2CF9AE}" pid="24" name="Promotional_x0020_Material_x0020_Type">
    <vt:lpwstr/>
  </property>
  <property fmtid="{D5CDD505-2E9C-101B-9397-08002B2CF9AE}" pid="25" name="lcf76f155ced4ddcb4097134ff3c332f">
    <vt:lpwstr/>
  </property>
  <property fmtid="{D5CDD505-2E9C-101B-9397-08002B2CF9AE}" pid="26" name="TaxCatchAll">
    <vt:lpwstr/>
  </property>
  <property fmtid="{D5CDD505-2E9C-101B-9397-08002B2CF9AE}" pid="27" name="Promotional Material Type">
    <vt:lpwstr/>
  </property>
  <property fmtid="{D5CDD505-2E9C-101B-9397-08002B2CF9AE}" pid="28" name="SOP Document Type">
    <vt:lpwstr/>
  </property>
  <property fmtid="{D5CDD505-2E9C-101B-9397-08002B2CF9AE}" pid="29" name="Research Log Type">
    <vt:lpwstr/>
  </property>
  <property fmtid="{D5CDD505-2E9C-101B-9397-08002B2CF9AE}" pid="30" name="TriggerFlowInfo">
    <vt:lpwstr/>
  </property>
  <property fmtid="{D5CDD505-2E9C-101B-9397-08002B2CF9AE}" pid="31" name="Correspondence_x0020_Type">
    <vt:lpwstr/>
  </property>
</Properties>
</file>