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37"/>
  </p:notesMasterIdLst>
  <p:handoutMasterIdLst>
    <p:handoutMasterId r:id="rId38"/>
  </p:handoutMasterIdLst>
  <p:sldIdLst>
    <p:sldId id="256" r:id="rId5"/>
    <p:sldId id="1120" r:id="rId6"/>
    <p:sldId id="1070" r:id="rId7"/>
    <p:sldId id="1077" r:id="rId8"/>
    <p:sldId id="1078" r:id="rId9"/>
    <p:sldId id="1080" r:id="rId10"/>
    <p:sldId id="1095" r:id="rId11"/>
    <p:sldId id="1122" r:id="rId12"/>
    <p:sldId id="1121" r:id="rId13"/>
    <p:sldId id="1123" r:id="rId14"/>
    <p:sldId id="1124" r:id="rId15"/>
    <p:sldId id="1125" r:id="rId16"/>
    <p:sldId id="1081" r:id="rId17"/>
    <p:sldId id="1126" r:id="rId18"/>
    <p:sldId id="1127" r:id="rId19"/>
    <p:sldId id="1128" r:id="rId20"/>
    <p:sldId id="1129" r:id="rId21"/>
    <p:sldId id="1130" r:id="rId22"/>
    <p:sldId id="1117" r:id="rId23"/>
    <p:sldId id="1131" r:id="rId24"/>
    <p:sldId id="1132" r:id="rId25"/>
    <p:sldId id="1133" r:id="rId26"/>
    <p:sldId id="1134" r:id="rId27"/>
    <p:sldId id="1118" r:id="rId28"/>
    <p:sldId id="1135" r:id="rId29"/>
    <p:sldId id="1136" r:id="rId30"/>
    <p:sldId id="1139" r:id="rId31"/>
    <p:sldId id="1137" r:id="rId32"/>
    <p:sldId id="1138" r:id="rId33"/>
    <p:sldId id="1119" r:id="rId34"/>
    <p:sldId id="1099" r:id="rId35"/>
    <p:sldId id="1100" r:id="rId36"/>
  </p:sldIdLst>
  <p:sldSz cx="12192000" cy="6858000"/>
  <p:notesSz cx="6858000" cy="9144000"/>
  <p:embeddedFontLst>
    <p:embeddedFont>
      <p:font typeface="Golos Text" panose="020B0503020202020204" pitchFamily="34" charset="0"/>
      <p:regular r:id="rId39"/>
      <p:bold r:id="rId40"/>
    </p:embeddedFont>
    <p:embeddedFont>
      <p:font typeface="Gotham Medium" pitchFamily="50" charset="0"/>
      <p:regular r:id="rId41"/>
    </p:embeddedFont>
    <p:embeddedFont>
      <p:font typeface="Lato" panose="020F0502020204030203" pitchFamily="34" charset="0"/>
      <p:regular r:id="rId42"/>
      <p:bold r:id="rId43"/>
      <p:italic r:id="rId44"/>
      <p:boldItalic r:id="rId45"/>
    </p:embeddedFont>
    <p:embeddedFont>
      <p:font typeface="Lato SemiBold" panose="020F0502020204030203" pitchFamily="34" charset="0"/>
      <p:bold r:id="rId46"/>
      <p:boldItalic r:id="rId47"/>
    </p:embeddedFont>
    <p:embeddedFont>
      <p:font typeface="Open Sans" panose="020B0606030504020204" pitchFamily="34" charset="0"/>
      <p:regular r:id="rId48"/>
    </p:embeddedFont>
    <p:embeddedFont>
      <p:font typeface="Source Sans Pro" panose="020B0503030403020204" pitchFamily="34" charset="0"/>
      <p:regular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566C52-CC8F-D99E-3C2E-BBA79F3A90FA}" name="Liz Rowan" initials="LR" userId="S::lrowan@albertaboneandjoint.com::c7640cf5-46b4-416e-9ece-cf4798393fa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69B79"/>
    <a:srgbClr val="10B0E6"/>
    <a:srgbClr val="454344"/>
    <a:srgbClr val="FFFFFF"/>
    <a:srgbClr val="EF4C4B"/>
    <a:srgbClr val="FFE9AE"/>
    <a:srgbClr val="3D7CAA"/>
    <a:srgbClr val="DE6F6A"/>
    <a:srgbClr val="C5ECF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E8E3AA-DBD5-4A5B-8F98-5C4E5CA0B0B6}" v="35" dt="2026-01-20T22:34:58.841"/>
  </p1510:revLst>
</p1510:revInfo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0799" autoAdjust="0"/>
  </p:normalViewPr>
  <p:slideViewPr>
    <p:cSldViewPr snapToGrid="0">
      <p:cViewPr varScale="1">
        <p:scale>
          <a:sx n="97" d="100"/>
          <a:sy n="97" d="100"/>
        </p:scale>
        <p:origin x="1050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548" y="9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6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microsoft.com/office/2018/10/relationships/authors" Target="authors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0" Type="http://schemas.openxmlformats.org/officeDocument/2006/relationships/slide" Target="slides/slide16.xml"/><Relationship Id="rId41" Type="http://schemas.openxmlformats.org/officeDocument/2006/relationships/font" Target="fonts/font3.fntdata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lyn Reczek" userId="8b90cbd9-4512-4289-a591-b7911c7d0d9d" providerId="ADAL" clId="{BE5BE601-8233-4551-904A-5FD42BDB75D7}"/>
    <pc:docChg chg="undo custSel modSld">
      <pc:chgData name="Katelyn Reczek" userId="8b90cbd9-4512-4289-a591-b7911c7d0d9d" providerId="ADAL" clId="{BE5BE601-8233-4551-904A-5FD42BDB75D7}" dt="2026-01-20T22:34:58.841" v="188"/>
      <pc:docMkLst>
        <pc:docMk/>
      </pc:docMkLst>
      <pc:sldChg chg="modSp mod">
        <pc:chgData name="Katelyn Reczek" userId="8b90cbd9-4512-4289-a591-b7911c7d0d9d" providerId="ADAL" clId="{BE5BE601-8233-4551-904A-5FD42BDB75D7}" dt="2026-01-20T22:24:57.844" v="140" actId="114"/>
        <pc:sldMkLst>
          <pc:docMk/>
          <pc:sldMk cId="366489601" sldId="256"/>
        </pc:sldMkLst>
        <pc:spChg chg="mod">
          <ac:chgData name="Katelyn Reczek" userId="8b90cbd9-4512-4289-a591-b7911c7d0d9d" providerId="ADAL" clId="{BE5BE601-8233-4551-904A-5FD42BDB75D7}" dt="2026-01-20T22:24:57.844" v="140" actId="114"/>
          <ac:spMkLst>
            <pc:docMk/>
            <pc:sldMk cId="366489601" sldId="256"/>
            <ac:spMk id="8" creationId="{81EC8E60-997C-4001-50CA-31C0B2FE182B}"/>
          </ac:spMkLst>
        </pc:spChg>
        <pc:picChg chg="mod">
          <ac:chgData name="Katelyn Reczek" userId="8b90cbd9-4512-4289-a591-b7911c7d0d9d" providerId="ADAL" clId="{BE5BE601-8233-4551-904A-5FD42BDB75D7}" dt="2026-01-20T22:17:06.188" v="6" actId="14100"/>
          <ac:picMkLst>
            <pc:docMk/>
            <pc:sldMk cId="366489601" sldId="256"/>
            <ac:picMk id="9" creationId="{C18D9F98-AE90-10D4-E690-9918893E822F}"/>
          </ac:picMkLst>
        </pc:picChg>
      </pc:sldChg>
      <pc:sldChg chg="addSp modSp mod">
        <pc:chgData name="Katelyn Reczek" userId="8b90cbd9-4512-4289-a591-b7911c7d0d9d" providerId="ADAL" clId="{BE5BE601-8233-4551-904A-5FD42BDB75D7}" dt="2026-01-20T22:24:18.844" v="137" actId="1076"/>
        <pc:sldMkLst>
          <pc:docMk/>
          <pc:sldMk cId="2075634914" sldId="979"/>
        </pc:sldMkLst>
        <pc:spChg chg="add mod">
          <ac:chgData name="Katelyn Reczek" userId="8b90cbd9-4512-4289-a591-b7911c7d0d9d" providerId="ADAL" clId="{BE5BE601-8233-4551-904A-5FD42BDB75D7}" dt="2026-01-20T22:24:00.175" v="135" actId="255"/>
          <ac:spMkLst>
            <pc:docMk/>
            <pc:sldMk cId="2075634914" sldId="979"/>
            <ac:spMk id="2" creationId="{5213C620-89EF-1CBD-DD55-8BBEF7557EE3}"/>
          </ac:spMkLst>
        </pc:spChg>
        <pc:spChg chg="add">
          <ac:chgData name="Katelyn Reczek" userId="8b90cbd9-4512-4289-a591-b7911c7d0d9d" providerId="ADAL" clId="{BE5BE601-8233-4551-904A-5FD42BDB75D7}" dt="2026-01-20T22:19:55.232" v="59"/>
          <ac:spMkLst>
            <pc:docMk/>
            <pc:sldMk cId="2075634914" sldId="979"/>
            <ac:spMk id="3" creationId="{6E8884DD-091D-EBA8-6F9F-128FCD97A613}"/>
          </ac:spMkLst>
        </pc:spChg>
        <pc:spChg chg="add">
          <ac:chgData name="Katelyn Reczek" userId="8b90cbd9-4512-4289-a591-b7911c7d0d9d" providerId="ADAL" clId="{BE5BE601-8233-4551-904A-5FD42BDB75D7}" dt="2026-01-20T22:19:55.232" v="59"/>
          <ac:spMkLst>
            <pc:docMk/>
            <pc:sldMk cId="2075634914" sldId="979"/>
            <ac:spMk id="4" creationId="{E77FFC31-FD21-F372-9EA0-7A76741E2EF8}"/>
          </ac:spMkLst>
        </pc:spChg>
        <pc:spChg chg="mod">
          <ac:chgData name="Katelyn Reczek" userId="8b90cbd9-4512-4289-a591-b7911c7d0d9d" providerId="ADAL" clId="{BE5BE601-8233-4551-904A-5FD42BDB75D7}" dt="2026-01-20T22:23:00.714" v="114" actId="1076"/>
          <ac:spMkLst>
            <pc:docMk/>
            <pc:sldMk cId="2075634914" sldId="979"/>
            <ac:spMk id="5" creationId="{C940147F-7DB6-6F46-9DD6-05202D198CA5}"/>
          </ac:spMkLst>
        </pc:spChg>
        <pc:spChg chg="mod">
          <ac:chgData name="Katelyn Reczek" userId="8b90cbd9-4512-4289-a591-b7911c7d0d9d" providerId="ADAL" clId="{BE5BE601-8233-4551-904A-5FD42BDB75D7}" dt="2026-01-20T22:21:30.598" v="80" actId="1076"/>
          <ac:spMkLst>
            <pc:docMk/>
            <pc:sldMk cId="2075634914" sldId="979"/>
            <ac:spMk id="6" creationId="{4D527AA6-BF67-9B41-A890-98C6DE2D7726}"/>
          </ac:spMkLst>
        </pc:spChg>
        <pc:spChg chg="add">
          <ac:chgData name="Katelyn Reczek" userId="8b90cbd9-4512-4289-a591-b7911c7d0d9d" providerId="ADAL" clId="{BE5BE601-8233-4551-904A-5FD42BDB75D7}" dt="2026-01-20T22:20:08.753" v="60"/>
          <ac:spMkLst>
            <pc:docMk/>
            <pc:sldMk cId="2075634914" sldId="979"/>
            <ac:spMk id="8" creationId="{92D98C39-94E9-3D8C-6821-1AAA4B857D30}"/>
          </ac:spMkLst>
        </pc:spChg>
        <pc:spChg chg="add">
          <ac:chgData name="Katelyn Reczek" userId="8b90cbd9-4512-4289-a591-b7911c7d0d9d" providerId="ADAL" clId="{BE5BE601-8233-4551-904A-5FD42BDB75D7}" dt="2026-01-20T22:20:08.753" v="60"/>
          <ac:spMkLst>
            <pc:docMk/>
            <pc:sldMk cId="2075634914" sldId="979"/>
            <ac:spMk id="9" creationId="{334C6C75-FB2B-A81F-15FC-0118B5E270FA}"/>
          </ac:spMkLst>
        </pc:spChg>
        <pc:spChg chg="add mod">
          <ac:chgData name="Katelyn Reczek" userId="8b90cbd9-4512-4289-a591-b7911c7d0d9d" providerId="ADAL" clId="{BE5BE601-8233-4551-904A-5FD42BDB75D7}" dt="2026-01-20T22:20:10.941" v="61"/>
          <ac:spMkLst>
            <pc:docMk/>
            <pc:sldMk cId="2075634914" sldId="979"/>
            <ac:spMk id="10" creationId="{64F91D83-671B-8977-3C38-84B8E98761B7}"/>
          </ac:spMkLst>
        </pc:spChg>
        <pc:spChg chg="add mod">
          <ac:chgData name="Katelyn Reczek" userId="8b90cbd9-4512-4289-a591-b7911c7d0d9d" providerId="ADAL" clId="{BE5BE601-8233-4551-904A-5FD42BDB75D7}" dt="2026-01-20T22:24:18.844" v="137" actId="1076"/>
          <ac:spMkLst>
            <pc:docMk/>
            <pc:sldMk cId="2075634914" sldId="979"/>
            <ac:spMk id="11" creationId="{4E8516FE-5FB3-9189-32C6-CB2AD822AF74}"/>
          </ac:spMkLst>
        </pc:spChg>
        <pc:spChg chg="add">
          <ac:chgData name="Katelyn Reczek" userId="8b90cbd9-4512-4289-a591-b7911c7d0d9d" providerId="ADAL" clId="{BE5BE601-8233-4551-904A-5FD42BDB75D7}" dt="2026-01-20T22:20:24.080" v="64"/>
          <ac:spMkLst>
            <pc:docMk/>
            <pc:sldMk cId="2075634914" sldId="979"/>
            <ac:spMk id="12" creationId="{AE8A5833-FEFC-E549-AF72-A74D58F41D22}"/>
          </ac:spMkLst>
        </pc:spChg>
        <pc:spChg chg="add">
          <ac:chgData name="Katelyn Reczek" userId="8b90cbd9-4512-4289-a591-b7911c7d0d9d" providerId="ADAL" clId="{BE5BE601-8233-4551-904A-5FD42BDB75D7}" dt="2026-01-20T22:20:24.080" v="64"/>
          <ac:spMkLst>
            <pc:docMk/>
            <pc:sldMk cId="2075634914" sldId="979"/>
            <ac:spMk id="13" creationId="{94FA127E-78D4-2293-F72D-2EDEA7E4672F}"/>
          </ac:spMkLst>
        </pc:spChg>
        <pc:spChg chg="add">
          <ac:chgData name="Katelyn Reczek" userId="8b90cbd9-4512-4289-a591-b7911c7d0d9d" providerId="ADAL" clId="{BE5BE601-8233-4551-904A-5FD42BDB75D7}" dt="2026-01-20T22:20:32.434" v="65"/>
          <ac:spMkLst>
            <pc:docMk/>
            <pc:sldMk cId="2075634914" sldId="979"/>
            <ac:spMk id="14" creationId="{C5DE0DE4-2024-1FCA-50FD-EFDE714BFA09}"/>
          </ac:spMkLst>
        </pc:spChg>
        <pc:spChg chg="add">
          <ac:chgData name="Katelyn Reczek" userId="8b90cbd9-4512-4289-a591-b7911c7d0d9d" providerId="ADAL" clId="{BE5BE601-8233-4551-904A-5FD42BDB75D7}" dt="2026-01-20T22:20:38.453" v="66"/>
          <ac:spMkLst>
            <pc:docMk/>
            <pc:sldMk cId="2075634914" sldId="979"/>
            <ac:spMk id="15" creationId="{355C10E1-F807-9A36-2BE8-0EDFAD4D12DF}"/>
          </ac:spMkLst>
        </pc:spChg>
        <pc:spChg chg="add">
          <ac:chgData name="Katelyn Reczek" userId="8b90cbd9-4512-4289-a591-b7911c7d0d9d" providerId="ADAL" clId="{BE5BE601-8233-4551-904A-5FD42BDB75D7}" dt="2026-01-20T22:20:38.453" v="66"/>
          <ac:spMkLst>
            <pc:docMk/>
            <pc:sldMk cId="2075634914" sldId="979"/>
            <ac:spMk id="16" creationId="{0077D799-981B-BCCC-BE27-06C839CD8333}"/>
          </ac:spMkLst>
        </pc:spChg>
        <pc:picChg chg="mod">
          <ac:chgData name="Katelyn Reczek" userId="8b90cbd9-4512-4289-a591-b7911c7d0d9d" providerId="ADAL" clId="{BE5BE601-8233-4551-904A-5FD42BDB75D7}" dt="2026-01-20T22:23:34.966" v="120" actId="1038"/>
          <ac:picMkLst>
            <pc:docMk/>
            <pc:sldMk cId="2075634914" sldId="979"/>
            <ac:picMk id="7" creationId="{C5FA249E-B832-9847-A2BB-03ED6BBA5EB6}"/>
          </ac:picMkLst>
        </pc:picChg>
        <pc:picChg chg="add">
          <ac:chgData name="Katelyn Reczek" userId="8b90cbd9-4512-4289-a591-b7911c7d0d9d" providerId="ADAL" clId="{BE5BE601-8233-4551-904A-5FD42BDB75D7}" dt="2026-01-20T22:19:55.232" v="59"/>
          <ac:picMkLst>
            <pc:docMk/>
            <pc:sldMk cId="2075634914" sldId="979"/>
            <ac:picMk id="2049" creationId="{12385A2D-12B4-D04D-B650-AD08F9F6FEC7}"/>
          </ac:picMkLst>
        </pc:picChg>
        <pc:picChg chg="add">
          <ac:chgData name="Katelyn Reczek" userId="8b90cbd9-4512-4289-a591-b7911c7d0d9d" providerId="ADAL" clId="{BE5BE601-8233-4551-904A-5FD42BDB75D7}" dt="2026-01-20T22:20:08.753" v="60"/>
          <ac:picMkLst>
            <pc:docMk/>
            <pc:sldMk cId="2075634914" sldId="979"/>
            <ac:picMk id="2052" creationId="{FF3F8C6B-0379-46DB-240B-D8E997B0730C}"/>
          </ac:picMkLst>
        </pc:picChg>
        <pc:picChg chg="add">
          <ac:chgData name="Katelyn Reczek" userId="8b90cbd9-4512-4289-a591-b7911c7d0d9d" providerId="ADAL" clId="{BE5BE601-8233-4551-904A-5FD42BDB75D7}" dt="2026-01-20T22:20:24.080" v="64"/>
          <ac:picMkLst>
            <pc:docMk/>
            <pc:sldMk cId="2075634914" sldId="979"/>
            <ac:picMk id="2055" creationId="{41FCEF20-CB38-A9AE-8878-AA86CB889517}"/>
          </ac:picMkLst>
        </pc:picChg>
        <pc:picChg chg="add">
          <ac:chgData name="Katelyn Reczek" userId="8b90cbd9-4512-4289-a591-b7911c7d0d9d" providerId="ADAL" clId="{BE5BE601-8233-4551-904A-5FD42BDB75D7}" dt="2026-01-20T22:20:32.434" v="65"/>
          <ac:picMkLst>
            <pc:docMk/>
            <pc:sldMk cId="2075634914" sldId="979"/>
            <ac:picMk id="2058" creationId="{A641CDD1-36DC-58CA-CF45-2F3A9490C6E4}"/>
          </ac:picMkLst>
        </pc:picChg>
        <pc:picChg chg="add">
          <ac:chgData name="Katelyn Reczek" userId="8b90cbd9-4512-4289-a591-b7911c7d0d9d" providerId="ADAL" clId="{BE5BE601-8233-4551-904A-5FD42BDB75D7}" dt="2026-01-20T22:20:38.453" v="66"/>
          <ac:picMkLst>
            <pc:docMk/>
            <pc:sldMk cId="2075634914" sldId="979"/>
            <ac:picMk id="2060" creationId="{D54E7DDC-1C36-78C7-CA2A-8808200D1AD7}"/>
          </ac:picMkLst>
        </pc:picChg>
      </pc:sldChg>
      <pc:sldChg chg="addSp modSp">
        <pc:chgData name="Katelyn Reczek" userId="8b90cbd9-4512-4289-a591-b7911c7d0d9d" providerId="ADAL" clId="{BE5BE601-8233-4551-904A-5FD42BDB75D7}" dt="2026-01-20T22:26:04.568" v="147"/>
        <pc:sldMkLst>
          <pc:docMk/>
          <pc:sldMk cId="3311567096" sldId="988"/>
        </pc:sldMkLst>
        <pc:spChg chg="add mod">
          <ac:chgData name="Katelyn Reczek" userId="8b90cbd9-4512-4289-a591-b7911c7d0d9d" providerId="ADAL" clId="{BE5BE601-8233-4551-904A-5FD42BDB75D7}" dt="2026-01-20T22:26:04.568" v="147"/>
          <ac:spMkLst>
            <pc:docMk/>
            <pc:sldMk cId="3311567096" sldId="988"/>
            <ac:spMk id="5" creationId="{9D37E389-974E-E619-85F5-771E36D7FD35}"/>
          </ac:spMkLst>
        </pc:spChg>
      </pc:sldChg>
      <pc:sldChg chg="addSp modSp">
        <pc:chgData name="Katelyn Reczek" userId="8b90cbd9-4512-4289-a591-b7911c7d0d9d" providerId="ADAL" clId="{BE5BE601-8233-4551-904A-5FD42BDB75D7}" dt="2026-01-20T22:34:02.953" v="180"/>
        <pc:sldMkLst>
          <pc:docMk/>
          <pc:sldMk cId="1899538343" sldId="1009"/>
        </pc:sldMkLst>
        <pc:spChg chg="add mod">
          <ac:chgData name="Katelyn Reczek" userId="8b90cbd9-4512-4289-a591-b7911c7d0d9d" providerId="ADAL" clId="{BE5BE601-8233-4551-904A-5FD42BDB75D7}" dt="2026-01-20T22:34:02.953" v="180"/>
          <ac:spMkLst>
            <pc:docMk/>
            <pc:sldMk cId="1899538343" sldId="1009"/>
            <ac:spMk id="3" creationId="{87975FCC-5A5E-19A9-0801-7798C665D1FC}"/>
          </ac:spMkLst>
        </pc:spChg>
      </pc:sldChg>
      <pc:sldChg chg="addSp modSp">
        <pc:chgData name="Katelyn Reczek" userId="8b90cbd9-4512-4289-a591-b7911c7d0d9d" providerId="ADAL" clId="{BE5BE601-8233-4551-904A-5FD42BDB75D7}" dt="2026-01-20T22:33:47.254" v="175"/>
        <pc:sldMkLst>
          <pc:docMk/>
          <pc:sldMk cId="2789244359" sldId="1013"/>
        </pc:sldMkLst>
        <pc:spChg chg="add mod">
          <ac:chgData name="Katelyn Reczek" userId="8b90cbd9-4512-4289-a591-b7911c7d0d9d" providerId="ADAL" clId="{BE5BE601-8233-4551-904A-5FD42BDB75D7}" dt="2026-01-20T22:33:47.254" v="175"/>
          <ac:spMkLst>
            <pc:docMk/>
            <pc:sldMk cId="2789244359" sldId="1013"/>
            <ac:spMk id="4" creationId="{4A29B9D2-6750-A3F8-3694-9ACD1EBD3361}"/>
          </ac:spMkLst>
        </pc:spChg>
      </pc:sldChg>
      <pc:sldChg chg="addSp modSp mod">
        <pc:chgData name="Katelyn Reczek" userId="8b90cbd9-4512-4289-a591-b7911c7d0d9d" providerId="ADAL" clId="{BE5BE601-8233-4551-904A-5FD42BDB75D7}" dt="2026-01-20T22:34:52.059" v="187" actId="1076"/>
        <pc:sldMkLst>
          <pc:docMk/>
          <pc:sldMk cId="4235497514" sldId="1032"/>
        </pc:sldMkLst>
        <pc:spChg chg="add mod">
          <ac:chgData name="Katelyn Reczek" userId="8b90cbd9-4512-4289-a591-b7911c7d0d9d" providerId="ADAL" clId="{BE5BE601-8233-4551-904A-5FD42BDB75D7}" dt="2026-01-20T22:34:52.059" v="187" actId="1076"/>
          <ac:spMkLst>
            <pc:docMk/>
            <pc:sldMk cId="4235497514" sldId="1032"/>
            <ac:spMk id="6" creationId="{58641990-5CD9-4F52-EE25-5DE3D2118786}"/>
          </ac:spMkLst>
        </pc:spChg>
      </pc:sldChg>
      <pc:sldChg chg="addSp modSp">
        <pc:chgData name="Katelyn Reczek" userId="8b90cbd9-4512-4289-a591-b7911c7d0d9d" providerId="ADAL" clId="{BE5BE601-8233-4551-904A-5FD42BDB75D7}" dt="2026-01-20T22:33:48.855" v="176"/>
        <pc:sldMkLst>
          <pc:docMk/>
          <pc:sldMk cId="3114547601" sldId="1038"/>
        </pc:sldMkLst>
        <pc:spChg chg="add mod">
          <ac:chgData name="Katelyn Reczek" userId="8b90cbd9-4512-4289-a591-b7911c7d0d9d" providerId="ADAL" clId="{BE5BE601-8233-4551-904A-5FD42BDB75D7}" dt="2026-01-20T22:33:48.855" v="176"/>
          <ac:spMkLst>
            <pc:docMk/>
            <pc:sldMk cId="3114547601" sldId="1038"/>
            <ac:spMk id="4" creationId="{CDFF50D8-E4EC-A3DF-4381-171D5910DA0E}"/>
          </ac:spMkLst>
        </pc:spChg>
      </pc:sldChg>
      <pc:sldChg chg="addSp modSp mod">
        <pc:chgData name="Katelyn Reczek" userId="8b90cbd9-4512-4289-a591-b7911c7d0d9d" providerId="ADAL" clId="{BE5BE601-8233-4551-904A-5FD42BDB75D7}" dt="2026-01-20T22:34:41.867" v="184" actId="1035"/>
        <pc:sldMkLst>
          <pc:docMk/>
          <pc:sldMk cId="912027731" sldId="1051"/>
        </pc:sldMkLst>
        <pc:spChg chg="add mod">
          <ac:chgData name="Katelyn Reczek" userId="8b90cbd9-4512-4289-a591-b7911c7d0d9d" providerId="ADAL" clId="{BE5BE601-8233-4551-904A-5FD42BDB75D7}" dt="2026-01-20T22:34:41.867" v="184" actId="1035"/>
          <ac:spMkLst>
            <pc:docMk/>
            <pc:sldMk cId="912027731" sldId="1051"/>
            <ac:spMk id="12" creationId="{BD033B27-1B8D-761C-7D5E-5A1BEA355F46}"/>
          </ac:spMkLst>
        </pc:spChg>
      </pc:sldChg>
      <pc:sldChg chg="addSp modSp">
        <pc:chgData name="Katelyn Reczek" userId="8b90cbd9-4512-4289-a591-b7911c7d0d9d" providerId="ADAL" clId="{BE5BE601-8233-4551-904A-5FD42BDB75D7}" dt="2026-01-20T22:33:54.081" v="177"/>
        <pc:sldMkLst>
          <pc:docMk/>
          <pc:sldMk cId="1768997776" sldId="1052"/>
        </pc:sldMkLst>
        <pc:spChg chg="add mod">
          <ac:chgData name="Katelyn Reczek" userId="8b90cbd9-4512-4289-a591-b7911c7d0d9d" providerId="ADAL" clId="{BE5BE601-8233-4551-904A-5FD42BDB75D7}" dt="2026-01-20T22:33:54.081" v="177"/>
          <ac:spMkLst>
            <pc:docMk/>
            <pc:sldMk cId="1768997776" sldId="1052"/>
            <ac:spMk id="3" creationId="{F1741444-9B89-A072-9B53-39120BD583FA}"/>
          </ac:spMkLst>
        </pc:spChg>
      </pc:sldChg>
      <pc:sldChg chg="addSp delSp modSp mod">
        <pc:chgData name="Katelyn Reczek" userId="8b90cbd9-4512-4289-a591-b7911c7d0d9d" providerId="ADAL" clId="{BE5BE601-8233-4551-904A-5FD42BDB75D7}" dt="2026-01-20T22:34:03.824" v="181"/>
        <pc:sldMkLst>
          <pc:docMk/>
          <pc:sldMk cId="1505966196" sldId="1054"/>
        </pc:sldMkLst>
        <pc:spChg chg="add del mod">
          <ac:chgData name="Katelyn Reczek" userId="8b90cbd9-4512-4289-a591-b7911c7d0d9d" providerId="ADAL" clId="{BE5BE601-8233-4551-904A-5FD42BDB75D7}" dt="2026-01-20T22:27:41.430" v="174" actId="478"/>
          <ac:spMkLst>
            <pc:docMk/>
            <pc:sldMk cId="1505966196" sldId="1054"/>
            <ac:spMk id="3" creationId="{F487736F-8255-0558-4A3C-F97843280AF2}"/>
          </ac:spMkLst>
        </pc:spChg>
        <pc:spChg chg="add mod">
          <ac:chgData name="Katelyn Reczek" userId="8b90cbd9-4512-4289-a591-b7911c7d0d9d" providerId="ADAL" clId="{BE5BE601-8233-4551-904A-5FD42BDB75D7}" dt="2026-01-20T22:34:03.824" v="181"/>
          <ac:spMkLst>
            <pc:docMk/>
            <pc:sldMk cId="1505966196" sldId="1054"/>
            <ac:spMk id="4" creationId="{D92FCA17-4353-EA71-A38A-2E5A949BA655}"/>
          </ac:spMkLst>
        </pc:spChg>
      </pc:sldChg>
      <pc:sldChg chg="addSp modSp mod">
        <pc:chgData name="Katelyn Reczek" userId="8b90cbd9-4512-4289-a591-b7911c7d0d9d" providerId="ADAL" clId="{BE5BE601-8233-4551-904A-5FD42BDB75D7}" dt="2026-01-20T22:26:34.759" v="149" actId="1076"/>
        <pc:sldMkLst>
          <pc:docMk/>
          <pc:sldMk cId="1881897525" sldId="1056"/>
        </pc:sldMkLst>
        <pc:spChg chg="mod">
          <ac:chgData name="Katelyn Reczek" userId="8b90cbd9-4512-4289-a591-b7911c7d0d9d" providerId="ADAL" clId="{BE5BE601-8233-4551-904A-5FD42BDB75D7}" dt="2026-01-20T22:25:51.968" v="143" actId="1076"/>
          <ac:spMkLst>
            <pc:docMk/>
            <pc:sldMk cId="1881897525" sldId="1056"/>
            <ac:spMk id="4" creationId="{E4CA2588-48C3-3A2A-6153-80CDCE0CFED0}"/>
          </ac:spMkLst>
        </pc:spChg>
        <pc:spChg chg="add mod">
          <ac:chgData name="Katelyn Reczek" userId="8b90cbd9-4512-4289-a591-b7911c7d0d9d" providerId="ADAL" clId="{BE5BE601-8233-4551-904A-5FD42BDB75D7}" dt="2026-01-20T22:26:34.759" v="149" actId="1076"/>
          <ac:spMkLst>
            <pc:docMk/>
            <pc:sldMk cId="1881897525" sldId="1056"/>
            <ac:spMk id="5" creationId="{571F1A06-2DD2-40F1-6FAE-76A863932CF4}"/>
          </ac:spMkLst>
        </pc:spChg>
      </pc:sldChg>
      <pc:sldChg chg="addSp modSp">
        <pc:chgData name="Katelyn Reczek" userId="8b90cbd9-4512-4289-a591-b7911c7d0d9d" providerId="ADAL" clId="{BE5BE601-8233-4551-904A-5FD42BDB75D7}" dt="2026-01-20T22:34:00.953" v="179"/>
        <pc:sldMkLst>
          <pc:docMk/>
          <pc:sldMk cId="1991761841" sldId="1058"/>
        </pc:sldMkLst>
        <pc:spChg chg="add mod">
          <ac:chgData name="Katelyn Reczek" userId="8b90cbd9-4512-4289-a591-b7911c7d0d9d" providerId="ADAL" clId="{BE5BE601-8233-4551-904A-5FD42BDB75D7}" dt="2026-01-20T22:34:00.953" v="179"/>
          <ac:spMkLst>
            <pc:docMk/>
            <pc:sldMk cId="1991761841" sldId="1058"/>
            <ac:spMk id="3" creationId="{9A3E70A8-E2B1-6094-1089-2FB449FFBFB9}"/>
          </ac:spMkLst>
        </pc:spChg>
      </pc:sldChg>
      <pc:sldChg chg="addSp modSp">
        <pc:chgData name="Katelyn Reczek" userId="8b90cbd9-4512-4289-a591-b7911c7d0d9d" providerId="ADAL" clId="{BE5BE601-8233-4551-904A-5FD42BDB75D7}" dt="2026-01-20T22:26:05.298" v="148"/>
        <pc:sldMkLst>
          <pc:docMk/>
          <pc:sldMk cId="1115790555" sldId="1059"/>
        </pc:sldMkLst>
        <pc:spChg chg="add mod">
          <ac:chgData name="Katelyn Reczek" userId="8b90cbd9-4512-4289-a591-b7911c7d0d9d" providerId="ADAL" clId="{BE5BE601-8233-4551-904A-5FD42BDB75D7}" dt="2026-01-20T22:26:05.298" v="148"/>
          <ac:spMkLst>
            <pc:docMk/>
            <pc:sldMk cId="1115790555" sldId="1059"/>
            <ac:spMk id="5" creationId="{1F2884E0-6FBD-105F-745B-BBACE1EBF723}"/>
          </ac:spMkLst>
        </pc:spChg>
      </pc:sldChg>
      <pc:sldChg chg="addSp modSp">
        <pc:chgData name="Katelyn Reczek" userId="8b90cbd9-4512-4289-a591-b7911c7d0d9d" providerId="ADAL" clId="{BE5BE601-8233-4551-904A-5FD42BDB75D7}" dt="2026-01-20T22:33:57.384" v="178"/>
        <pc:sldMkLst>
          <pc:docMk/>
          <pc:sldMk cId="2515276822" sldId="1060"/>
        </pc:sldMkLst>
        <pc:spChg chg="add mod">
          <ac:chgData name="Katelyn Reczek" userId="8b90cbd9-4512-4289-a591-b7911c7d0d9d" providerId="ADAL" clId="{BE5BE601-8233-4551-904A-5FD42BDB75D7}" dt="2026-01-20T22:33:57.384" v="178"/>
          <ac:spMkLst>
            <pc:docMk/>
            <pc:sldMk cId="2515276822" sldId="1060"/>
            <ac:spMk id="3" creationId="{B474B360-4A1C-CFE6-D21C-7FDF2120B6E9}"/>
          </ac:spMkLst>
        </pc:spChg>
      </pc:sldChg>
      <pc:sldChg chg="addSp modSp">
        <pc:chgData name="Katelyn Reczek" userId="8b90cbd9-4512-4289-a591-b7911c7d0d9d" providerId="ADAL" clId="{BE5BE601-8233-4551-904A-5FD42BDB75D7}" dt="2026-01-20T22:34:58.841" v="188"/>
        <pc:sldMkLst>
          <pc:docMk/>
          <pc:sldMk cId="481551560" sldId="1070"/>
        </pc:sldMkLst>
        <pc:spChg chg="add mod">
          <ac:chgData name="Katelyn Reczek" userId="8b90cbd9-4512-4289-a591-b7911c7d0d9d" providerId="ADAL" clId="{BE5BE601-8233-4551-904A-5FD42BDB75D7}" dt="2026-01-20T22:34:58.841" v="188"/>
          <ac:spMkLst>
            <pc:docMk/>
            <pc:sldMk cId="481551560" sldId="1070"/>
            <ac:spMk id="4" creationId="{758CB113-C415-7626-AC4F-B889F315356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DFD136-4050-3941-83A7-B9C786DA42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A8C6E2-BD82-7841-AE29-4327F40A12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76B89-FF8E-D24B-AE62-CB362257BEA4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CDB358-F487-E244-8A34-0D6012DFBE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C8625F-1217-4A45-A851-B83B437022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ABD1C-184B-C34C-ACD5-3252EB83D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45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63C29-E6E1-4E4C-BA78-8051579C1C6A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E86C4-9AE8-7947-9469-54E6F8FB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16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alimdjelouat.com/2017/11/14/diabetes-and-bone-mineral-density-bmd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dh.on.ca/our-services/diagnostic-imaging/bone-mineral-density-bmd-testing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mericanbonehealth.org/bone-density/understanding-the-bone-density-t-score-and-z-score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effield.ac.uk/FRAX/tool.aspx?country=19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effield.ac.uk/FRAX/tool.aspx?country=19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effield.ac.uk/FRAX/tool.aspx?country=19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E86C4-9AE8-7947-9469-54E6F8FB02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25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E86C4-9AE8-7947-9469-54E6F8FB02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66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Image Sources: </a:t>
            </a:r>
            <a:r>
              <a:rPr lang="fr-FR" sz="12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http://salimdjelouat.com/2017/11/14/diabetes-and-bone-mineral-density-bmd/</a:t>
            </a:r>
            <a:endParaRPr lang="fr-FR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E86C4-9AE8-7947-9469-54E6F8FB02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04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Image Source: </a:t>
            </a:r>
            <a:r>
              <a:rPr lang="fr-FR" sz="12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https://www.kdh.on.ca/our-services/diagnostic-imaging/bone-mineral-density-bmd-testing/</a:t>
            </a:r>
            <a:endParaRPr lang="fr-FR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E86C4-9AE8-7947-9469-54E6F8FB02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53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Image Source: </a:t>
            </a:r>
            <a:r>
              <a:rPr lang="fr-FR" sz="12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https://americanbonehealth.org/bone-density/understanding-the-bone-density-t-score-and-z-score/</a:t>
            </a:r>
            <a:endParaRPr lang="fr-FR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E86C4-9AE8-7947-9469-54E6F8FB02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85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Image Source: </a:t>
            </a:r>
            <a:r>
              <a:rPr lang="fr-FR" sz="12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https://www.sheffield.ac.uk/FRAX/tool.aspx?country=19</a:t>
            </a:r>
            <a:endParaRPr lang="fr-FR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E86C4-9AE8-7947-9469-54E6F8FB02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61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Image Source: </a:t>
            </a:r>
            <a:r>
              <a:rPr lang="fr-FR" sz="12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https://www.sheffield.ac.uk/FRAX/tool.aspx?country=19</a:t>
            </a:r>
            <a:endParaRPr lang="fr-FR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E86C4-9AE8-7947-9469-54E6F8FB02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61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Image Source: </a:t>
            </a:r>
            <a:r>
              <a:rPr lang="fr-FR" sz="12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https://www.sheffield.ac.uk/FRAX/tool.aspx?country=19</a:t>
            </a:r>
            <a:endParaRPr lang="fr-FR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E86C4-9AE8-7947-9469-54E6F8FB02C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DC17753-6690-54B1-6027-E2D759D6D63F}"/>
              </a:ext>
            </a:extLst>
          </p:cNvPr>
          <p:cNvSpPr/>
          <p:nvPr userDrawn="1"/>
        </p:nvSpPr>
        <p:spPr>
          <a:xfrm>
            <a:off x="0" y="-25948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C640F0-9EE5-0DA3-C1FC-DF53B53927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3654" y="4444452"/>
            <a:ext cx="9174490" cy="169545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5800" b="0">
                <a:solidFill>
                  <a:schemeClr val="bg1"/>
                </a:solidFill>
                <a:latin typeface="Gotham Medium" pitchFamily="50" charset="0"/>
                <a:ea typeface="Gotham Medium" pitchFamily="50" charset="0"/>
                <a:cs typeface="Gotham Medium" pitchFamily="50" charset="0"/>
              </a:defRPr>
            </a:lvl1pPr>
          </a:lstStyle>
          <a:p>
            <a:r>
              <a:rPr lang="en-US" dirty="0"/>
              <a:t>Title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55338B-D9DF-FE89-10A8-DE1B3086C1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654" y="3602038"/>
            <a:ext cx="9174490" cy="621258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en-CA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5AD588B5-C59E-524E-A639-681C38B3A3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390DFC57-A014-2542-8013-D6817892B1A2}" type="datetimeFigureOut">
              <a:rPr lang="en-US" smtClean="0"/>
              <a:pPr/>
              <a:t>6/12/2026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A0CD7CD-38A7-4845-A5BA-E384B88CD3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C7FDF79-7E5E-DC4D-AEEC-953315619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E989B28B-1777-A24F-92CB-880AB64EB10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F479CE-5D42-3281-0196-4FCC525120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56" y="718090"/>
            <a:ext cx="4835456" cy="80590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407B63-9070-1336-D82A-2FD8D88D0705}"/>
              </a:ext>
            </a:extLst>
          </p:cNvPr>
          <p:cNvCxnSpPr>
            <a:cxnSpLocks/>
          </p:cNvCxnSpPr>
          <p:nvPr userDrawn="1"/>
        </p:nvCxnSpPr>
        <p:spPr>
          <a:xfrm>
            <a:off x="723655" y="4333874"/>
            <a:ext cx="3810000" cy="0"/>
          </a:xfrm>
          <a:prstGeom prst="line">
            <a:avLst/>
          </a:prstGeom>
          <a:ln w="38100">
            <a:solidFill>
              <a:srgbClr val="10B0E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736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23DB36-F943-234A-97D8-EB14A8D02C03}"/>
              </a:ext>
            </a:extLst>
          </p:cNvPr>
          <p:cNvSpPr/>
          <p:nvPr userDrawn="1"/>
        </p:nvSpPr>
        <p:spPr>
          <a:xfrm>
            <a:off x="-1" y="0"/>
            <a:ext cx="5391155" cy="6858000"/>
          </a:xfrm>
          <a:prstGeom prst="rect">
            <a:avLst/>
          </a:prstGeom>
          <a:solidFill>
            <a:srgbClr val="1C36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FDCC274-BCFE-864D-D39A-0F5055945E15}"/>
              </a:ext>
            </a:extLst>
          </p:cNvPr>
          <p:cNvCxnSpPr>
            <a:cxnSpLocks/>
          </p:cNvCxnSpPr>
          <p:nvPr userDrawn="1"/>
        </p:nvCxnSpPr>
        <p:spPr>
          <a:xfrm>
            <a:off x="6402191" y="1415427"/>
            <a:ext cx="2193241" cy="0"/>
          </a:xfrm>
          <a:prstGeom prst="line">
            <a:avLst/>
          </a:prstGeom>
          <a:ln w="38100">
            <a:solidFill>
              <a:srgbClr val="10B0E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4DC55-88F8-D7F6-DB8A-44D48F070E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39361" y="355600"/>
            <a:ext cx="4855375" cy="1362736"/>
          </a:xfrm>
        </p:spPr>
        <p:txBody>
          <a:bodyPr anchor="ctr">
            <a:noAutofit/>
          </a:bodyPr>
          <a:lstStyle>
            <a:lvl1pPr marL="0" indent="0">
              <a:buNone/>
              <a:defRPr sz="3600" cap="none" baseline="0">
                <a:solidFill>
                  <a:schemeClr val="tx1"/>
                </a:solidFill>
                <a:latin typeface="Gotham Medium" pitchFamily="50" charset="0"/>
                <a:cs typeface="Gotham Medium" pitchFamily="50" charset="0"/>
              </a:defRPr>
            </a:lvl1pPr>
            <a:lvl2pPr marL="457200" indent="0">
              <a:buNone/>
              <a:defRPr sz="3600">
                <a:latin typeface="Gotham Medium" pitchFamily="50" charset="0"/>
                <a:cs typeface="Gotham Medium" pitchFamily="50" charset="0"/>
              </a:defRPr>
            </a:lvl2pPr>
            <a:lvl3pPr marL="914400" indent="0">
              <a:buNone/>
              <a:defRPr sz="3600">
                <a:latin typeface="Gotham Medium" pitchFamily="50" charset="0"/>
                <a:cs typeface="Gotham Medium" pitchFamily="50" charset="0"/>
              </a:defRPr>
            </a:lvl3pPr>
            <a:lvl4pPr marL="1371600" indent="0">
              <a:buNone/>
              <a:defRPr sz="3600">
                <a:latin typeface="Gotham Medium" pitchFamily="50" charset="0"/>
                <a:cs typeface="Gotham Medium" pitchFamily="50" charset="0"/>
              </a:defRPr>
            </a:lvl4pPr>
            <a:lvl5pPr marL="1828800" indent="0">
              <a:buNone/>
              <a:defRPr sz="3600">
                <a:latin typeface="Gotham Medium" pitchFamily="50" charset="0"/>
                <a:cs typeface="Gotham Medium" pitchFamily="50" charset="0"/>
              </a:defRPr>
            </a:lvl5pPr>
          </a:lstStyle>
          <a:p>
            <a:pPr lvl="0"/>
            <a:r>
              <a:rPr lang="en-US" dirty="0"/>
              <a:t>Contents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50594F-0726-D4BA-AC05-9C35B07F0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48240" y="1989138"/>
            <a:ext cx="4855375" cy="4184650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1600" b="1">
                <a:latin typeface="Gotham Medium" pitchFamily="50" charset="0"/>
                <a:cs typeface="Gotham Medium" pitchFamily="50" charset="0"/>
              </a:defRPr>
            </a:lvl1pPr>
            <a:lvl2pPr marL="0" indent="0">
              <a:buNone/>
              <a:defRPr sz="1400">
                <a:latin typeface="Golos Text" panose="020B0503020202020204" pitchFamily="34" charset="0"/>
                <a:cs typeface="Golos Text" panose="020B0503020202020204" pitchFamily="34" charset="0"/>
              </a:defRPr>
            </a:lvl2pPr>
            <a:lvl3pPr marL="450000" indent="0">
              <a:buNone/>
              <a:defRPr sz="1400"/>
            </a:lvl3pPr>
            <a:lvl4pPr marL="914400" indent="0">
              <a:buNone/>
              <a:defRPr sz="1200" i="0"/>
            </a:lvl4pPr>
            <a:lvl5pPr marL="914400" indent="0">
              <a:buNone/>
              <a:defRPr sz="1200" i="1"/>
            </a:lvl5pPr>
          </a:lstStyle>
          <a:p>
            <a:pPr lvl="0"/>
            <a:r>
              <a:rPr lang="en-US" dirty="0"/>
              <a:t>1. Section Title</a:t>
            </a:r>
          </a:p>
          <a:p>
            <a:pPr lvl="1"/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3EB7BDE-E2F0-3D5A-009E-ED6B14846AB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721574" y="6397418"/>
            <a:ext cx="828000" cy="2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63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3260A-608F-00E7-7A6F-AD8D7A568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48" y="578534"/>
            <a:ext cx="10515600" cy="5232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cap="all" baseline="0">
                <a:latin typeface="+mj-lt"/>
                <a:ea typeface="Golos Text" panose="020B0503020202020204" pitchFamily="34" charset="0"/>
                <a:cs typeface="Golos T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704BB-9070-732D-AB81-54E7D77C6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8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6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6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bg object 16">
            <a:extLst>
              <a:ext uri="{FF2B5EF4-FFF2-40B4-BE49-F238E27FC236}">
                <a16:creationId xmlns:a16="http://schemas.microsoft.com/office/drawing/2014/main" id="{575B1A8C-A499-C28E-0F19-D3C460124721}"/>
              </a:ext>
            </a:extLst>
          </p:cNvPr>
          <p:cNvSpPr/>
          <p:nvPr userDrawn="1"/>
        </p:nvSpPr>
        <p:spPr>
          <a:xfrm>
            <a:off x="0" y="6162675"/>
            <a:ext cx="12192000" cy="695325"/>
          </a:xfrm>
          <a:prstGeom prst="rect">
            <a:avLst/>
          </a:prstGeom>
          <a:solidFill>
            <a:srgbClr val="1C365D"/>
          </a:solidFill>
        </p:spPr>
        <p:txBody>
          <a:bodyPr wrap="square" lIns="0" tIns="0" rIns="0" bIns="0" rtlCol="0"/>
          <a:lstStyle/>
          <a:p>
            <a:pPr marL="0" marR="0" lvl="0" indent="0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C4F327A-AA64-281E-3E52-004EAF05AF9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729882" y="6400118"/>
            <a:ext cx="819692" cy="2664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D2A743-06E2-9D2F-8F4B-602EF84BA21E}"/>
              </a:ext>
            </a:extLst>
          </p:cNvPr>
          <p:cNvCxnSpPr>
            <a:cxnSpLocks/>
          </p:cNvCxnSpPr>
          <p:nvPr userDrawn="1"/>
        </p:nvCxnSpPr>
        <p:spPr>
          <a:xfrm>
            <a:off x="929572" y="1166848"/>
            <a:ext cx="5870726" cy="0"/>
          </a:xfrm>
          <a:prstGeom prst="line">
            <a:avLst/>
          </a:prstGeom>
          <a:ln w="38100">
            <a:solidFill>
              <a:srgbClr val="10B0E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3E02DCC-0D68-F7C7-B3CF-6D602C5DC0ED}"/>
              </a:ext>
            </a:extLst>
          </p:cNvPr>
          <p:cNvSpPr txBox="1"/>
          <p:nvPr userDrawn="1"/>
        </p:nvSpPr>
        <p:spPr>
          <a:xfrm>
            <a:off x="858548" y="6371837"/>
            <a:ext cx="5672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11EFFFC6-5BF2-4541-9B27-8D40317114E9}" type="slidenum">
              <a:rPr lang="en-CA" sz="1200" smtClean="0">
                <a:solidFill>
                  <a:schemeClr val="bg1"/>
                </a:solidFill>
              </a:rPr>
              <a:pPr/>
              <a:t>‹#›</a:t>
            </a:fld>
            <a:endParaRPr lang="en-CA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93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3260A-608F-00E7-7A6F-AD8D7A568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48" y="578534"/>
            <a:ext cx="10515600" cy="5232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 cap="all" baseline="0">
                <a:latin typeface="+mj-lt"/>
                <a:ea typeface="Golos Text" panose="020B0503020202020204" pitchFamily="34" charset="0"/>
                <a:cs typeface="Golos T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2A44B5-AE93-9073-51C8-FA8C19FFD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4351338"/>
          </a:xfrm>
        </p:spPr>
        <p:txBody>
          <a:bodyPr/>
          <a:lstStyle>
            <a:lvl1pPr>
              <a:defRPr sz="18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6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5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5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96598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D56088-CFAE-3698-0BC0-BE8B7381C554}"/>
              </a:ext>
            </a:extLst>
          </p:cNvPr>
          <p:cNvSpPr/>
          <p:nvPr userDrawn="1"/>
        </p:nvSpPr>
        <p:spPr>
          <a:xfrm>
            <a:off x="6981092" y="-1"/>
            <a:ext cx="5210909" cy="6858001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680FC1D-9C89-62FC-2CFE-A2DD3AD8DDC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721574" y="6397418"/>
            <a:ext cx="828000" cy="26910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4910B010-036D-8434-31CB-617DC9925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48" y="578534"/>
            <a:ext cx="5315356" cy="52322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9EC2A23-524D-B2C8-C4EA-16B52F82DF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58838" y="1677988"/>
            <a:ext cx="5314950" cy="4719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55A2A4D-5767-AA0C-6BDB-9F3013F19DE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501630" y="2007001"/>
            <a:ext cx="4118869" cy="3781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9501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>
            <a:extLst>
              <a:ext uri="{FF2B5EF4-FFF2-40B4-BE49-F238E27FC236}">
                <a16:creationId xmlns:a16="http://schemas.microsoft.com/office/drawing/2014/main" id="{396F1482-2733-7051-79A9-39EAE4D7A188}"/>
              </a:ext>
            </a:extLst>
          </p:cNvPr>
          <p:cNvSpPr/>
          <p:nvPr userDrawn="1"/>
        </p:nvSpPr>
        <p:spPr>
          <a:xfrm>
            <a:off x="0" y="6162675"/>
            <a:ext cx="12192000" cy="695325"/>
          </a:xfrm>
          <a:prstGeom prst="rect">
            <a:avLst/>
          </a:prstGeom>
          <a:solidFill>
            <a:srgbClr val="1C365D"/>
          </a:solidFill>
        </p:spPr>
        <p:txBody>
          <a:bodyPr wrap="square" lIns="0" tIns="0" rIns="0" bIns="0" rtlCol="0"/>
          <a:lstStyle/>
          <a:p>
            <a:pPr marL="0" marR="0" lvl="0" indent="0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E12F36A-09BB-EBE0-B482-D9D43EEBA69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729882" y="6400118"/>
            <a:ext cx="819692" cy="2664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F07E7A3-647F-66D2-074C-D8FC11912CC8}"/>
              </a:ext>
            </a:extLst>
          </p:cNvPr>
          <p:cNvGrpSpPr/>
          <p:nvPr userDrawn="1"/>
        </p:nvGrpSpPr>
        <p:grpSpPr>
          <a:xfrm>
            <a:off x="2117747" y="2477360"/>
            <a:ext cx="2316112" cy="1898933"/>
            <a:chOff x="1004204" y="2141724"/>
            <a:chExt cx="2316112" cy="18989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9DBC38-5BD3-15EF-7852-3B9E4F181855}"/>
                </a:ext>
              </a:extLst>
            </p:cNvPr>
            <p:cNvSpPr/>
            <p:nvPr/>
          </p:nvSpPr>
          <p:spPr>
            <a:xfrm>
              <a:off x="1065211" y="2143073"/>
              <a:ext cx="225510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2000" dirty="0">
                  <a:solidFill>
                    <a:srgbClr val="333333"/>
                  </a:solidFill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01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1E5EE10-5ED2-27EC-C2A4-603B245A838F}"/>
                </a:ext>
              </a:extLst>
            </p:cNvPr>
            <p:cNvCxnSpPr>
              <a:cxnSpLocks/>
            </p:cNvCxnSpPr>
            <p:nvPr/>
          </p:nvCxnSpPr>
          <p:spPr>
            <a:xfrm>
              <a:off x="1004204" y="2141724"/>
              <a:ext cx="0" cy="1898933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5D0AADF1-6687-56D6-C18C-2A6A2F749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48" y="578534"/>
            <a:ext cx="10515600" cy="5232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 cap="all" baseline="0">
                <a:latin typeface="+mj-lt"/>
                <a:ea typeface="Golos Text" panose="020B0503020202020204" pitchFamily="34" charset="0"/>
                <a:cs typeface="Golos T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4D68CE7-6AA4-279A-8726-1F0D893A8615}"/>
              </a:ext>
            </a:extLst>
          </p:cNvPr>
          <p:cNvGrpSpPr/>
          <p:nvPr userDrawn="1"/>
        </p:nvGrpSpPr>
        <p:grpSpPr>
          <a:xfrm>
            <a:off x="4975748" y="2478608"/>
            <a:ext cx="2264978" cy="1898933"/>
            <a:chOff x="1004204" y="2141724"/>
            <a:chExt cx="2264978" cy="189893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B25FCF6-EAC6-5E30-F669-E18A5BFCF0DA}"/>
                </a:ext>
              </a:extLst>
            </p:cNvPr>
            <p:cNvSpPr/>
            <p:nvPr/>
          </p:nvSpPr>
          <p:spPr>
            <a:xfrm>
              <a:off x="1065212" y="2143073"/>
              <a:ext cx="22039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2000" dirty="0">
                  <a:solidFill>
                    <a:srgbClr val="333333"/>
                  </a:solidFill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02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38C371F-4A4D-3749-F63B-08612ADA1911}"/>
                </a:ext>
              </a:extLst>
            </p:cNvPr>
            <p:cNvCxnSpPr>
              <a:cxnSpLocks/>
            </p:cNvCxnSpPr>
            <p:nvPr/>
          </p:nvCxnSpPr>
          <p:spPr>
            <a:xfrm>
              <a:off x="1004204" y="2141724"/>
              <a:ext cx="0" cy="1898933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C8335CB-978A-6B5E-201F-7958F6B7463D}"/>
              </a:ext>
            </a:extLst>
          </p:cNvPr>
          <p:cNvGrpSpPr/>
          <p:nvPr userDrawn="1"/>
        </p:nvGrpSpPr>
        <p:grpSpPr>
          <a:xfrm>
            <a:off x="7795409" y="2473072"/>
            <a:ext cx="2264978" cy="1898933"/>
            <a:chOff x="1004204" y="2141724"/>
            <a:chExt cx="2264978" cy="189893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46DF62B-0285-C5A6-7C40-C5E5D2D4D7EF}"/>
                </a:ext>
              </a:extLst>
            </p:cNvPr>
            <p:cNvSpPr/>
            <p:nvPr/>
          </p:nvSpPr>
          <p:spPr>
            <a:xfrm>
              <a:off x="1065212" y="2143073"/>
              <a:ext cx="22039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2000" dirty="0">
                  <a:solidFill>
                    <a:srgbClr val="333333"/>
                  </a:solidFill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03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D2F7744-2E16-6B0E-E4B4-BF872703F7B9}"/>
                </a:ext>
              </a:extLst>
            </p:cNvPr>
            <p:cNvCxnSpPr>
              <a:cxnSpLocks/>
            </p:cNvCxnSpPr>
            <p:nvPr/>
          </p:nvCxnSpPr>
          <p:spPr>
            <a:xfrm>
              <a:off x="1004204" y="2141724"/>
              <a:ext cx="0" cy="1898933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4B11620A-8699-3798-5691-77851CDCBF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6263" y="2912377"/>
            <a:ext cx="2254250" cy="163212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49">
            <a:extLst>
              <a:ext uri="{FF2B5EF4-FFF2-40B4-BE49-F238E27FC236}">
                <a16:creationId xmlns:a16="http://schemas.microsoft.com/office/drawing/2014/main" id="{513BC8F3-0ADC-E7B7-4745-4C702F63EE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61874" y="2907508"/>
            <a:ext cx="2254250" cy="16369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49">
            <a:extLst>
              <a:ext uri="{FF2B5EF4-FFF2-40B4-BE49-F238E27FC236}">
                <a16:creationId xmlns:a16="http://schemas.microsoft.com/office/drawing/2014/main" id="{E102953D-FDDE-41D9-F99E-920A9A9958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00771" y="2907508"/>
            <a:ext cx="2254250" cy="16318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0517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>
            <a:extLst>
              <a:ext uri="{FF2B5EF4-FFF2-40B4-BE49-F238E27FC236}">
                <a16:creationId xmlns:a16="http://schemas.microsoft.com/office/drawing/2014/main" id="{396F1482-2733-7051-79A9-39EAE4D7A188}"/>
              </a:ext>
            </a:extLst>
          </p:cNvPr>
          <p:cNvSpPr/>
          <p:nvPr userDrawn="1"/>
        </p:nvSpPr>
        <p:spPr>
          <a:xfrm>
            <a:off x="0" y="6162675"/>
            <a:ext cx="12192000" cy="695325"/>
          </a:xfrm>
          <a:prstGeom prst="rect">
            <a:avLst/>
          </a:prstGeom>
          <a:solidFill>
            <a:srgbClr val="1C365D"/>
          </a:solidFill>
        </p:spPr>
        <p:txBody>
          <a:bodyPr wrap="square" lIns="0" tIns="0" rIns="0" bIns="0" rtlCol="0"/>
          <a:lstStyle/>
          <a:p>
            <a:pPr marL="0" marR="0" lvl="0" indent="0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E12F36A-09BB-EBE0-B482-D9D43EEBA69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729882" y="6400118"/>
            <a:ext cx="819692" cy="2664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F07E7A3-647F-66D2-074C-D8FC11912CC8}"/>
              </a:ext>
            </a:extLst>
          </p:cNvPr>
          <p:cNvGrpSpPr/>
          <p:nvPr userDrawn="1"/>
        </p:nvGrpSpPr>
        <p:grpSpPr>
          <a:xfrm>
            <a:off x="999177" y="2477360"/>
            <a:ext cx="2316112" cy="1898933"/>
            <a:chOff x="1004204" y="2141724"/>
            <a:chExt cx="2316112" cy="18989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9DBC38-5BD3-15EF-7852-3B9E4F181855}"/>
                </a:ext>
              </a:extLst>
            </p:cNvPr>
            <p:cNvSpPr/>
            <p:nvPr/>
          </p:nvSpPr>
          <p:spPr>
            <a:xfrm>
              <a:off x="1065211" y="2143073"/>
              <a:ext cx="225510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2000" dirty="0">
                  <a:solidFill>
                    <a:srgbClr val="333333"/>
                  </a:solidFill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01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1E5EE10-5ED2-27EC-C2A4-603B245A838F}"/>
                </a:ext>
              </a:extLst>
            </p:cNvPr>
            <p:cNvCxnSpPr>
              <a:cxnSpLocks/>
            </p:cNvCxnSpPr>
            <p:nvPr/>
          </p:nvCxnSpPr>
          <p:spPr>
            <a:xfrm>
              <a:off x="1004204" y="2141724"/>
              <a:ext cx="0" cy="1898933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5D0AADF1-6687-56D6-C18C-2A6A2F749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48" y="578534"/>
            <a:ext cx="10515600" cy="5232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 cap="all" baseline="0">
                <a:latin typeface="+mj-lt"/>
                <a:ea typeface="Golos Text" panose="020B0503020202020204" pitchFamily="34" charset="0"/>
                <a:cs typeface="Golos T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4D68CE7-6AA4-279A-8726-1F0D893A8615}"/>
              </a:ext>
            </a:extLst>
          </p:cNvPr>
          <p:cNvGrpSpPr/>
          <p:nvPr userDrawn="1"/>
        </p:nvGrpSpPr>
        <p:grpSpPr>
          <a:xfrm>
            <a:off x="3661862" y="2478608"/>
            <a:ext cx="2264978" cy="1898933"/>
            <a:chOff x="1004204" y="2141724"/>
            <a:chExt cx="2264978" cy="189893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B25FCF6-EAC6-5E30-F669-E18A5BFCF0DA}"/>
                </a:ext>
              </a:extLst>
            </p:cNvPr>
            <p:cNvSpPr/>
            <p:nvPr/>
          </p:nvSpPr>
          <p:spPr>
            <a:xfrm>
              <a:off x="1065212" y="2143073"/>
              <a:ext cx="22039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2000" dirty="0">
                  <a:solidFill>
                    <a:srgbClr val="333333"/>
                  </a:solidFill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02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38C371F-4A4D-3749-F63B-08612ADA1911}"/>
                </a:ext>
              </a:extLst>
            </p:cNvPr>
            <p:cNvCxnSpPr>
              <a:cxnSpLocks/>
            </p:cNvCxnSpPr>
            <p:nvPr/>
          </p:nvCxnSpPr>
          <p:spPr>
            <a:xfrm>
              <a:off x="1004204" y="2141724"/>
              <a:ext cx="0" cy="1898933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C8335CB-978A-6B5E-201F-7958F6B7463D}"/>
              </a:ext>
            </a:extLst>
          </p:cNvPr>
          <p:cNvGrpSpPr/>
          <p:nvPr userDrawn="1"/>
        </p:nvGrpSpPr>
        <p:grpSpPr>
          <a:xfrm>
            <a:off x="6286207" y="2473072"/>
            <a:ext cx="2264978" cy="1898933"/>
            <a:chOff x="1004204" y="2141724"/>
            <a:chExt cx="2264978" cy="189893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46DF62B-0285-C5A6-7C40-C5E5D2D4D7EF}"/>
                </a:ext>
              </a:extLst>
            </p:cNvPr>
            <p:cNvSpPr/>
            <p:nvPr/>
          </p:nvSpPr>
          <p:spPr>
            <a:xfrm>
              <a:off x="1065212" y="2143073"/>
              <a:ext cx="22039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2000" dirty="0">
                  <a:solidFill>
                    <a:srgbClr val="333333"/>
                  </a:solidFill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03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D2F7744-2E16-6B0E-E4B4-BF872703F7B9}"/>
                </a:ext>
              </a:extLst>
            </p:cNvPr>
            <p:cNvCxnSpPr>
              <a:cxnSpLocks/>
            </p:cNvCxnSpPr>
            <p:nvPr/>
          </p:nvCxnSpPr>
          <p:spPr>
            <a:xfrm>
              <a:off x="1004204" y="2141724"/>
              <a:ext cx="0" cy="1898933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17D4A48-2509-513C-12B3-C4943FFFD7C8}"/>
              </a:ext>
            </a:extLst>
          </p:cNvPr>
          <p:cNvGrpSpPr/>
          <p:nvPr userDrawn="1"/>
        </p:nvGrpSpPr>
        <p:grpSpPr>
          <a:xfrm>
            <a:off x="8948892" y="2485429"/>
            <a:ext cx="2264978" cy="1898933"/>
            <a:chOff x="1004204" y="2141724"/>
            <a:chExt cx="2264978" cy="189893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5B3B701-8F1A-A9A1-C899-3A4854CE26EC}"/>
                </a:ext>
              </a:extLst>
            </p:cNvPr>
            <p:cNvSpPr/>
            <p:nvPr/>
          </p:nvSpPr>
          <p:spPr>
            <a:xfrm>
              <a:off x="1065212" y="2143073"/>
              <a:ext cx="22039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2000" dirty="0">
                  <a:solidFill>
                    <a:srgbClr val="333333"/>
                  </a:solidFill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04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8306E4E-0204-7DA3-540C-DDAE862E8C6B}"/>
                </a:ext>
              </a:extLst>
            </p:cNvPr>
            <p:cNvCxnSpPr>
              <a:cxnSpLocks/>
            </p:cNvCxnSpPr>
            <p:nvPr/>
          </p:nvCxnSpPr>
          <p:spPr>
            <a:xfrm>
              <a:off x="1004204" y="2141724"/>
              <a:ext cx="0" cy="1898933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4B11620A-8699-3798-5691-77851CDCBF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7693" y="2912377"/>
            <a:ext cx="2254250" cy="163212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49">
            <a:extLst>
              <a:ext uri="{FF2B5EF4-FFF2-40B4-BE49-F238E27FC236}">
                <a16:creationId xmlns:a16="http://schemas.microsoft.com/office/drawing/2014/main" id="{513BC8F3-0ADC-E7B7-4745-4C702F63EE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47988" y="2907508"/>
            <a:ext cx="2254250" cy="16369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49">
            <a:extLst>
              <a:ext uri="{FF2B5EF4-FFF2-40B4-BE49-F238E27FC236}">
                <a16:creationId xmlns:a16="http://schemas.microsoft.com/office/drawing/2014/main" id="{E102953D-FDDE-41D9-F99E-920A9A9958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1569" y="2907508"/>
            <a:ext cx="2254250" cy="16318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9">
            <a:extLst>
              <a:ext uri="{FF2B5EF4-FFF2-40B4-BE49-F238E27FC236}">
                <a16:creationId xmlns:a16="http://schemas.microsoft.com/office/drawing/2014/main" id="{62725B57-0AD1-6ACD-588B-053D64EFF8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29540" y="2906065"/>
            <a:ext cx="2254250" cy="16318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0576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CFDD1285-14D9-7D4A-37C0-1C702ADFE8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3919" y="1868351"/>
            <a:ext cx="2594223" cy="3422650"/>
          </a:xfrm>
          <a:prstGeom prst="roundRect">
            <a:avLst>
              <a:gd name="adj" fmla="val 4292"/>
            </a:avLst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1" name="Picture Placeholder 39">
            <a:extLst>
              <a:ext uri="{FF2B5EF4-FFF2-40B4-BE49-F238E27FC236}">
                <a16:creationId xmlns:a16="http://schemas.microsoft.com/office/drawing/2014/main" id="{AFF67755-389F-DFD6-B1CD-5AE15D82BB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4501" y="1868351"/>
            <a:ext cx="2594223" cy="3422650"/>
          </a:xfrm>
          <a:prstGeom prst="roundRect">
            <a:avLst>
              <a:gd name="adj" fmla="val 4292"/>
            </a:avLst>
          </a:prstGeom>
        </p:spPr>
        <p:txBody>
          <a:bodyPr/>
          <a:lstStyle/>
          <a:p>
            <a:endParaRPr lang="en-CA"/>
          </a:p>
        </p:txBody>
      </p:sp>
      <p:sp>
        <p:nvSpPr>
          <p:cNvPr id="42" name="Picture Placeholder 39">
            <a:extLst>
              <a:ext uri="{FF2B5EF4-FFF2-40B4-BE49-F238E27FC236}">
                <a16:creationId xmlns:a16="http://schemas.microsoft.com/office/drawing/2014/main" id="{99AE79F1-1829-AA92-5149-BB6663F8D9F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55083" y="1815763"/>
            <a:ext cx="2594223" cy="3475237"/>
          </a:xfrm>
          <a:prstGeom prst="roundRect">
            <a:avLst>
              <a:gd name="adj" fmla="val 4292"/>
            </a:avLst>
          </a:prstGeom>
        </p:spPr>
        <p:txBody>
          <a:bodyPr/>
          <a:lstStyle/>
          <a:p>
            <a:endParaRPr lang="en-CA"/>
          </a:p>
        </p:txBody>
      </p:sp>
      <p:sp>
        <p:nvSpPr>
          <p:cNvPr id="43" name="Picture Placeholder 39">
            <a:extLst>
              <a:ext uri="{FF2B5EF4-FFF2-40B4-BE49-F238E27FC236}">
                <a16:creationId xmlns:a16="http://schemas.microsoft.com/office/drawing/2014/main" id="{996B3340-0D57-2824-BD7F-DFA773E5E43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32050" y="1815764"/>
            <a:ext cx="2594223" cy="3475236"/>
          </a:xfrm>
          <a:prstGeom prst="roundRect">
            <a:avLst>
              <a:gd name="adj" fmla="val 4292"/>
            </a:avLst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9259A2-8E71-F1D9-7C29-337100888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48" y="578534"/>
            <a:ext cx="10515600" cy="5232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 cap="all" baseline="0">
                <a:latin typeface="+mj-lt"/>
                <a:ea typeface="Golos Text" panose="020B0503020202020204" pitchFamily="34" charset="0"/>
                <a:cs typeface="Golos T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C738AF8-71CF-C992-92BB-7EFEF11493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7698" y="4214482"/>
            <a:ext cx="2594223" cy="1085849"/>
          </a:xfrm>
          <a:prstGeom prst="roundRect">
            <a:avLst>
              <a:gd name="adj" fmla="val 4637"/>
            </a:avLst>
          </a:prstGeom>
          <a:solidFill>
            <a:srgbClr val="000000">
              <a:alpha val="38824"/>
            </a:srgbClr>
          </a:solidFill>
        </p:spPr>
        <p:txBody>
          <a:bodyPr tIns="90000" bIns="90000" anchor="ctr" anchorCtr="0"/>
          <a:lstStyle>
            <a:lvl1pPr marL="177800" indent="0">
              <a:spcBef>
                <a:spcPts val="1200"/>
              </a:spcBef>
              <a:buNone/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CA" dirty="0"/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0EA876D2-97B2-A569-D244-15074CAE24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44501" y="4205151"/>
            <a:ext cx="2594223" cy="1085849"/>
          </a:xfrm>
          <a:prstGeom prst="roundRect">
            <a:avLst>
              <a:gd name="adj" fmla="val 4637"/>
            </a:avLst>
          </a:prstGeom>
          <a:solidFill>
            <a:srgbClr val="000000">
              <a:alpha val="38824"/>
            </a:srgbClr>
          </a:solidFill>
        </p:spPr>
        <p:txBody>
          <a:bodyPr tIns="90000" bIns="90000" anchor="ctr" anchorCtr="0"/>
          <a:lstStyle>
            <a:lvl1pPr marL="177800" indent="0">
              <a:spcBef>
                <a:spcPts val="1200"/>
              </a:spcBef>
              <a:buNone/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CA" dirty="0"/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B105A74F-6B31-2079-86BB-3AA82110DF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55082" y="4214482"/>
            <a:ext cx="2594223" cy="1085849"/>
          </a:xfrm>
          <a:prstGeom prst="roundRect">
            <a:avLst>
              <a:gd name="adj" fmla="val 4637"/>
            </a:avLst>
          </a:prstGeom>
          <a:solidFill>
            <a:srgbClr val="000000">
              <a:alpha val="38824"/>
            </a:srgbClr>
          </a:solidFill>
        </p:spPr>
        <p:txBody>
          <a:bodyPr tIns="90000" bIns="90000" anchor="ctr" anchorCtr="0"/>
          <a:lstStyle>
            <a:lvl1pPr marL="177800" indent="0">
              <a:spcBef>
                <a:spcPts val="1200"/>
              </a:spcBef>
              <a:buNone/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CA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15DCE858-3858-3BCD-5B1B-A16C405FD1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32050" y="4205150"/>
            <a:ext cx="2594223" cy="1085849"/>
          </a:xfrm>
          <a:prstGeom prst="roundRect">
            <a:avLst>
              <a:gd name="adj" fmla="val 4637"/>
            </a:avLst>
          </a:prstGeom>
          <a:solidFill>
            <a:srgbClr val="000000">
              <a:alpha val="38824"/>
            </a:srgbClr>
          </a:solidFill>
        </p:spPr>
        <p:txBody>
          <a:bodyPr tIns="90000" bIns="90000" anchor="ctr" anchorCtr="0"/>
          <a:lstStyle>
            <a:lvl1pPr marL="177800" indent="0">
              <a:spcBef>
                <a:spcPts val="1200"/>
              </a:spcBef>
              <a:buNone/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CA" dirty="0"/>
          </a:p>
        </p:txBody>
      </p:sp>
      <p:sp>
        <p:nvSpPr>
          <p:cNvPr id="28" name="bg object 16">
            <a:extLst>
              <a:ext uri="{FF2B5EF4-FFF2-40B4-BE49-F238E27FC236}">
                <a16:creationId xmlns:a16="http://schemas.microsoft.com/office/drawing/2014/main" id="{7FC5CDC9-1B61-286D-1B5E-AD3001523D01}"/>
              </a:ext>
            </a:extLst>
          </p:cNvPr>
          <p:cNvSpPr/>
          <p:nvPr userDrawn="1"/>
        </p:nvSpPr>
        <p:spPr>
          <a:xfrm>
            <a:off x="0" y="6162675"/>
            <a:ext cx="12192000" cy="695325"/>
          </a:xfrm>
          <a:prstGeom prst="rect">
            <a:avLst/>
          </a:prstGeom>
          <a:solidFill>
            <a:srgbClr val="1C365D"/>
          </a:solidFill>
        </p:spPr>
        <p:txBody>
          <a:bodyPr wrap="square" lIns="0" tIns="0" rIns="0" bIns="0" rtlCol="0"/>
          <a:lstStyle/>
          <a:p>
            <a:pPr marL="0" marR="0" lvl="0" indent="0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29680F09-6995-6B35-8D54-24034430286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729882" y="6400118"/>
            <a:ext cx="819692" cy="26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10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1D0A68-DD05-ABE2-6C67-AD30C7C5536F}"/>
              </a:ext>
            </a:extLst>
          </p:cNvPr>
          <p:cNvSpPr/>
          <p:nvPr userDrawn="1"/>
        </p:nvSpPr>
        <p:spPr>
          <a:xfrm>
            <a:off x="-11087" y="6569"/>
            <a:ext cx="12203087" cy="6851431"/>
          </a:xfrm>
          <a:prstGeom prst="rect">
            <a:avLst/>
          </a:prstGeom>
          <a:solidFill>
            <a:srgbClr val="1C36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60AFFBB-9D93-6EE4-C3AB-C2333A529A9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64280" y="2527438"/>
            <a:ext cx="3606800" cy="4953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97787A2-29BD-3B80-1F31-1A0BD55FA2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7238" y="3146425"/>
            <a:ext cx="10590212" cy="1214438"/>
          </a:xfrm>
        </p:spPr>
        <p:txBody>
          <a:bodyPr anchor="ctr">
            <a:no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defRPr>
            </a:lvl5pPr>
          </a:lstStyle>
          <a:p>
            <a:pPr lvl="0"/>
            <a:r>
              <a:rPr lang="en-US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807715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0BAFD6BF-A609-424B-9004-9ACEFFD8F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0517"/>
            <a:ext cx="10515600" cy="523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361D82-73BE-A14B-8720-F76CBEC4C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390DFC57-A014-2542-8013-D6817892B1A2}" type="datetimeFigureOut">
              <a:rPr lang="en-US" smtClean="0"/>
              <a:pPr/>
              <a:t>6/12/2026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48659-89D9-C94D-9019-30BFFFB5E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E2C1D-0982-C043-80F5-E783F080E4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E989B28B-1777-A24F-92CB-880AB64EB1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220E48-0D05-ED4E-B30B-C56CE0269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02403"/>
            <a:ext cx="10515600" cy="4858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5406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5" r:id="rId2"/>
    <p:sldLayoutId id="2147483687" r:id="rId3"/>
    <p:sldLayoutId id="2147483683" r:id="rId4"/>
    <p:sldLayoutId id="2147483708" r:id="rId5"/>
    <p:sldLayoutId id="2147483705" r:id="rId6"/>
    <p:sldLayoutId id="2147483706" r:id="rId7"/>
    <p:sldLayoutId id="2147483684" r:id="rId8"/>
    <p:sldLayoutId id="2147483707" r:id="rId9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400" b="0" kern="1200" cap="all" baseline="0">
          <a:solidFill>
            <a:schemeClr val="tx1"/>
          </a:solidFill>
          <a:latin typeface="+mj-lt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UIrLyE7iz50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EE75B4-E604-1A20-6195-7AA65534CA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36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1D9B77-26C0-61FB-2E3F-02A1E05AA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655" y="4429125"/>
            <a:ext cx="9144000" cy="1843087"/>
          </a:xfrm>
        </p:spPr>
        <p:txBody>
          <a:bodyPr anchor="t">
            <a:normAutofit/>
          </a:bodyPr>
          <a:lstStyle/>
          <a:p>
            <a:pPr algn="l"/>
            <a:r>
              <a:rPr lang="en-CA" sz="5800" b="0" cap="none" dirty="0">
                <a:solidFill>
                  <a:schemeClr val="bg1"/>
                </a:solidFill>
                <a:ea typeface="Lato SemiBold" panose="020F0502020204030203" pitchFamily="34" charset="0"/>
              </a:rPr>
              <a:t>My Bones and 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65C6B1-439A-A813-5CE2-A830104F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655" y="3602038"/>
            <a:ext cx="9144000" cy="722311"/>
          </a:xfrm>
        </p:spPr>
        <p:txBody>
          <a:bodyPr>
            <a:normAutofit/>
          </a:bodyPr>
          <a:lstStyle/>
          <a:p>
            <a:pPr algn="l"/>
            <a:r>
              <a:rPr lang="en-US" sz="3200" cap="all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Bone Health</a:t>
            </a:r>
            <a:endParaRPr lang="en-CA" sz="3200" cap="all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782F2F-1C07-BC9F-A7C1-C53AE32D252F}"/>
              </a:ext>
            </a:extLst>
          </p:cNvPr>
          <p:cNvCxnSpPr>
            <a:cxnSpLocks/>
          </p:cNvCxnSpPr>
          <p:nvPr/>
        </p:nvCxnSpPr>
        <p:spPr>
          <a:xfrm>
            <a:off x="821978" y="4333874"/>
            <a:ext cx="3810000" cy="0"/>
          </a:xfrm>
          <a:prstGeom prst="line">
            <a:avLst/>
          </a:prstGeom>
          <a:ln w="38100">
            <a:solidFill>
              <a:srgbClr val="10B0E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18D9F98-AE90-10D4-E690-9918893E82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56" y="658762"/>
            <a:ext cx="5191430" cy="865238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81EC8E60-997C-4001-50CA-31C0B2FE182B}"/>
              </a:ext>
            </a:extLst>
          </p:cNvPr>
          <p:cNvSpPr txBox="1">
            <a:spLocks/>
          </p:cNvSpPr>
          <p:nvPr/>
        </p:nvSpPr>
        <p:spPr>
          <a:xfrm>
            <a:off x="2940830" y="1400451"/>
            <a:ext cx="3910047" cy="43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0" dirty="0">
                <a:latin typeface="+mn-lt"/>
              </a:rPr>
              <a:t>Data-Driven. People-Led. Outcome-Focused.</a:t>
            </a:r>
            <a:endParaRPr lang="en-CA" sz="9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489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FF389-9BD9-046A-AAB9-4FFE11181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3EADE5-A30A-D57A-6D88-53A2CACE5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use the BMD Test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1703D4-D830-1EEF-70BA-0D225908D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994483"/>
          </a:xfrm>
        </p:spPr>
        <p:txBody>
          <a:bodyPr>
            <a:normAutofit/>
          </a:bodyPr>
          <a:lstStyle/>
          <a:p>
            <a:pPr marL="354013" lvl="0" indent="-354013">
              <a:spcBef>
                <a:spcPts val="0"/>
              </a:spcBef>
              <a:buSzPts val="2800"/>
              <a:tabLst>
                <a:tab pos="354013" algn="l"/>
              </a:tabLst>
            </a:pPr>
            <a:r>
              <a:rPr lang="en-US" sz="2400" dirty="0"/>
              <a:t>Helps to predict the risk of future bone fractures</a:t>
            </a:r>
          </a:p>
          <a:p>
            <a:pPr marL="354013" lvl="0" indent="-354013">
              <a:spcBef>
                <a:spcPts val="0"/>
              </a:spcBef>
              <a:tabLst>
                <a:tab pos="354013" algn="l"/>
              </a:tabLst>
            </a:pPr>
            <a:endParaRPr lang="en-US" sz="2400" dirty="0"/>
          </a:p>
          <a:p>
            <a:pPr marL="354013" lvl="0" indent="-354013">
              <a:spcBef>
                <a:spcPts val="0"/>
              </a:spcBef>
              <a:buSzPts val="2800"/>
              <a:tabLst>
                <a:tab pos="354013" algn="l"/>
              </a:tabLst>
            </a:pPr>
            <a:r>
              <a:rPr lang="en-US" sz="2400" dirty="0"/>
              <a:t>Helps to diagnose bone loss and osteoporosis </a:t>
            </a:r>
          </a:p>
          <a:p>
            <a:pPr marL="354013" lvl="0" indent="-354013">
              <a:spcBef>
                <a:spcPts val="0"/>
              </a:spcBef>
              <a:tabLst>
                <a:tab pos="354013" algn="l"/>
              </a:tabLst>
            </a:pPr>
            <a:endParaRPr lang="en-US" sz="2400" dirty="0"/>
          </a:p>
          <a:p>
            <a:pPr marL="354013" lvl="0" indent="-354013">
              <a:spcBef>
                <a:spcPts val="0"/>
              </a:spcBef>
              <a:buSzPts val="2800"/>
              <a:tabLst>
                <a:tab pos="354013" algn="l"/>
              </a:tabLst>
            </a:pPr>
            <a:r>
              <a:rPr lang="en-US" sz="2400" dirty="0"/>
              <a:t>Can help your doctor with their assessment of your osteoporosis therapy</a:t>
            </a:r>
          </a:p>
          <a:p>
            <a:pPr marL="354013" lvl="0" indent="-354013">
              <a:spcBef>
                <a:spcPts val="0"/>
              </a:spcBef>
              <a:tabLst>
                <a:tab pos="354013" algn="l"/>
              </a:tabLst>
            </a:pPr>
            <a:endParaRPr lang="en-US" sz="2400" dirty="0"/>
          </a:p>
          <a:p>
            <a:pPr marL="354013" lvl="0" indent="-354013">
              <a:spcBef>
                <a:spcPts val="0"/>
              </a:spcBef>
              <a:buSzPts val="2800"/>
              <a:tabLst>
                <a:tab pos="354013" algn="l"/>
              </a:tabLst>
            </a:pPr>
            <a:r>
              <a:rPr lang="en-US" sz="2400" dirty="0"/>
              <a:t>Used as a part of your bone health assessment in addition to identifying other risk factors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/>
          </a:p>
          <a:p>
            <a:pPr marL="0" lvl="0" indent="0">
              <a:spcBef>
                <a:spcPts val="0"/>
              </a:spcBef>
              <a:buNone/>
            </a:pPr>
            <a:endParaRPr lang="en-US" sz="2400" dirty="0"/>
          </a:p>
          <a:p>
            <a:pPr marL="0"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pPr marL="685800"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6" name="Google Shape;158;p20">
            <a:extLst>
              <a:ext uri="{FF2B5EF4-FFF2-40B4-BE49-F238E27FC236}">
                <a16:creationId xmlns:a16="http://schemas.microsoft.com/office/drawing/2014/main" id="{DD5B33A0-1490-61E9-DE2B-0E6D9542258E}"/>
              </a:ext>
            </a:extLst>
          </p:cNvPr>
          <p:cNvSpPr txBox="1">
            <a:spLocks/>
          </p:cNvSpPr>
          <p:nvPr/>
        </p:nvSpPr>
        <p:spPr>
          <a:xfrm>
            <a:off x="817852" y="5591858"/>
            <a:ext cx="9217491" cy="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list a minimum of 2 reasons for a bone density test to be performed.</a:t>
            </a:r>
          </a:p>
        </p:txBody>
      </p:sp>
    </p:spTree>
    <p:extLst>
      <p:ext uri="{BB962C8B-B14F-4D97-AF65-F5344CB8AC3E}">
        <p14:creationId xmlns:p14="http://schemas.microsoft.com/office/powerpoint/2010/main" val="479665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4EE8F-2855-486A-C53D-390B4792E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EF022D-08DD-2CCD-B8CD-F5068B9DB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BMD Test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A46415-BF71-6861-BA3F-B8738D591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994483"/>
          </a:xfrm>
        </p:spPr>
        <p:txBody>
          <a:bodyPr>
            <a:normAutofit/>
          </a:bodyPr>
          <a:lstStyle/>
          <a:p>
            <a:pPr marL="508000" lvl="0" indent="-457200">
              <a:spcBef>
                <a:spcPts val="0"/>
              </a:spcBef>
              <a:buSzPts val="2800"/>
            </a:pPr>
            <a:r>
              <a:rPr lang="en-US" sz="2400" dirty="0"/>
              <a:t>Your T-Score is a comparison of your BMD Test results to the ideal or peak mineral density of a healthy 30-year-old adult (peak bone density)</a:t>
            </a:r>
          </a:p>
          <a:p>
            <a:pPr marL="914400" lvl="0" indent="-457200">
              <a:spcBef>
                <a:spcPts val="0"/>
              </a:spcBef>
            </a:pPr>
            <a:endParaRPr lang="en-US" sz="2400" dirty="0"/>
          </a:p>
          <a:p>
            <a:pPr marL="914400" lvl="1" indent="-406400">
              <a:spcBef>
                <a:spcPts val="0"/>
              </a:spcBef>
              <a:buSzPts val="2800"/>
            </a:pPr>
            <a:r>
              <a:rPr lang="en-US" sz="2000" dirty="0"/>
              <a:t>healthy bone density is a range, not a single number</a:t>
            </a:r>
          </a:p>
          <a:p>
            <a:pPr marL="914400" lvl="1" indent="-406400">
              <a:spcBef>
                <a:spcPts val="1000"/>
              </a:spcBef>
              <a:buSzPts val="2800"/>
            </a:pPr>
            <a:r>
              <a:rPr lang="en-US" sz="2000" dirty="0"/>
              <a:t>the lower the T-score, the lower your bone mass is compared to a 30-year-old</a:t>
            </a:r>
          </a:p>
          <a:p>
            <a:pPr marL="914400" lvl="1" indent="-406400">
              <a:spcBef>
                <a:spcPts val="1000"/>
              </a:spcBef>
              <a:buSzPts val="2800"/>
            </a:pPr>
            <a:r>
              <a:rPr lang="en-US" sz="2000" dirty="0"/>
              <a:t>some fractures, especially hip and spine, are almost always due to osteoporosis regardless of the T-score</a:t>
            </a:r>
          </a:p>
          <a:p>
            <a:pPr lvl="0" indent="0">
              <a:buClr>
                <a:schemeClr val="hlink"/>
              </a:buClr>
              <a:buSzPts val="1100"/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pPr marL="685800"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6" name="Google Shape;158;p20">
            <a:extLst>
              <a:ext uri="{FF2B5EF4-FFF2-40B4-BE49-F238E27FC236}">
                <a16:creationId xmlns:a16="http://schemas.microsoft.com/office/drawing/2014/main" id="{B0908C9D-C6C7-F119-421B-74424D8A8D69}"/>
              </a:ext>
            </a:extLst>
          </p:cNvPr>
          <p:cNvSpPr txBox="1">
            <a:spLocks/>
          </p:cNvSpPr>
          <p:nvPr/>
        </p:nvSpPr>
        <p:spPr>
          <a:xfrm>
            <a:off x="817852" y="5591858"/>
            <a:ext cx="9217491" cy="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describe how BMD tests are interpreted.</a:t>
            </a:r>
          </a:p>
        </p:txBody>
      </p:sp>
    </p:spTree>
    <p:extLst>
      <p:ext uri="{BB962C8B-B14F-4D97-AF65-F5344CB8AC3E}">
        <p14:creationId xmlns:p14="http://schemas.microsoft.com/office/powerpoint/2010/main" val="2149842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EBA4A-DBAF-F530-EFCC-75DA2CB9A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D91D86-5048-859A-8226-83FE72BC7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BMD Test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3C82DB-E32D-7992-97D1-264F5BBA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994483"/>
          </a:xfrm>
        </p:spPr>
        <p:txBody>
          <a:bodyPr>
            <a:normAutofit/>
          </a:bodyPr>
          <a:lstStyle/>
          <a:p>
            <a:pPr marL="508000" lvl="0" indent="-457200">
              <a:spcBef>
                <a:spcPts val="0"/>
              </a:spcBef>
              <a:buSzPts val="2800"/>
            </a:pPr>
            <a:r>
              <a:rPr lang="en-US" sz="2400" dirty="0"/>
              <a:t>Interpreting your T-Score</a:t>
            </a:r>
          </a:p>
          <a:p>
            <a:pPr marL="914400" lvl="1" indent="-406400">
              <a:spcBef>
                <a:spcPts val="0"/>
              </a:spcBef>
              <a:buSzPts val="2800"/>
            </a:pPr>
            <a:r>
              <a:rPr lang="en-US" sz="2000" dirty="0"/>
              <a:t>T-score greater than -1.0 = Normal</a:t>
            </a:r>
          </a:p>
          <a:p>
            <a:pPr marL="914400" lvl="1" indent="-406400">
              <a:spcBef>
                <a:spcPts val="0"/>
              </a:spcBef>
              <a:buSzPts val="2800"/>
            </a:pPr>
            <a:r>
              <a:rPr lang="en-US" sz="2000" dirty="0"/>
              <a:t>T-score between -1 and -2.5 = Low Bone Mass</a:t>
            </a:r>
          </a:p>
          <a:p>
            <a:pPr marL="914400" lvl="1" indent="-406400">
              <a:spcBef>
                <a:spcPts val="0"/>
              </a:spcBef>
              <a:buSzPts val="2800"/>
            </a:pPr>
            <a:r>
              <a:rPr lang="en-US" sz="2000" dirty="0"/>
              <a:t>T-score of less than -2.5 = Osteoporosis</a:t>
            </a:r>
          </a:p>
          <a:p>
            <a:pPr marL="457200"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pPr marL="685800"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6" name="Google Shape;158;p20">
            <a:extLst>
              <a:ext uri="{FF2B5EF4-FFF2-40B4-BE49-F238E27FC236}">
                <a16:creationId xmlns:a16="http://schemas.microsoft.com/office/drawing/2014/main" id="{6B4F740C-AC53-3DA4-AD43-00200BF6047A}"/>
              </a:ext>
            </a:extLst>
          </p:cNvPr>
          <p:cNvSpPr txBox="1">
            <a:spLocks/>
          </p:cNvSpPr>
          <p:nvPr/>
        </p:nvSpPr>
        <p:spPr>
          <a:xfrm>
            <a:off x="817852" y="5591858"/>
            <a:ext cx="9217491" cy="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describe how BMD tests are interpreted.</a:t>
            </a:r>
          </a:p>
        </p:txBody>
      </p:sp>
      <p:pic>
        <p:nvPicPr>
          <p:cNvPr id="2" name="Google Shape;193;p24">
            <a:extLst>
              <a:ext uri="{FF2B5EF4-FFF2-40B4-BE49-F238E27FC236}">
                <a16:creationId xmlns:a16="http://schemas.microsoft.com/office/drawing/2014/main" id="{E4E928D4-5CC6-2924-4CCB-2DF72B7AA5C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0235" y="2765290"/>
            <a:ext cx="4358625" cy="2610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3191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8198B0-D158-F717-A720-95B7CBFFC8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36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7019A4-7061-C831-49FF-BF13F650D2C2}"/>
              </a:ext>
            </a:extLst>
          </p:cNvPr>
          <p:cNvSpPr txBox="1">
            <a:spLocks/>
          </p:cNvSpPr>
          <p:nvPr/>
        </p:nvSpPr>
        <p:spPr>
          <a:xfrm>
            <a:off x="762983" y="5097719"/>
            <a:ext cx="9144000" cy="1843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 cap="all" baseline="0">
                <a:solidFill>
                  <a:schemeClr val="tx1"/>
                </a:solidFill>
                <a:latin typeface="+mj-lt"/>
                <a:ea typeface="Golos Text" panose="020B0503020202020204" pitchFamily="34" charset="0"/>
                <a:cs typeface="Golos Text" panose="020B0503020202020204" pitchFamily="34" charset="0"/>
              </a:defRPr>
            </a:lvl1pPr>
          </a:lstStyle>
          <a:p>
            <a:r>
              <a:rPr lang="en-CA" sz="4000" cap="none" dirty="0">
                <a:solidFill>
                  <a:schemeClr val="bg1"/>
                </a:solidFill>
                <a:ea typeface="Lato SemiBold" panose="020F0502020204030203" pitchFamily="34" charset="0"/>
              </a:rPr>
              <a:t>Understanding Fracture Risk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2ADCF41-9ADB-3D99-924C-B3A4AA72BB3C}"/>
              </a:ext>
            </a:extLst>
          </p:cNvPr>
          <p:cNvSpPr txBox="1">
            <a:spLocks/>
          </p:cNvSpPr>
          <p:nvPr/>
        </p:nvSpPr>
        <p:spPr>
          <a:xfrm>
            <a:off x="762983" y="4270632"/>
            <a:ext cx="9144000" cy="722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cap="all" dirty="0">
                <a:solidFill>
                  <a:schemeClr val="bg1"/>
                </a:solidFill>
              </a:rPr>
              <a:t>Section 2</a:t>
            </a:r>
            <a:endParaRPr lang="en-CA" sz="3200" cap="all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67EF20-7212-0C0F-91C2-BFFE321B3DCA}"/>
              </a:ext>
            </a:extLst>
          </p:cNvPr>
          <p:cNvCxnSpPr>
            <a:cxnSpLocks/>
          </p:cNvCxnSpPr>
          <p:nvPr/>
        </p:nvCxnSpPr>
        <p:spPr>
          <a:xfrm>
            <a:off x="861306" y="5002468"/>
            <a:ext cx="3810000" cy="0"/>
          </a:xfrm>
          <a:prstGeom prst="line">
            <a:avLst/>
          </a:prstGeom>
          <a:ln w="38100">
            <a:solidFill>
              <a:srgbClr val="10B0E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796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65975-693D-3F99-BD17-49DED8BAE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8A3216-1EB5-746C-7790-51017BBB8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Fracture Risk for Men and Women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9BC483-5967-48E6-E955-C07B17098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2148" y="1431392"/>
            <a:ext cx="4572000" cy="3994483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dirty="0"/>
              <a:t>You should get a BMD Test, if you are…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200" dirty="0"/>
          </a:p>
          <a:p>
            <a:pPr marL="508000" lvl="0" indent="-457200">
              <a:spcBef>
                <a:spcPts val="0"/>
              </a:spcBef>
              <a:buSzPts val="2800"/>
            </a:pPr>
            <a:r>
              <a:rPr lang="en-US" sz="2200" dirty="0"/>
              <a:t>65+</a:t>
            </a:r>
          </a:p>
          <a:p>
            <a:pPr marL="914400" lvl="0" indent="-457200">
              <a:spcBef>
                <a:spcPts val="0"/>
              </a:spcBef>
            </a:pPr>
            <a:endParaRPr lang="en-US" sz="2200" dirty="0"/>
          </a:p>
          <a:p>
            <a:pPr marL="508000" lvl="0" indent="-457200">
              <a:spcBef>
                <a:spcPts val="0"/>
              </a:spcBef>
              <a:buSzPts val="2800"/>
            </a:pPr>
            <a:r>
              <a:rPr lang="en-US" sz="2200" dirty="0"/>
              <a:t>a postmenopausal woman or man (aged 50-64) with risk factors for fracture</a:t>
            </a:r>
          </a:p>
          <a:p>
            <a:pPr marL="914400" lvl="0" indent="-457200">
              <a:spcBef>
                <a:spcPts val="0"/>
              </a:spcBef>
            </a:pPr>
            <a:endParaRPr lang="en-US" sz="2200" dirty="0"/>
          </a:p>
          <a:p>
            <a:pPr marL="508000" lvl="0" indent="-457200">
              <a:spcBef>
                <a:spcPts val="0"/>
              </a:spcBef>
              <a:buSzPts val="2800"/>
            </a:pPr>
            <a:r>
              <a:rPr lang="en-US" sz="2200" dirty="0"/>
              <a:t>under 50 with a disease or condition associated with low bone mass or bone loss </a:t>
            </a:r>
          </a:p>
          <a:p>
            <a:endParaRPr lang="en-CA" sz="2400" dirty="0"/>
          </a:p>
        </p:txBody>
      </p:sp>
      <p:sp>
        <p:nvSpPr>
          <p:cNvPr id="6" name="Google Shape;158;p20">
            <a:extLst>
              <a:ext uri="{FF2B5EF4-FFF2-40B4-BE49-F238E27FC236}">
                <a16:creationId xmlns:a16="http://schemas.microsoft.com/office/drawing/2014/main" id="{090B191E-A490-9F97-86AF-06C0771893CA}"/>
              </a:ext>
            </a:extLst>
          </p:cNvPr>
          <p:cNvSpPr txBox="1">
            <a:spLocks/>
          </p:cNvSpPr>
          <p:nvPr/>
        </p:nvSpPr>
        <p:spPr>
          <a:xfrm>
            <a:off x="817852" y="5591858"/>
            <a:ext cx="9217491" cy="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Identify the difference between my BMD and my fracture risk.</a:t>
            </a:r>
          </a:p>
        </p:txBody>
      </p:sp>
      <p:pic>
        <p:nvPicPr>
          <p:cNvPr id="2" name="Osteoporosis Can Happen to Anyone - Get Tested">
            <a:hlinkClick r:id="" action="ppaction://media"/>
            <a:extLst>
              <a:ext uri="{FF2B5EF4-FFF2-40B4-BE49-F238E27FC236}">
                <a16:creationId xmlns:a16="http://schemas.microsoft.com/office/drawing/2014/main" id="{301D1A9A-2FEB-7791-601F-6CCDEC60F83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593" y="1598107"/>
            <a:ext cx="5443351" cy="30618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Google Shape;209;p26">
            <a:extLst>
              <a:ext uri="{FF2B5EF4-FFF2-40B4-BE49-F238E27FC236}">
                <a16:creationId xmlns:a16="http://schemas.microsoft.com/office/drawing/2014/main" id="{FB335FC1-9B35-7EFE-379C-D1B4600F92FD}"/>
              </a:ext>
            </a:extLst>
          </p:cNvPr>
          <p:cNvSpPr txBox="1"/>
          <p:nvPr/>
        </p:nvSpPr>
        <p:spPr>
          <a:xfrm>
            <a:off x="1426268" y="4825975"/>
            <a:ext cx="457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54B7C"/>
                </a:solidFill>
                <a:ea typeface="Open Sans"/>
                <a:cs typeface="Open Sans"/>
                <a:sym typeface="Open Sans"/>
              </a:rPr>
              <a:t>Video</a:t>
            </a:r>
            <a:r>
              <a:rPr lang="en-US" sz="1200" dirty="0">
                <a:solidFill>
                  <a:schemeClr val="hlink"/>
                </a:solidFill>
              </a:rPr>
              <a:t> </a:t>
            </a:r>
            <a:r>
              <a:rPr lang="en-US" sz="1200" dirty="0">
                <a:solidFill>
                  <a:srgbClr val="054B7C"/>
                </a:solidFill>
                <a:ea typeface="Open Sans"/>
                <a:cs typeface="Open Sans"/>
                <a:sym typeface="Open Sans"/>
              </a:rPr>
              <a:t>courtesy of the National Osteoporosis Foundation</a:t>
            </a:r>
            <a:endParaRPr sz="1200" dirty="0">
              <a:solidFill>
                <a:srgbClr val="054B7C"/>
              </a:solidFill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6078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589F6-0241-C485-C65F-996EDF8F6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7921E5-294B-2413-5DFB-D07440E48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Fracture Risk for Men and Women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13357A-CE2B-25A4-C652-0D9E6401F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2971" y="1431758"/>
            <a:ext cx="5189658" cy="3994483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dirty="0"/>
              <a:t>FRAX - </a:t>
            </a:r>
            <a:r>
              <a:rPr lang="en-US" dirty="0"/>
              <a:t>Fracture Risk Assessment Tool</a:t>
            </a:r>
            <a:r>
              <a:rPr lang="en-US" sz="2400" dirty="0"/>
              <a:t>	</a:t>
            </a:r>
          </a:p>
          <a:p>
            <a:pPr marL="914400" lvl="1" indent="-387350">
              <a:spcBef>
                <a:spcPts val="0"/>
              </a:spcBef>
              <a:buSzPts val="2500"/>
            </a:pPr>
            <a:r>
              <a:rPr lang="en-US" sz="2200" dirty="0"/>
              <a:t>can be calculated without a BMD test</a:t>
            </a:r>
          </a:p>
          <a:p>
            <a:pPr marL="914400" lvl="1" indent="-387350">
              <a:spcBef>
                <a:spcPts val="1000"/>
              </a:spcBef>
              <a:buSzPts val="2500"/>
            </a:pPr>
            <a:r>
              <a:rPr lang="en-US" sz="2200" dirty="0"/>
              <a:t>looks at your other risks to help predict overall fracture risk</a:t>
            </a:r>
          </a:p>
          <a:p>
            <a:pPr marL="914400" lvl="1" indent="-387350">
              <a:spcBef>
                <a:spcPts val="1000"/>
              </a:spcBef>
              <a:spcAft>
                <a:spcPts val="1000"/>
              </a:spcAft>
              <a:buSzPts val="2500"/>
            </a:pPr>
            <a:r>
              <a:rPr lang="en-US" sz="2200" dirty="0"/>
              <a:t>used for people over the age of 50 who are not on treatment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6" name="Google Shape;158;p20">
            <a:extLst>
              <a:ext uri="{FF2B5EF4-FFF2-40B4-BE49-F238E27FC236}">
                <a16:creationId xmlns:a16="http://schemas.microsoft.com/office/drawing/2014/main" id="{82CE0529-7DA0-1A68-8D9F-97F07792F9C3}"/>
              </a:ext>
            </a:extLst>
          </p:cNvPr>
          <p:cNvSpPr txBox="1">
            <a:spLocks/>
          </p:cNvSpPr>
          <p:nvPr/>
        </p:nvSpPr>
        <p:spPr>
          <a:xfrm>
            <a:off x="817852" y="5591858"/>
            <a:ext cx="9217491" cy="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identify the difference between my BMD and my fracture risk.</a:t>
            </a:r>
          </a:p>
        </p:txBody>
      </p:sp>
      <p:pic>
        <p:nvPicPr>
          <p:cNvPr id="2" name="Google Shape;218;p27">
            <a:extLst>
              <a:ext uri="{FF2B5EF4-FFF2-40B4-BE49-F238E27FC236}">
                <a16:creationId xmlns:a16="http://schemas.microsoft.com/office/drawing/2014/main" id="{61E4A8F7-94B6-CC4A-902B-151BB4F0270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526" y="1669481"/>
            <a:ext cx="5655119" cy="3354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1188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CBF1D-23CF-D9F6-DBC3-005930E94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2CC3B6-9EB1-21E5-7876-0021F7AEF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Fracture Risk for Men and Women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7BF5D8-2CA1-A39C-BB38-2C90EA5BB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7276" y="1482085"/>
            <a:ext cx="4766871" cy="3994483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200" dirty="0"/>
              <a:t>FRAX</a:t>
            </a:r>
          </a:p>
          <a:p>
            <a:pPr marL="457200" lvl="0" indent="-406400">
              <a:spcBef>
                <a:spcPts val="0"/>
              </a:spcBef>
              <a:buSzPts val="2800"/>
            </a:pPr>
            <a:r>
              <a:rPr lang="en-US" sz="2200" dirty="0"/>
              <a:t>Risk for Major Osteoporotic Fracture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/>
          </a:p>
          <a:p>
            <a:pPr marL="914400" lvl="0" indent="0">
              <a:spcBef>
                <a:spcPts val="0"/>
              </a:spcBef>
              <a:buNone/>
            </a:pPr>
            <a:r>
              <a:rPr lang="en-US" sz="2400" dirty="0"/>
              <a:t>&lt;10% - low risk</a:t>
            </a:r>
          </a:p>
          <a:p>
            <a:pPr marL="914400" lvl="0" indent="0">
              <a:spcBef>
                <a:spcPts val="0"/>
              </a:spcBef>
              <a:buNone/>
            </a:pPr>
            <a:endParaRPr lang="en-US" sz="2400" dirty="0"/>
          </a:p>
          <a:p>
            <a:pPr marL="914400" lvl="0" indent="0">
              <a:spcBef>
                <a:spcPts val="0"/>
              </a:spcBef>
              <a:buNone/>
            </a:pPr>
            <a:r>
              <a:rPr lang="en-US" sz="2400" dirty="0"/>
              <a:t>10-20% - moderate risk</a:t>
            </a:r>
          </a:p>
          <a:p>
            <a:pPr marL="914400" lvl="0" indent="0">
              <a:spcBef>
                <a:spcPts val="0"/>
              </a:spcBef>
              <a:buNone/>
            </a:pPr>
            <a:endParaRPr lang="en-US" sz="2400" dirty="0"/>
          </a:p>
          <a:p>
            <a:pPr marL="914400" lvl="0" indent="0">
              <a:spcBef>
                <a:spcPts val="0"/>
              </a:spcBef>
              <a:buNone/>
            </a:pPr>
            <a:r>
              <a:rPr lang="en-US" sz="2400" dirty="0"/>
              <a:t>&gt;20% - high risk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/>
          </a:p>
          <a:p>
            <a:endParaRPr lang="en-CA" sz="2400" dirty="0"/>
          </a:p>
          <a:p>
            <a:endParaRPr lang="en-CA" sz="2400" dirty="0"/>
          </a:p>
        </p:txBody>
      </p:sp>
      <p:sp>
        <p:nvSpPr>
          <p:cNvPr id="6" name="Google Shape;158;p20">
            <a:extLst>
              <a:ext uri="{FF2B5EF4-FFF2-40B4-BE49-F238E27FC236}">
                <a16:creationId xmlns:a16="http://schemas.microsoft.com/office/drawing/2014/main" id="{031896D6-7759-6F16-42E6-38D9A2139363}"/>
              </a:ext>
            </a:extLst>
          </p:cNvPr>
          <p:cNvSpPr txBox="1">
            <a:spLocks/>
          </p:cNvSpPr>
          <p:nvPr/>
        </p:nvSpPr>
        <p:spPr>
          <a:xfrm>
            <a:off x="817852" y="5591858"/>
            <a:ext cx="9217491" cy="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identify the difference between my BMD and my fracture risk.</a:t>
            </a:r>
          </a:p>
        </p:txBody>
      </p:sp>
      <p:pic>
        <p:nvPicPr>
          <p:cNvPr id="3" name="Google Shape;218;p27">
            <a:extLst>
              <a:ext uri="{FF2B5EF4-FFF2-40B4-BE49-F238E27FC236}">
                <a16:creationId xmlns:a16="http://schemas.microsoft.com/office/drawing/2014/main" id="{08B6E790-0B58-38FE-E885-E3B2F0026D5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526" y="1669481"/>
            <a:ext cx="5655119" cy="3354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07925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6D2B9-08A1-E099-C1C5-351FEB8B2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C733D5-3AD7-2C1B-D4C1-6BC0BD38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Fracture Risk for Men and Women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56A264-936C-0C77-92AF-E1EDFEE1F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934" y="1482085"/>
            <a:ext cx="4688213" cy="3994483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200" dirty="0"/>
              <a:t>FRAX</a:t>
            </a:r>
          </a:p>
          <a:p>
            <a:pPr marL="457200" lvl="0" indent="-406400">
              <a:spcBef>
                <a:spcPts val="0"/>
              </a:spcBef>
              <a:buSzPts val="2800"/>
            </a:pPr>
            <a:r>
              <a:rPr lang="en-US" sz="2200" dirty="0"/>
              <a:t>Risk for Hip Fracture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/>
          </a:p>
          <a:p>
            <a:pPr marL="914400" lvl="0" indent="0">
              <a:spcBef>
                <a:spcPts val="0"/>
              </a:spcBef>
              <a:buNone/>
            </a:pPr>
            <a:r>
              <a:rPr lang="en-US" sz="2400" dirty="0"/>
              <a:t>&lt;1% - low risk</a:t>
            </a:r>
          </a:p>
          <a:p>
            <a:pPr marL="914400" lvl="0" indent="0">
              <a:spcBef>
                <a:spcPts val="0"/>
              </a:spcBef>
              <a:buNone/>
            </a:pPr>
            <a:endParaRPr lang="en-US" sz="2400" dirty="0"/>
          </a:p>
          <a:p>
            <a:pPr marL="914400" lvl="0" indent="0">
              <a:spcBef>
                <a:spcPts val="0"/>
              </a:spcBef>
              <a:buNone/>
            </a:pPr>
            <a:r>
              <a:rPr lang="en-US" sz="2400" dirty="0"/>
              <a:t>1-3% - moderate risk</a:t>
            </a:r>
          </a:p>
          <a:p>
            <a:pPr marL="914400" lvl="0" indent="0">
              <a:spcBef>
                <a:spcPts val="0"/>
              </a:spcBef>
              <a:buNone/>
            </a:pPr>
            <a:endParaRPr lang="en-US" sz="2400" dirty="0"/>
          </a:p>
          <a:p>
            <a:pPr marL="914400" lvl="0" indent="0">
              <a:spcBef>
                <a:spcPts val="0"/>
              </a:spcBef>
              <a:buNone/>
            </a:pPr>
            <a:r>
              <a:rPr lang="en-US" sz="2400" dirty="0"/>
              <a:t>&gt;3% - high risk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6" name="Google Shape;158;p20">
            <a:extLst>
              <a:ext uri="{FF2B5EF4-FFF2-40B4-BE49-F238E27FC236}">
                <a16:creationId xmlns:a16="http://schemas.microsoft.com/office/drawing/2014/main" id="{7D7645C8-BB04-7FF7-D7C9-29B0860C85DB}"/>
              </a:ext>
            </a:extLst>
          </p:cNvPr>
          <p:cNvSpPr txBox="1">
            <a:spLocks/>
          </p:cNvSpPr>
          <p:nvPr/>
        </p:nvSpPr>
        <p:spPr>
          <a:xfrm>
            <a:off x="817852" y="5591858"/>
            <a:ext cx="9217491" cy="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identify the difference between my BMD and my fracture risk.</a:t>
            </a:r>
          </a:p>
        </p:txBody>
      </p:sp>
      <p:pic>
        <p:nvPicPr>
          <p:cNvPr id="2" name="Google Shape;218;p27">
            <a:extLst>
              <a:ext uri="{FF2B5EF4-FFF2-40B4-BE49-F238E27FC236}">
                <a16:creationId xmlns:a16="http://schemas.microsoft.com/office/drawing/2014/main" id="{1BC74FA6-BF94-26F1-79CE-D74B8AD7204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526" y="1669481"/>
            <a:ext cx="5655119" cy="3354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4957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54460-1527-5319-A5F8-3042B5870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5A876D-56B9-78C7-BD5B-083934B86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BMD vs. Fracture Risk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B80260-A5A1-2228-669E-A40A54E33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99448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200" dirty="0"/>
              <a:t>In your groups, discuss the following questions and record your responses in the appropriate sections of the Workshop Guide provided for you. </a:t>
            </a:r>
          </a:p>
          <a:p>
            <a:pPr marL="0" lvl="0" indent="0">
              <a:buNone/>
            </a:pPr>
            <a:endParaRPr lang="en-US" sz="2200" dirty="0"/>
          </a:p>
          <a:p>
            <a:pPr marL="457200" lvl="0" indent="-355600">
              <a:lnSpc>
                <a:spcPct val="150000"/>
              </a:lnSpc>
              <a:buSzPts val="2000"/>
            </a:pPr>
            <a:r>
              <a:rPr lang="en-US" sz="2400" dirty="0"/>
              <a:t>Why is it important to know your BMD and your fracture risk?</a:t>
            </a:r>
          </a:p>
          <a:p>
            <a:pPr marL="457200" lvl="0" indent="-355600">
              <a:lnSpc>
                <a:spcPct val="150000"/>
              </a:lnSpc>
              <a:spcBef>
                <a:spcPts val="0"/>
              </a:spcBef>
              <a:buSzPts val="2000"/>
            </a:pPr>
            <a:r>
              <a:rPr lang="en-US" sz="2400" dirty="0"/>
              <a:t>What are the differences?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194710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EA908-21FC-7C5B-083C-3FACB31B0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B5ADA-889C-3C97-C838-82B9249A64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36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BDAFEA0-8FE7-8912-824C-21ECC7C98BE6}"/>
              </a:ext>
            </a:extLst>
          </p:cNvPr>
          <p:cNvSpPr txBox="1">
            <a:spLocks/>
          </p:cNvSpPr>
          <p:nvPr/>
        </p:nvSpPr>
        <p:spPr>
          <a:xfrm>
            <a:off x="762983" y="5097719"/>
            <a:ext cx="10003340" cy="1843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 cap="all" baseline="0">
                <a:solidFill>
                  <a:schemeClr val="tx1"/>
                </a:solidFill>
                <a:latin typeface="+mj-lt"/>
                <a:ea typeface="Golos Text" panose="020B0503020202020204" pitchFamily="34" charset="0"/>
                <a:cs typeface="Golos Text" panose="020B0503020202020204" pitchFamily="34" charset="0"/>
              </a:defRPr>
            </a:lvl1pPr>
          </a:lstStyle>
          <a:p>
            <a:r>
              <a:rPr lang="en-CA" sz="4000" cap="none" dirty="0">
                <a:solidFill>
                  <a:schemeClr val="bg1"/>
                </a:solidFill>
                <a:ea typeface="Lato SemiBold" panose="020F0502020204030203" pitchFamily="34" charset="0"/>
              </a:rPr>
              <a:t>Low Bone Mass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0C57BF0-106D-93FF-AEA6-88CA0C7B8E27}"/>
              </a:ext>
            </a:extLst>
          </p:cNvPr>
          <p:cNvSpPr txBox="1">
            <a:spLocks/>
          </p:cNvSpPr>
          <p:nvPr/>
        </p:nvSpPr>
        <p:spPr>
          <a:xfrm>
            <a:off x="762983" y="4270632"/>
            <a:ext cx="9144000" cy="722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cap="all" dirty="0">
                <a:solidFill>
                  <a:schemeClr val="bg1"/>
                </a:solidFill>
              </a:rPr>
              <a:t>Section 3</a:t>
            </a:r>
            <a:endParaRPr lang="en-CA" sz="3200" cap="all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AF3342-AA0D-E6B0-82F0-4D90F3A0F862}"/>
              </a:ext>
            </a:extLst>
          </p:cNvPr>
          <p:cNvCxnSpPr>
            <a:cxnSpLocks/>
          </p:cNvCxnSpPr>
          <p:nvPr/>
        </p:nvCxnSpPr>
        <p:spPr>
          <a:xfrm>
            <a:off x="861306" y="5002468"/>
            <a:ext cx="3810000" cy="0"/>
          </a:xfrm>
          <a:prstGeom prst="line">
            <a:avLst/>
          </a:prstGeom>
          <a:ln w="38100">
            <a:solidFill>
              <a:srgbClr val="10B0E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644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428296-2B64-D407-C135-C5B00EFB0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Starter Activity</a:t>
            </a:r>
            <a:endParaRPr lang="en-CA" sz="1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817922-2212-4AA6-5792-78C90A40B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809135"/>
            <a:ext cx="10515600" cy="4024288"/>
          </a:xfrm>
        </p:spPr>
        <p:txBody>
          <a:bodyPr>
            <a:normAutofit/>
          </a:bodyPr>
          <a:lstStyle/>
          <a:p>
            <a:pPr marL="393700" lvl="0" indent="-457200">
              <a:spcBef>
                <a:spcPts val="0"/>
              </a:spcBef>
              <a:buSzPts val="2800"/>
            </a:pPr>
            <a:r>
              <a:rPr lang="en-US" sz="2400" dirty="0"/>
              <a:t>On the first page of your </a:t>
            </a:r>
            <a:r>
              <a:rPr lang="en-US" sz="2400" b="1" dirty="0"/>
              <a:t>Workshop Guide, </a:t>
            </a:r>
            <a:r>
              <a:rPr lang="en-US" sz="2400" dirty="0"/>
              <a:t>write down the risk factors for bone loss and osteoporosis that you are familiar with</a:t>
            </a:r>
          </a:p>
          <a:p>
            <a:pPr marL="685800" lvl="0" indent="-457200">
              <a:spcBef>
                <a:spcPts val="0"/>
              </a:spcBef>
            </a:pPr>
            <a:endParaRPr lang="en-US" sz="2400" b="1" dirty="0"/>
          </a:p>
          <a:p>
            <a:pPr marL="393700" lvl="0" indent="-457200">
              <a:spcBef>
                <a:spcPts val="0"/>
              </a:spcBef>
              <a:buSzPts val="2800"/>
            </a:pPr>
            <a:r>
              <a:rPr lang="en-US" sz="2400" dirty="0"/>
              <a:t>Discuss these factors with someone near you </a:t>
            </a:r>
          </a:p>
          <a:p>
            <a:pPr marL="685800" lvl="0" indent="-457200">
              <a:spcBef>
                <a:spcPts val="0"/>
              </a:spcBef>
            </a:pPr>
            <a:endParaRPr lang="en-US" sz="2400" dirty="0"/>
          </a:p>
          <a:p>
            <a:pPr marL="393700" lvl="0" indent="-457200">
              <a:spcBef>
                <a:spcPts val="0"/>
              </a:spcBef>
              <a:buSzPts val="2800"/>
            </a:pPr>
            <a:r>
              <a:rPr lang="en-US" sz="2400" dirty="0"/>
              <a:t>We will review these factors later in the workshop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310626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E8FB8-01E9-165A-FAA5-81100C911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F46B1C-1488-89B7-1217-B3EFF7512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Bone Mass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4FE4E5-268C-CDD1-FF88-811F35C47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994483"/>
          </a:xfrm>
        </p:spPr>
        <p:txBody>
          <a:bodyPr>
            <a:normAutofit/>
          </a:bodyPr>
          <a:lstStyle/>
          <a:p>
            <a:pPr marL="508000" lvl="0" indent="-457200">
              <a:spcBef>
                <a:spcPts val="0"/>
              </a:spcBef>
              <a:buSzPts val="2800"/>
            </a:pPr>
            <a:r>
              <a:rPr lang="en-US" sz="2400" dirty="0"/>
              <a:t>When your bone density is lower than normal, but not low enough to be considered osteoporosis</a:t>
            </a:r>
          </a:p>
          <a:p>
            <a:pPr marL="914400" lvl="1" indent="-406400">
              <a:spcBef>
                <a:spcPts val="1200"/>
              </a:spcBef>
              <a:buSzPts val="2800"/>
            </a:pPr>
            <a:r>
              <a:rPr lang="en-US" sz="2000" dirty="0"/>
              <a:t>T-score between -1 and -2.5 = Low Bone Mass</a:t>
            </a:r>
          </a:p>
          <a:p>
            <a:pPr marL="457200" lvl="0" indent="0">
              <a:spcBef>
                <a:spcPts val="0"/>
              </a:spcBef>
              <a:buNone/>
            </a:pPr>
            <a:endParaRPr lang="en-US" sz="2400" dirty="0"/>
          </a:p>
          <a:p>
            <a:pPr marL="457200"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pPr marL="685800"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6" name="Google Shape;158;p20">
            <a:extLst>
              <a:ext uri="{FF2B5EF4-FFF2-40B4-BE49-F238E27FC236}">
                <a16:creationId xmlns:a16="http://schemas.microsoft.com/office/drawing/2014/main" id="{06537D32-110D-CBFD-42C5-AC785419018A}"/>
              </a:ext>
            </a:extLst>
          </p:cNvPr>
          <p:cNvSpPr txBox="1">
            <a:spLocks/>
          </p:cNvSpPr>
          <p:nvPr/>
        </p:nvSpPr>
        <p:spPr>
          <a:xfrm>
            <a:off x="817852" y="5591858"/>
            <a:ext cx="9217491" cy="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briefly explain the significance of low bone mass.</a:t>
            </a:r>
          </a:p>
        </p:txBody>
      </p:sp>
    </p:spTree>
    <p:extLst>
      <p:ext uri="{BB962C8B-B14F-4D97-AF65-F5344CB8AC3E}">
        <p14:creationId xmlns:p14="http://schemas.microsoft.com/office/powerpoint/2010/main" val="190451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04C3D-ADAF-E2CB-D6AB-DD8AD76C4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58A6CF-4155-375E-03EC-419F242F5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Significance of Low Bone Mass?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F737F1-E561-4318-DC68-72CE1880A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994483"/>
          </a:xfrm>
        </p:spPr>
        <p:txBody>
          <a:bodyPr>
            <a:normAutofit/>
          </a:bodyPr>
          <a:lstStyle/>
          <a:p>
            <a:pPr marL="457200" lvl="0" indent="-406400">
              <a:spcBef>
                <a:spcPts val="0"/>
              </a:spcBef>
              <a:buSzPts val="2800"/>
            </a:pPr>
            <a:r>
              <a:rPr lang="en-US" sz="2400" dirty="0"/>
              <a:t>In your table groups, brainstorm what would it mean to you if you had low bone mass</a:t>
            </a:r>
          </a:p>
          <a:p>
            <a:pPr marL="457200" lvl="0" indent="0">
              <a:spcBef>
                <a:spcPts val="0"/>
              </a:spcBef>
              <a:buNone/>
            </a:pPr>
            <a:endParaRPr lang="en-US" sz="2400" dirty="0"/>
          </a:p>
          <a:p>
            <a:pPr marL="457200" lvl="0" indent="0">
              <a:spcBef>
                <a:spcPts val="0"/>
              </a:spcBef>
              <a:buNone/>
            </a:pPr>
            <a:endParaRPr lang="en-US" sz="2400" dirty="0"/>
          </a:p>
          <a:p>
            <a:pPr marL="457200"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pPr marL="685800"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6" name="Google Shape;158;p20">
            <a:extLst>
              <a:ext uri="{FF2B5EF4-FFF2-40B4-BE49-F238E27FC236}">
                <a16:creationId xmlns:a16="http://schemas.microsoft.com/office/drawing/2014/main" id="{BC3AA564-792A-AA22-4510-4069291A9C85}"/>
              </a:ext>
            </a:extLst>
          </p:cNvPr>
          <p:cNvSpPr txBox="1">
            <a:spLocks/>
          </p:cNvSpPr>
          <p:nvPr/>
        </p:nvSpPr>
        <p:spPr>
          <a:xfrm>
            <a:off x="817852" y="5591858"/>
            <a:ext cx="9217491" cy="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briefly explain the significance of low bone mass.</a:t>
            </a:r>
          </a:p>
        </p:txBody>
      </p:sp>
    </p:spTree>
    <p:extLst>
      <p:ext uri="{BB962C8B-B14F-4D97-AF65-F5344CB8AC3E}">
        <p14:creationId xmlns:p14="http://schemas.microsoft.com/office/powerpoint/2010/main" val="587176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7FDEC-06C1-BEDA-1AC4-D3E5568BE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9418A8-5947-EAEF-0E5C-38E4D547F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Significance of Low Bone Mass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22473D-58C1-32F9-E45D-2A955640A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994483"/>
          </a:xfrm>
        </p:spPr>
        <p:txBody>
          <a:bodyPr>
            <a:normAutofit/>
          </a:bodyPr>
          <a:lstStyle/>
          <a:p>
            <a:pPr marL="508000" lvl="0" indent="-457200">
              <a:spcBef>
                <a:spcPts val="0"/>
              </a:spcBef>
              <a:buSzPts val="2800"/>
            </a:pPr>
            <a:r>
              <a:rPr lang="en-US" sz="2400" dirty="0"/>
              <a:t>Does not always mean you will get osteoporosis, but it is a risk</a:t>
            </a:r>
          </a:p>
          <a:p>
            <a:pPr marL="914400" lvl="1" indent="-406400">
              <a:spcBef>
                <a:spcPts val="0"/>
              </a:spcBef>
              <a:buSzPts val="2800"/>
            </a:pPr>
            <a:r>
              <a:rPr lang="en-US" sz="2000" dirty="0"/>
              <a:t>As we age, we lose more bone than we replace</a:t>
            </a:r>
          </a:p>
          <a:p>
            <a:pPr marL="914400" indent="-457200">
              <a:spcBef>
                <a:spcPts val="0"/>
              </a:spcBef>
            </a:pPr>
            <a:endParaRPr lang="en-US" sz="2400" dirty="0"/>
          </a:p>
          <a:p>
            <a:pPr marL="508000" lvl="0" indent="-457200">
              <a:spcBef>
                <a:spcPts val="0"/>
              </a:spcBef>
              <a:buSzPts val="2800"/>
            </a:pPr>
            <a:r>
              <a:rPr lang="en-US" sz="2400" dirty="0"/>
              <a:t>there are no physical symptoms, like with osteoporosis</a:t>
            </a:r>
          </a:p>
          <a:p>
            <a:pPr marL="914400" indent="-457200">
              <a:spcBef>
                <a:spcPts val="0"/>
              </a:spcBef>
            </a:pPr>
            <a:endParaRPr lang="en-US" sz="2400" dirty="0"/>
          </a:p>
          <a:p>
            <a:pPr marL="508000" lvl="0" indent="-457200">
              <a:spcBef>
                <a:spcPts val="0"/>
              </a:spcBef>
              <a:buSzPts val="2800"/>
            </a:pPr>
            <a:r>
              <a:rPr lang="en-US" sz="2400" dirty="0"/>
              <a:t>more likely to break a bone than someone with normal bone density</a:t>
            </a:r>
          </a:p>
          <a:p>
            <a:pPr marL="457200" lvl="0" indent="0">
              <a:spcBef>
                <a:spcPts val="0"/>
              </a:spcBef>
              <a:buNone/>
            </a:pPr>
            <a:endParaRPr lang="en-US" sz="2400" dirty="0"/>
          </a:p>
          <a:p>
            <a:pPr marL="457200" lvl="0" indent="0">
              <a:spcBef>
                <a:spcPts val="0"/>
              </a:spcBef>
              <a:buNone/>
            </a:pPr>
            <a:endParaRPr lang="en-US" sz="2400" dirty="0"/>
          </a:p>
          <a:p>
            <a:pPr marL="457200"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pPr marL="685800"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6" name="Google Shape;158;p20">
            <a:extLst>
              <a:ext uri="{FF2B5EF4-FFF2-40B4-BE49-F238E27FC236}">
                <a16:creationId xmlns:a16="http://schemas.microsoft.com/office/drawing/2014/main" id="{5FE76794-F228-0192-E6AB-E829E26749E0}"/>
              </a:ext>
            </a:extLst>
          </p:cNvPr>
          <p:cNvSpPr txBox="1">
            <a:spLocks/>
          </p:cNvSpPr>
          <p:nvPr/>
        </p:nvSpPr>
        <p:spPr>
          <a:xfrm>
            <a:off x="817852" y="5591858"/>
            <a:ext cx="9217491" cy="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briefly explain the significance of low bone mass.</a:t>
            </a:r>
          </a:p>
        </p:txBody>
      </p:sp>
    </p:spTree>
    <p:extLst>
      <p:ext uri="{BB962C8B-B14F-4D97-AF65-F5344CB8AC3E}">
        <p14:creationId xmlns:p14="http://schemas.microsoft.com/office/powerpoint/2010/main" val="64238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B996A-883F-78A8-99AD-1979FFA9E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9EF789-8631-CEEE-E021-A351582B4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Treating Low Bone Mass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72985C-B132-8C16-A3D0-08B723BB6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994483"/>
          </a:xfrm>
        </p:spPr>
        <p:txBody>
          <a:bodyPr>
            <a:normAutofit/>
          </a:bodyPr>
          <a:lstStyle/>
          <a:p>
            <a:pPr marL="508000" lvl="0" indent="-457200">
              <a:spcBef>
                <a:spcPts val="0"/>
              </a:spcBef>
              <a:buSzPts val="2800"/>
            </a:pPr>
            <a:r>
              <a:rPr lang="en-US" sz="2400" dirty="0"/>
              <a:t>Low Bone Mass can progress to osteoporosis</a:t>
            </a:r>
          </a:p>
          <a:p>
            <a:pPr marL="914400" lvl="0" indent="-457200">
              <a:spcBef>
                <a:spcPts val="0"/>
              </a:spcBef>
            </a:pPr>
            <a:endParaRPr lang="en-US" sz="2400" dirty="0"/>
          </a:p>
          <a:p>
            <a:pPr marL="914400" lvl="1" indent="-406400">
              <a:spcBef>
                <a:spcPts val="0"/>
              </a:spcBef>
              <a:buSzPts val="2800"/>
            </a:pPr>
            <a:r>
              <a:rPr lang="en-US" sz="2000" dirty="0"/>
              <a:t>ensuring you intake sufficient vitamin D and calcium and engage in an appropriate exercise routine</a:t>
            </a:r>
          </a:p>
          <a:p>
            <a:pPr marL="914400" lvl="0" indent="-457200">
              <a:spcBef>
                <a:spcPts val="0"/>
              </a:spcBef>
            </a:pPr>
            <a:endParaRPr lang="en-US" sz="2400" dirty="0"/>
          </a:p>
          <a:p>
            <a:pPr marL="914400" lvl="1" indent="-406400">
              <a:spcBef>
                <a:spcPts val="0"/>
              </a:spcBef>
              <a:buSzPts val="2800"/>
            </a:pPr>
            <a:r>
              <a:rPr lang="en-US" sz="2000" dirty="0"/>
              <a:t>Your doctor will evaluate you to see if you need medication</a:t>
            </a:r>
          </a:p>
          <a:p>
            <a:pPr marL="457200" lvl="0" indent="0">
              <a:spcBef>
                <a:spcPts val="0"/>
              </a:spcBef>
              <a:buNone/>
            </a:pPr>
            <a:endParaRPr lang="en-US" sz="2400" dirty="0"/>
          </a:p>
          <a:p>
            <a:pPr marL="457200" lvl="0" indent="0">
              <a:spcBef>
                <a:spcPts val="0"/>
              </a:spcBef>
              <a:buNone/>
            </a:pPr>
            <a:endParaRPr lang="en-US" sz="2400" dirty="0"/>
          </a:p>
          <a:p>
            <a:pPr marL="457200" lvl="0" indent="0">
              <a:spcBef>
                <a:spcPts val="0"/>
              </a:spcBef>
              <a:buNone/>
            </a:pPr>
            <a:endParaRPr lang="en-US" sz="2400" dirty="0"/>
          </a:p>
          <a:p>
            <a:pPr marL="457200"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pPr marL="685800"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6" name="Google Shape;158;p20">
            <a:extLst>
              <a:ext uri="{FF2B5EF4-FFF2-40B4-BE49-F238E27FC236}">
                <a16:creationId xmlns:a16="http://schemas.microsoft.com/office/drawing/2014/main" id="{B5624419-23C2-14DB-BB36-75888811AC6D}"/>
              </a:ext>
            </a:extLst>
          </p:cNvPr>
          <p:cNvSpPr txBox="1">
            <a:spLocks/>
          </p:cNvSpPr>
          <p:nvPr/>
        </p:nvSpPr>
        <p:spPr>
          <a:xfrm>
            <a:off x="817852" y="5591858"/>
            <a:ext cx="9217491" cy="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discuss at least one approach for treating low bone mass.</a:t>
            </a:r>
          </a:p>
        </p:txBody>
      </p:sp>
    </p:spTree>
    <p:extLst>
      <p:ext uri="{BB962C8B-B14F-4D97-AF65-F5344CB8AC3E}">
        <p14:creationId xmlns:p14="http://schemas.microsoft.com/office/powerpoint/2010/main" val="3718080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33AC6-6A37-33F3-D999-056B1E68B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9C83F2-B2B7-F66F-9BE9-BBA32B698D6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36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9C28903-8C19-310A-6AF1-7DB09297F34F}"/>
              </a:ext>
            </a:extLst>
          </p:cNvPr>
          <p:cNvSpPr txBox="1">
            <a:spLocks/>
          </p:cNvSpPr>
          <p:nvPr/>
        </p:nvSpPr>
        <p:spPr>
          <a:xfrm>
            <a:off x="762982" y="5097719"/>
            <a:ext cx="10131159" cy="1843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 cap="all" baseline="0">
                <a:solidFill>
                  <a:schemeClr val="tx1"/>
                </a:solidFill>
                <a:latin typeface="+mj-lt"/>
                <a:ea typeface="Golos Text" panose="020B0503020202020204" pitchFamily="34" charset="0"/>
                <a:cs typeface="Golos Text" panose="020B0503020202020204" pitchFamily="34" charset="0"/>
              </a:defRPr>
            </a:lvl1pPr>
          </a:lstStyle>
          <a:p>
            <a:r>
              <a:rPr lang="en-US" sz="4000" cap="none" dirty="0">
                <a:solidFill>
                  <a:schemeClr val="bg1"/>
                </a:solidFill>
                <a:ea typeface="Lato SemiBold" panose="020F0502020204030203" pitchFamily="34" charset="0"/>
              </a:rPr>
              <a:t>What Men and Women need to know!</a:t>
            </a:r>
            <a:endParaRPr lang="en-CA" sz="4000" cap="none" dirty="0">
              <a:solidFill>
                <a:schemeClr val="bg1"/>
              </a:solidFill>
              <a:ea typeface="Lato SemiBold" panose="020F0502020204030203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E3EFECF-65FF-5717-F3BD-50EC66BDE65B}"/>
              </a:ext>
            </a:extLst>
          </p:cNvPr>
          <p:cNvSpPr txBox="1">
            <a:spLocks/>
          </p:cNvSpPr>
          <p:nvPr/>
        </p:nvSpPr>
        <p:spPr>
          <a:xfrm>
            <a:off x="762983" y="4270632"/>
            <a:ext cx="9144000" cy="722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cap="all" dirty="0">
                <a:solidFill>
                  <a:schemeClr val="bg1"/>
                </a:solidFill>
              </a:rPr>
              <a:t>Section 4</a:t>
            </a:r>
            <a:endParaRPr lang="en-CA" sz="3200" cap="all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D587755-BCF9-B85B-7E01-276DCACA7BA8}"/>
              </a:ext>
            </a:extLst>
          </p:cNvPr>
          <p:cNvCxnSpPr>
            <a:cxnSpLocks/>
          </p:cNvCxnSpPr>
          <p:nvPr/>
        </p:nvCxnSpPr>
        <p:spPr>
          <a:xfrm>
            <a:off x="861306" y="5002468"/>
            <a:ext cx="3810000" cy="0"/>
          </a:xfrm>
          <a:prstGeom prst="line">
            <a:avLst/>
          </a:prstGeom>
          <a:ln w="38100">
            <a:solidFill>
              <a:srgbClr val="10B0E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550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6E8AF-720F-2C47-C88F-0440E6565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A95E73-E421-ABC6-D7C4-93C7C8E07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Men and Women need to know!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7ED8A0-3EB4-2678-173D-047758142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994483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200" dirty="0"/>
              <a:t>In groups of 3-4, share and compare risk factors for bone loss and osteoporosis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200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sz="2200" dirty="0"/>
              <a:t>Compile a list of factors for men and women that can lead to bone loss and/or osteoporosis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200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sz="2200" dirty="0"/>
              <a:t>You will have THREE MINUTES to record your ideas in your Workshop Guide</a:t>
            </a:r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6" name="Google Shape;158;p20">
            <a:extLst>
              <a:ext uri="{FF2B5EF4-FFF2-40B4-BE49-F238E27FC236}">
                <a16:creationId xmlns:a16="http://schemas.microsoft.com/office/drawing/2014/main" id="{8589635A-BCC5-198D-EFF5-22CD99685CCA}"/>
              </a:ext>
            </a:extLst>
          </p:cNvPr>
          <p:cNvSpPr txBox="1">
            <a:spLocks/>
          </p:cNvSpPr>
          <p:nvPr/>
        </p:nvSpPr>
        <p:spPr>
          <a:xfrm>
            <a:off x="817852" y="5591858"/>
            <a:ext cx="9217491" cy="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briefly describe the bone growth cycle.</a:t>
            </a:r>
          </a:p>
        </p:txBody>
      </p:sp>
      <p:pic>
        <p:nvPicPr>
          <p:cNvPr id="2" name="UIrLyE7iz50">
            <a:extLst>
              <a:ext uri="{FF2B5EF4-FFF2-40B4-BE49-F238E27FC236}">
                <a16:creationId xmlns:a16="http://schemas.microsoft.com/office/drawing/2014/main" id="{0BCED7B1-1363-43BC-845E-14D3598207F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63225" y="3758951"/>
            <a:ext cx="3053542" cy="171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23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92FCA-01D3-0331-05E4-EF8A77DAA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F8E252-E687-D27C-4851-1947E15E0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Bone Loss and Ageing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E8F4F3-A48F-E492-3305-B684E18CB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994483"/>
          </a:xfrm>
        </p:spPr>
        <p:txBody>
          <a:bodyPr>
            <a:normAutofit/>
          </a:bodyPr>
          <a:lstStyle/>
          <a:p>
            <a:pPr marL="508000" lvl="0" indent="-457200">
              <a:spcBef>
                <a:spcPts val="0"/>
              </a:spcBef>
              <a:buSzPts val="2800"/>
            </a:pPr>
            <a:r>
              <a:rPr lang="en-US" dirty="0"/>
              <a:t>After the age of about 65, both men and women lose bone at about the same rate</a:t>
            </a:r>
          </a:p>
          <a:p>
            <a:pPr marL="508000" lvl="0" indent="-457200">
              <a:spcBef>
                <a:spcPts val="0"/>
              </a:spcBef>
              <a:buSzPts val="2800"/>
            </a:pPr>
            <a:r>
              <a:rPr lang="en-US" dirty="0"/>
              <a:t>Before this, however, there are some other factors that you need to be aware of!</a:t>
            </a:r>
          </a:p>
          <a:p>
            <a:pPr lvl="0" indent="0">
              <a:spcBef>
                <a:spcPts val="0"/>
              </a:spcBef>
              <a:buNone/>
            </a:pPr>
            <a:endParaRPr lang="en-US" sz="2200" dirty="0"/>
          </a:p>
          <a:p>
            <a:endParaRPr lang="en-CA" sz="2200" dirty="0"/>
          </a:p>
        </p:txBody>
      </p:sp>
      <p:sp>
        <p:nvSpPr>
          <p:cNvPr id="6" name="Google Shape;158;p20">
            <a:extLst>
              <a:ext uri="{FF2B5EF4-FFF2-40B4-BE49-F238E27FC236}">
                <a16:creationId xmlns:a16="http://schemas.microsoft.com/office/drawing/2014/main" id="{8C5A45A3-E218-1224-212E-6E6E86F8A99E}"/>
              </a:ext>
            </a:extLst>
          </p:cNvPr>
          <p:cNvSpPr txBox="1">
            <a:spLocks/>
          </p:cNvSpPr>
          <p:nvPr/>
        </p:nvSpPr>
        <p:spPr>
          <a:xfrm>
            <a:off x="817852" y="5591858"/>
            <a:ext cx="10420419" cy="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identify a minimum of two gender-based facts about osteoporosis or low bone density.</a:t>
            </a:r>
          </a:p>
        </p:txBody>
      </p:sp>
      <p:pic>
        <p:nvPicPr>
          <p:cNvPr id="2" name="Losing Bone Mass">
            <a:hlinkClick r:id="" action="ppaction://media"/>
            <a:extLst>
              <a:ext uri="{FF2B5EF4-FFF2-40B4-BE49-F238E27FC236}">
                <a16:creationId xmlns:a16="http://schemas.microsoft.com/office/drawing/2014/main" id="{8BDEECC3-7754-1A2A-3DCC-12FA95E9142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77492" y="2392340"/>
            <a:ext cx="5518030" cy="31038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Google Shape;307;p38">
            <a:extLst>
              <a:ext uri="{FF2B5EF4-FFF2-40B4-BE49-F238E27FC236}">
                <a16:creationId xmlns:a16="http://schemas.microsoft.com/office/drawing/2014/main" id="{17D92C7C-89A8-3E05-BE7A-5C9BCFBE9FEE}"/>
              </a:ext>
            </a:extLst>
          </p:cNvPr>
          <p:cNvSpPr txBox="1"/>
          <p:nvPr/>
        </p:nvSpPr>
        <p:spPr>
          <a:xfrm>
            <a:off x="9164607" y="3944286"/>
            <a:ext cx="2073664" cy="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54B7C"/>
                </a:solidFill>
                <a:ea typeface="Open Sans"/>
                <a:cs typeface="Open Sans"/>
                <a:sym typeface="Open Sans"/>
              </a:rPr>
              <a:t>Video</a:t>
            </a:r>
            <a:r>
              <a:rPr lang="en-US" sz="1200" dirty="0">
                <a:solidFill>
                  <a:schemeClr val="hlink"/>
                </a:solidFill>
              </a:rPr>
              <a:t> </a:t>
            </a:r>
            <a:r>
              <a:rPr lang="en-US" sz="1200" dirty="0">
                <a:solidFill>
                  <a:srgbClr val="054B7C"/>
                </a:solidFill>
                <a:ea typeface="Open Sans"/>
                <a:cs typeface="Open Sans"/>
                <a:sym typeface="Open Sans"/>
              </a:rPr>
              <a:t>courtesy of the National Osteoporosis Foundation</a:t>
            </a:r>
            <a:endParaRPr sz="1200" dirty="0">
              <a:solidFill>
                <a:srgbClr val="054B7C"/>
              </a:solidFill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98218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25F20-4487-A1DD-3933-195539FA4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ADFA98-6DDD-688F-03E4-9892274A7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Bone Loss Factors for Women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1F28A1-690B-D000-5CD9-AF3765B52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994483"/>
          </a:xfrm>
        </p:spPr>
        <p:txBody>
          <a:bodyPr>
            <a:normAutofit/>
          </a:bodyPr>
          <a:lstStyle/>
          <a:p>
            <a:pPr marL="508000" lvl="0" indent="-457200">
              <a:spcBef>
                <a:spcPts val="0"/>
              </a:spcBef>
              <a:buSzPts val="2800"/>
            </a:pPr>
            <a:r>
              <a:rPr lang="en-US" sz="2400" dirty="0"/>
              <a:t>low estrogen levels lead to bone loss</a:t>
            </a:r>
          </a:p>
          <a:p>
            <a:pPr marL="914400" lvl="1" indent="-406400">
              <a:spcBef>
                <a:spcPts val="0"/>
              </a:spcBef>
              <a:buSzPts val="2800"/>
            </a:pPr>
            <a:r>
              <a:rPr lang="en-US" sz="2000" dirty="0"/>
              <a:t>estrogen helps protect bone</a:t>
            </a:r>
          </a:p>
          <a:p>
            <a:pPr marL="914400" lvl="1" indent="-406400">
              <a:spcBef>
                <a:spcPts val="0"/>
              </a:spcBef>
              <a:buSzPts val="2800"/>
            </a:pPr>
            <a:r>
              <a:rPr lang="en-US" sz="2000" dirty="0"/>
              <a:t>menopause leads to lower estrogen levels which will cause bone loss</a:t>
            </a:r>
          </a:p>
          <a:p>
            <a:pPr marL="1371600" lvl="0" indent="-457200">
              <a:spcBef>
                <a:spcPts val="0"/>
              </a:spcBef>
            </a:pPr>
            <a:endParaRPr lang="en-US" sz="2400" dirty="0"/>
          </a:p>
          <a:p>
            <a:pPr marL="508000" lvl="0" indent="-457200">
              <a:spcBef>
                <a:spcPts val="0"/>
              </a:spcBef>
              <a:buSzPts val="2800"/>
            </a:pPr>
            <a:r>
              <a:rPr lang="en-US" sz="2400" dirty="0"/>
              <a:t>women’s bones are generally thinner than men’s bones</a:t>
            </a:r>
          </a:p>
          <a:p>
            <a:pPr marL="1371600" lvl="0" indent="-457200">
              <a:spcBef>
                <a:spcPts val="0"/>
              </a:spcBef>
            </a:pPr>
            <a:endParaRPr lang="en-US" sz="2400" dirty="0"/>
          </a:p>
          <a:p>
            <a:pPr marL="508000" lvl="0" indent="-457200">
              <a:spcBef>
                <a:spcPts val="0"/>
              </a:spcBef>
              <a:buSzPts val="2800"/>
            </a:pPr>
            <a:r>
              <a:rPr lang="en-US" sz="2400" dirty="0"/>
              <a:t>osteoporosis starts earlier and gets worse faster in women because of midlife hormonal shifts</a:t>
            </a:r>
          </a:p>
          <a:p>
            <a:pPr marL="914400" lvl="1" indent="-406400">
              <a:spcBef>
                <a:spcPts val="0"/>
              </a:spcBef>
              <a:buSzPts val="2800"/>
            </a:pPr>
            <a:r>
              <a:rPr lang="en-US" sz="2000" dirty="0"/>
              <a:t>can lose up to 20% of bone density in the first 5-7 years after menopause</a:t>
            </a:r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pPr marL="685800"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6" name="Google Shape;158;p20">
            <a:extLst>
              <a:ext uri="{FF2B5EF4-FFF2-40B4-BE49-F238E27FC236}">
                <a16:creationId xmlns:a16="http://schemas.microsoft.com/office/drawing/2014/main" id="{2A1AA39C-674D-6F96-2A2F-C3BC2AFB351F}"/>
              </a:ext>
            </a:extLst>
          </p:cNvPr>
          <p:cNvSpPr txBox="1">
            <a:spLocks/>
          </p:cNvSpPr>
          <p:nvPr/>
        </p:nvSpPr>
        <p:spPr>
          <a:xfrm>
            <a:off x="817852" y="5591858"/>
            <a:ext cx="11039851" cy="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identify a minimum of two gender-based facts about osteoporosis or low bone density.</a:t>
            </a:r>
          </a:p>
        </p:txBody>
      </p:sp>
    </p:spTree>
    <p:extLst>
      <p:ext uri="{BB962C8B-B14F-4D97-AF65-F5344CB8AC3E}">
        <p14:creationId xmlns:p14="http://schemas.microsoft.com/office/powerpoint/2010/main" val="2292122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600EB-A93D-A3E6-C607-39E185385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F87E06-F37D-CC12-D8DC-E239859A6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Bone Loss Factors for Men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5B4262-1CDC-92AE-3FC5-CCB5A8245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994483"/>
          </a:xfrm>
        </p:spPr>
        <p:txBody>
          <a:bodyPr>
            <a:normAutofit/>
          </a:bodyPr>
          <a:lstStyle/>
          <a:p>
            <a:pPr marL="508000" lvl="0" indent="-45720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en-US" sz="2400" dirty="0"/>
              <a:t>Associated with some male-only conditions</a:t>
            </a:r>
          </a:p>
          <a:p>
            <a:pPr marL="914400" lvl="1" indent="-40640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en-US" sz="2000" dirty="0"/>
              <a:t>abnormally low testosterone (hypogonadism)</a:t>
            </a:r>
          </a:p>
          <a:p>
            <a:pPr marL="1828800" lvl="3" indent="-40640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en-US" sz="1800" dirty="0"/>
              <a:t>low testosterone levels puts men at risk</a:t>
            </a:r>
          </a:p>
          <a:p>
            <a:pPr marL="914400" lvl="1" indent="-40640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en-US" sz="2000" dirty="0"/>
              <a:t>certain genetic conditions</a:t>
            </a:r>
          </a:p>
          <a:p>
            <a:pPr marL="1371600" lvl="0" indent="-457200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 marL="508000" lvl="0" indent="-4572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400" dirty="0"/>
              <a:t>men who break their hip or wrist are less likely than women to be treated for osteoporosis</a:t>
            </a:r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6" name="Google Shape;158;p20">
            <a:extLst>
              <a:ext uri="{FF2B5EF4-FFF2-40B4-BE49-F238E27FC236}">
                <a16:creationId xmlns:a16="http://schemas.microsoft.com/office/drawing/2014/main" id="{2FD2DE11-1F30-CFD9-8419-62398E077FDA}"/>
              </a:ext>
            </a:extLst>
          </p:cNvPr>
          <p:cNvSpPr txBox="1">
            <a:spLocks/>
          </p:cNvSpPr>
          <p:nvPr/>
        </p:nvSpPr>
        <p:spPr>
          <a:xfrm>
            <a:off x="817852" y="5591858"/>
            <a:ext cx="10302432" cy="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identify a minimum of two gender-based facts about osteoporosis or low bone density.</a:t>
            </a:r>
          </a:p>
        </p:txBody>
      </p:sp>
    </p:spTree>
    <p:extLst>
      <p:ext uri="{BB962C8B-B14F-4D97-AF65-F5344CB8AC3E}">
        <p14:creationId xmlns:p14="http://schemas.microsoft.com/office/powerpoint/2010/main" val="3214475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3ECA4-9B9E-3E31-4B23-E3D7D6C95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E6FEAA-45B9-C2FF-E554-75A328BF8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Cool-down Activity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A739A2-D766-88F0-6A4E-76F38B3F0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994483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SzPts val="1800"/>
            </a:pPr>
            <a:r>
              <a:rPr lang="en-US" sz="2400" dirty="0"/>
              <a:t>In your </a:t>
            </a:r>
            <a:r>
              <a:rPr lang="en-US" sz="2400" b="1" dirty="0"/>
              <a:t>Workshop Guide</a:t>
            </a:r>
            <a:r>
              <a:rPr lang="en-US" sz="2400" dirty="0"/>
              <a:t>, complete the Cool-down Activity, answering three questions about the material discussed in this workshop</a:t>
            </a:r>
          </a:p>
          <a:p>
            <a:pPr lvl="0">
              <a:spcBef>
                <a:spcPts val="0"/>
              </a:spcBef>
              <a:buSzPts val="1800"/>
            </a:pPr>
            <a:endParaRPr lang="en-US" sz="2400" dirty="0"/>
          </a:p>
          <a:p>
            <a:pPr lvl="0">
              <a:spcBef>
                <a:spcPts val="0"/>
              </a:spcBef>
              <a:buSzPts val="1800"/>
            </a:pPr>
            <a:r>
              <a:rPr lang="en-US" sz="2400" dirty="0"/>
              <a:t>With a partner, compare your responses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950961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332C0C-8D13-710B-5C85-8ED8714E6A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Agenda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8BFF8-C1E9-B34B-A836-6C08379B81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48240" y="1989138"/>
            <a:ext cx="4978521" cy="4184650"/>
          </a:xfrm>
        </p:spPr>
        <p:txBody>
          <a:bodyPr>
            <a:normAutofit/>
          </a:bodyPr>
          <a:lstStyle/>
          <a:p>
            <a:pPr marL="354013" indent="-265113"/>
            <a:r>
              <a:rPr lang="en-US" sz="2400" dirty="0"/>
              <a:t>1. Bone Mineral Density (BMD)</a:t>
            </a:r>
          </a:p>
          <a:p>
            <a:pPr marL="452438" indent="-452438"/>
            <a:r>
              <a:rPr lang="en-US" sz="2400" dirty="0"/>
              <a:t>2. Understanding Fracture Risk</a:t>
            </a:r>
          </a:p>
          <a:p>
            <a:pPr marL="354013" indent="-354013"/>
            <a:r>
              <a:rPr lang="en-US" sz="2400" dirty="0"/>
              <a:t>3. Low Bone Mass</a:t>
            </a:r>
          </a:p>
          <a:p>
            <a:pPr marL="452438" indent="-452438"/>
            <a:r>
              <a:rPr lang="en-US" sz="2400" dirty="0"/>
              <a:t>4. What Men and Women need to know!</a:t>
            </a:r>
          </a:p>
          <a:p>
            <a:endParaRPr lang="en-US" sz="24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58CB113-C415-7626-AC4F-B889F3153562}"/>
              </a:ext>
            </a:extLst>
          </p:cNvPr>
          <p:cNvSpPr txBox="1">
            <a:spLocks/>
          </p:cNvSpPr>
          <p:nvPr/>
        </p:nvSpPr>
        <p:spPr>
          <a:xfrm>
            <a:off x="7944431" y="6438957"/>
            <a:ext cx="3910047" cy="43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0" dirty="0">
                <a:solidFill>
                  <a:schemeClr val="tx2"/>
                </a:solidFill>
                <a:latin typeface="+mn-lt"/>
              </a:rPr>
              <a:t>Data-Driven. People-Led. Outcome-Focused.</a:t>
            </a:r>
            <a:endParaRPr lang="en-CA" sz="95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15515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5907B-CDBF-6F3D-4E2B-0CA436A26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111D-C1CC-587C-DA5C-8574EAA72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9221E-193A-A48C-0A05-4BD8E033D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spcBef>
                <a:spcPts val="0"/>
              </a:spcBef>
              <a:buNone/>
            </a:pPr>
            <a:r>
              <a:rPr lang="en-US" sz="2200" dirty="0"/>
              <a:t>Osteoporosis Canada</a:t>
            </a:r>
          </a:p>
          <a:p>
            <a:pPr marL="1828800" lvl="0" indent="-342900">
              <a:spcBef>
                <a:spcPts val="0"/>
              </a:spcBef>
              <a:buSzPts val="1800"/>
            </a:pPr>
            <a:r>
              <a:rPr lang="en-US" sz="2200" dirty="0"/>
              <a:t>osteoporosis.ca</a:t>
            </a:r>
          </a:p>
          <a:p>
            <a:pPr lvl="0" indent="0">
              <a:spcBef>
                <a:spcPts val="0"/>
              </a:spcBef>
              <a:buNone/>
            </a:pPr>
            <a:endParaRPr lang="en-US" sz="2200" dirty="0"/>
          </a:p>
          <a:p>
            <a:pPr lvl="0" indent="0">
              <a:spcBef>
                <a:spcPts val="0"/>
              </a:spcBef>
              <a:buNone/>
            </a:pPr>
            <a:r>
              <a:rPr lang="en-US" sz="2200" dirty="0"/>
              <a:t>Dr. David Hanley Osteoporosis Centre</a:t>
            </a:r>
          </a:p>
          <a:p>
            <a:pPr marL="1828800" lvl="0" indent="-342900">
              <a:spcBef>
                <a:spcPts val="0"/>
              </a:spcBef>
              <a:buSzPts val="1800"/>
            </a:pPr>
            <a:r>
              <a:rPr lang="en-US" sz="2200" dirty="0"/>
              <a:t>osteoporosiscalgary.com</a:t>
            </a:r>
          </a:p>
          <a:p>
            <a:pPr lvl="0" indent="0">
              <a:spcBef>
                <a:spcPts val="0"/>
              </a:spcBef>
              <a:buNone/>
            </a:pPr>
            <a:endParaRPr lang="en-US" sz="2200" dirty="0"/>
          </a:p>
          <a:p>
            <a:pPr lvl="0" indent="0">
              <a:spcBef>
                <a:spcPts val="0"/>
              </a:spcBef>
              <a:buNone/>
            </a:pPr>
            <a:r>
              <a:rPr lang="en-US" sz="2200" dirty="0"/>
              <a:t>National Osteoporosis Foundation</a:t>
            </a:r>
          </a:p>
          <a:p>
            <a:pPr marL="1828800" lvl="0" indent="-342900">
              <a:spcBef>
                <a:spcPts val="0"/>
              </a:spcBef>
              <a:buSzPts val="1800"/>
            </a:pPr>
            <a:r>
              <a:rPr lang="en-US" sz="2200" dirty="0"/>
              <a:t>nof.org</a:t>
            </a:r>
          </a:p>
          <a:p>
            <a:pPr lvl="0" indent="0" algn="ctr">
              <a:spcBef>
                <a:spcPts val="0"/>
              </a:spcBef>
              <a:buNone/>
            </a:pPr>
            <a:endParaRPr lang="en-US" dirty="0"/>
          </a:p>
          <a:p>
            <a:pPr marL="0" lvl="0" indent="0" algn="ctr">
              <a:spcBef>
                <a:spcPts val="0"/>
              </a:spcBef>
              <a:buNone/>
            </a:pPr>
            <a:endParaRPr lang="en-US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48397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57BBC-3DDE-62B9-8E8F-C0D5B470E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SPONSORS</a:t>
            </a:r>
            <a:endParaRPr lang="en-CA" dirty="0"/>
          </a:p>
        </p:txBody>
      </p:sp>
      <p:pic>
        <p:nvPicPr>
          <p:cNvPr id="4" name="Picture 5" descr="Logo&#10;&#10;Description automatically generated">
            <a:extLst>
              <a:ext uri="{FF2B5EF4-FFF2-40B4-BE49-F238E27FC236}">
                <a16:creationId xmlns:a16="http://schemas.microsoft.com/office/drawing/2014/main" id="{EFEBCC5A-7858-5C77-C92B-8A7F7C7D0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040" y="1951694"/>
            <a:ext cx="2743200" cy="643136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821A8161-DC66-4961-C08C-149F6038E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707" y="1916373"/>
            <a:ext cx="2621973" cy="713777"/>
          </a:xfrm>
          <a:prstGeom prst="rect">
            <a:avLst/>
          </a:prstGeom>
        </p:spPr>
      </p:pic>
      <p:pic>
        <p:nvPicPr>
          <p:cNvPr id="6" name="Picture 7" descr="Text&#10;&#10;Description automatically generated">
            <a:extLst>
              <a:ext uri="{FF2B5EF4-FFF2-40B4-BE49-F238E27FC236}">
                <a16:creationId xmlns:a16="http://schemas.microsoft.com/office/drawing/2014/main" id="{C4C06C91-25A5-0AD3-7CAD-35C658EFC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131" y="3739024"/>
            <a:ext cx="1868632" cy="1180850"/>
          </a:xfrm>
          <a:prstGeom prst="rect">
            <a:avLst/>
          </a:prstGeom>
        </p:spPr>
      </p:pic>
      <p:pic>
        <p:nvPicPr>
          <p:cNvPr id="8" name="Picture 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9368B5B-777F-C63A-64FD-5B744E5B5E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4283" y="3763545"/>
            <a:ext cx="1666875" cy="1171575"/>
          </a:xfrm>
          <a:prstGeom prst="rect">
            <a:avLst/>
          </a:prstGeom>
        </p:spPr>
      </p:pic>
      <p:pic>
        <p:nvPicPr>
          <p:cNvPr id="9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128FEB48-5AEA-EB71-73DB-426B384CF4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5962" y="3591666"/>
            <a:ext cx="2085110" cy="1340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2BCA40-28FF-A5C0-642B-D8B06DA0C0B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588" y="2019639"/>
            <a:ext cx="3332359" cy="45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42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51067-AF0B-21F7-847D-F5F2362FB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C3699-03D9-F9E7-2FB1-533AA2868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indent="0">
              <a:spcBef>
                <a:spcPts val="0"/>
              </a:spcBef>
              <a:buNone/>
            </a:pPr>
            <a:r>
              <a:rPr lang="en-US" dirty="0"/>
              <a:t>(n.d.). Why Should I Get Tested. Retrieved from https://osteoporosis.ca/about-the-disease/diagnosis/why-should-i-get-tested/.</a:t>
            </a:r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lvl="0" indent="0">
              <a:spcBef>
                <a:spcPts val="0"/>
              </a:spcBef>
              <a:buNone/>
            </a:pPr>
            <a:r>
              <a:rPr lang="en-US" dirty="0"/>
              <a:t>(2020). Bone Density Exam/Testing. Retrieved from https://www.nof.org/patients/diagnosis-information/bone-density-examtesting/.</a:t>
            </a:r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lvl="0" indent="0">
              <a:spcBef>
                <a:spcPts val="0"/>
              </a:spcBef>
              <a:buNone/>
            </a:pPr>
            <a:r>
              <a:rPr lang="en-US" dirty="0"/>
              <a:t>Centre for Metabolic Bone Diseases, University of Sheffield. (2020). FRAX Fracture Risk Assessment Tool. Retrieved from https://www.sheffield.ac.uk/FRAX/tool.aspx?country=19.</a:t>
            </a:r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lvl="0" indent="0">
              <a:spcBef>
                <a:spcPts val="0"/>
              </a:spcBef>
              <a:buNone/>
            </a:pPr>
            <a:r>
              <a:rPr lang="en-US" dirty="0"/>
              <a:t>(2016). Understanding Bone Density Results: Your T-score and Z-score Explained. Retrieved from https://americanbonehealth.org/bone-density/understanding-the-bone-density-t-score-and-z-score/.</a:t>
            </a:r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lvl="0" indent="0">
              <a:spcBef>
                <a:spcPts val="0"/>
              </a:spcBef>
              <a:buNone/>
            </a:pPr>
            <a:r>
              <a:rPr lang="en-US" dirty="0"/>
              <a:t>National Osteoporosis Foundation. (2014). </a:t>
            </a:r>
            <a:r>
              <a:rPr lang="en-US" i="1" dirty="0"/>
              <a:t>Healthy Bones for Life: Clinician’s Guide</a:t>
            </a:r>
            <a:r>
              <a:rPr lang="en-US" dirty="0"/>
              <a:t>. (pp. 23-25).</a:t>
            </a:r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lvl="0" indent="0">
              <a:spcBef>
                <a:spcPts val="0"/>
              </a:spcBef>
              <a:buClr>
                <a:schemeClr val="hlink"/>
              </a:buClr>
              <a:buSzPts val="1100"/>
              <a:buNone/>
            </a:pPr>
            <a:r>
              <a:rPr lang="en-US" dirty="0"/>
              <a:t>National Osteoporosis Foundation. (2014). </a:t>
            </a:r>
            <a:r>
              <a:rPr lang="en-US" i="1" dirty="0"/>
              <a:t>Healthy Bones for Life: Patient’s Guide</a:t>
            </a:r>
            <a:r>
              <a:rPr lang="en-US" dirty="0"/>
              <a:t>. (pp. 19-20). </a:t>
            </a:r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lvl="0" indent="0">
              <a:spcBef>
                <a:spcPts val="0"/>
              </a:spcBef>
              <a:buClr>
                <a:schemeClr val="hlink"/>
              </a:buClr>
              <a:buSzPts val="1100"/>
              <a:buNone/>
            </a:pPr>
            <a:r>
              <a:rPr lang="en-US" dirty="0"/>
              <a:t>Osteoporosis Canada. (2014). </a:t>
            </a:r>
            <a:r>
              <a:rPr lang="en-US" i="1" dirty="0"/>
              <a:t>Assessment of 10-Year Fracture Risk – Women and Men</a:t>
            </a:r>
            <a:r>
              <a:rPr lang="en-US" dirty="0"/>
              <a:t> [PDF File]</a:t>
            </a:r>
            <a:r>
              <a:rPr lang="en-US" i="1" dirty="0"/>
              <a:t>.</a:t>
            </a:r>
            <a:r>
              <a:rPr lang="en-US" dirty="0"/>
              <a:t>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30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CD7C4E-88F9-9CF9-7FE7-0E2040FF4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Learning 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53D406-5452-882A-2A59-016FCCA8E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dirty="0"/>
              <a:t>I will be able to…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/>
          </a:p>
          <a:p>
            <a:pPr marL="685800" lvl="0" indent="-177800">
              <a:lnSpc>
                <a:spcPct val="115000"/>
              </a:lnSpc>
              <a:spcBef>
                <a:spcPts val="0"/>
              </a:spcBef>
              <a:buSzPts val="2000"/>
            </a:pPr>
            <a:r>
              <a:rPr lang="en-US" sz="2400" dirty="0"/>
              <a:t>Briefly explain the significance of low bone mass</a:t>
            </a:r>
          </a:p>
          <a:p>
            <a:pPr marL="685800" lvl="0" indent="-177800">
              <a:lnSpc>
                <a:spcPct val="115000"/>
              </a:lnSpc>
              <a:buSzPts val="2000"/>
            </a:pPr>
            <a:r>
              <a:rPr lang="en-US" sz="2400" dirty="0"/>
              <a:t>Discuss at least one approach for treating low bone mass</a:t>
            </a:r>
          </a:p>
          <a:p>
            <a:pPr marL="685800" lvl="0" indent="-177800">
              <a:lnSpc>
                <a:spcPct val="115000"/>
              </a:lnSpc>
              <a:buSzPts val="2000"/>
            </a:pPr>
            <a:r>
              <a:rPr lang="en-US" sz="2400" dirty="0"/>
              <a:t>Describe how bone mineral density is measured and what it is measuring</a:t>
            </a:r>
          </a:p>
          <a:p>
            <a:pPr marL="685800" lvl="0" indent="-177800">
              <a:lnSpc>
                <a:spcPct val="115000"/>
              </a:lnSpc>
              <a:buSzPts val="2000"/>
            </a:pPr>
            <a:r>
              <a:rPr lang="en-US" sz="2400" dirty="0"/>
              <a:t>List a minimum of two reasons for a bone density test to be performed</a:t>
            </a:r>
          </a:p>
          <a:p>
            <a:pPr marL="685800" lvl="0" indent="-177800">
              <a:lnSpc>
                <a:spcPct val="115000"/>
              </a:lnSpc>
              <a:buSzPts val="2000"/>
            </a:pPr>
            <a:r>
              <a:rPr lang="en-US" sz="2400" dirty="0"/>
              <a:t>Describe how BMD tests are interpreted</a:t>
            </a:r>
          </a:p>
          <a:p>
            <a:pPr marL="685800" lvl="0" indent="-177800">
              <a:lnSpc>
                <a:spcPct val="115000"/>
              </a:lnSpc>
              <a:buSzPts val="2000"/>
            </a:pPr>
            <a:r>
              <a:rPr lang="en-US" sz="2400" dirty="0"/>
              <a:t>Identify the difference between my BMD and my fracture risk</a:t>
            </a:r>
          </a:p>
          <a:p>
            <a:pPr marL="685800" lvl="0" indent="-177800">
              <a:lnSpc>
                <a:spcPct val="115000"/>
              </a:lnSpc>
              <a:buSzPts val="2000"/>
            </a:pPr>
            <a:r>
              <a:rPr lang="en-US" sz="2400" dirty="0"/>
              <a:t>Identify a minimum of two gender-based facts about osteoporosis or low bone density</a:t>
            </a:r>
          </a:p>
          <a:p>
            <a:pPr marL="685800" lvl="0" indent="0">
              <a:lnSpc>
                <a:spcPct val="115000"/>
              </a:lnSpc>
              <a:buNone/>
            </a:pPr>
            <a:endParaRPr lang="en-US" sz="2400" dirty="0"/>
          </a:p>
          <a:p>
            <a:pPr marL="685800" lvl="0" indent="0">
              <a:spcBef>
                <a:spcPts val="0"/>
              </a:spcBef>
              <a:buNone/>
            </a:pPr>
            <a:endParaRPr lang="en-US" sz="2400" dirty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56597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C95A0-DD6A-F29A-BDD0-9F6449DCE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2F6CB83-8F86-8E54-5C22-B821C3E82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748" y="1584959"/>
            <a:ext cx="8417726" cy="42398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1C45107-6A22-5F76-38E9-5F17DD9D1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navigate the slides</a:t>
            </a:r>
            <a:endParaRPr lang="en-CA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050991C-B494-1E52-1766-714A9E8E2655}"/>
              </a:ext>
            </a:extLst>
          </p:cNvPr>
          <p:cNvSpPr/>
          <p:nvPr/>
        </p:nvSpPr>
        <p:spPr>
          <a:xfrm>
            <a:off x="1931306" y="1783062"/>
            <a:ext cx="4521200" cy="648638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14FB6E9-DFA5-179E-9C25-2E791D767E14}"/>
              </a:ext>
            </a:extLst>
          </p:cNvPr>
          <p:cNvSpPr/>
          <p:nvPr/>
        </p:nvSpPr>
        <p:spPr>
          <a:xfrm>
            <a:off x="2177175" y="2544895"/>
            <a:ext cx="3170044" cy="2819585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F44547A-582C-BD75-909D-FF962A13A533}"/>
              </a:ext>
            </a:extLst>
          </p:cNvPr>
          <p:cNvSpPr/>
          <p:nvPr/>
        </p:nvSpPr>
        <p:spPr>
          <a:xfrm>
            <a:off x="2150576" y="5451980"/>
            <a:ext cx="4301930" cy="441446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E8C80B0-29AC-5BA8-F6C6-5685E19E2745}"/>
              </a:ext>
            </a:extLst>
          </p:cNvPr>
          <p:cNvSpPr/>
          <p:nvPr/>
        </p:nvSpPr>
        <p:spPr>
          <a:xfrm>
            <a:off x="5269510" y="2387989"/>
            <a:ext cx="4181582" cy="1873785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Google Shape;134;p17">
            <a:extLst>
              <a:ext uri="{FF2B5EF4-FFF2-40B4-BE49-F238E27FC236}">
                <a16:creationId xmlns:a16="http://schemas.microsoft.com/office/drawing/2014/main" id="{05422CB3-FBE7-F736-3EC7-9AC2A90518F9}"/>
              </a:ext>
            </a:extLst>
          </p:cNvPr>
          <p:cNvSpPr txBox="1">
            <a:spLocks/>
          </p:cNvSpPr>
          <p:nvPr/>
        </p:nvSpPr>
        <p:spPr>
          <a:xfrm>
            <a:off x="9258735" y="1825217"/>
            <a:ext cx="2933265" cy="379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slide title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key information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learning objective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14" name="Google Shape;136;p17">
            <a:extLst>
              <a:ext uri="{FF2B5EF4-FFF2-40B4-BE49-F238E27FC236}">
                <a16:creationId xmlns:a16="http://schemas.microsoft.com/office/drawing/2014/main" id="{29EAF0A6-9E99-E153-ECDB-8F778BEC3BE3}"/>
              </a:ext>
            </a:extLst>
          </p:cNvPr>
          <p:cNvCxnSpPr>
            <a:cxnSpLocks/>
          </p:cNvCxnSpPr>
          <p:nvPr/>
        </p:nvCxnSpPr>
        <p:spPr>
          <a:xfrm flipH="1">
            <a:off x="5622437" y="2048746"/>
            <a:ext cx="3828655" cy="0"/>
          </a:xfrm>
          <a:prstGeom prst="straightConnector1">
            <a:avLst/>
          </a:prstGeom>
          <a:noFill/>
          <a:ln w="1905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Google Shape;137;p17">
            <a:extLst>
              <a:ext uri="{FF2B5EF4-FFF2-40B4-BE49-F238E27FC236}">
                <a16:creationId xmlns:a16="http://schemas.microsoft.com/office/drawing/2014/main" id="{09354187-DA92-22DD-1488-FDCC06FD281F}"/>
              </a:ext>
            </a:extLst>
          </p:cNvPr>
          <p:cNvCxnSpPr>
            <a:cxnSpLocks/>
          </p:cNvCxnSpPr>
          <p:nvPr/>
        </p:nvCxnSpPr>
        <p:spPr>
          <a:xfrm flipH="1">
            <a:off x="8783451" y="3429000"/>
            <a:ext cx="667641" cy="0"/>
          </a:xfrm>
          <a:prstGeom prst="straightConnector1">
            <a:avLst/>
          </a:prstGeom>
          <a:noFill/>
          <a:ln w="1905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138;p17">
            <a:extLst>
              <a:ext uri="{FF2B5EF4-FFF2-40B4-BE49-F238E27FC236}">
                <a16:creationId xmlns:a16="http://schemas.microsoft.com/office/drawing/2014/main" id="{DEF20235-304D-4439-E63C-448F5A1D9408}"/>
              </a:ext>
            </a:extLst>
          </p:cNvPr>
          <p:cNvCxnSpPr>
            <a:cxnSpLocks/>
          </p:cNvCxnSpPr>
          <p:nvPr/>
        </p:nvCxnSpPr>
        <p:spPr>
          <a:xfrm flipH="1">
            <a:off x="5876357" y="4502032"/>
            <a:ext cx="3574735" cy="914165"/>
          </a:xfrm>
          <a:prstGeom prst="straightConnector1">
            <a:avLst/>
          </a:prstGeom>
          <a:noFill/>
          <a:ln w="1905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9" name="Google Shape;134;p17">
            <a:extLst>
              <a:ext uri="{FF2B5EF4-FFF2-40B4-BE49-F238E27FC236}">
                <a16:creationId xmlns:a16="http://schemas.microsoft.com/office/drawing/2014/main" id="{BA7B62B7-D235-AF3E-B975-802E7F414105}"/>
              </a:ext>
            </a:extLst>
          </p:cNvPr>
          <p:cNvSpPr txBox="1">
            <a:spLocks/>
          </p:cNvSpPr>
          <p:nvPr/>
        </p:nvSpPr>
        <p:spPr>
          <a:xfrm>
            <a:off x="267956" y="2792956"/>
            <a:ext cx="1882620" cy="890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slide image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13" name="Google Shape;135;p17">
            <a:extLst>
              <a:ext uri="{FF2B5EF4-FFF2-40B4-BE49-F238E27FC236}">
                <a16:creationId xmlns:a16="http://schemas.microsoft.com/office/drawing/2014/main" id="{621DDDD4-13D8-1140-C57A-B5256300340B}"/>
              </a:ext>
            </a:extLst>
          </p:cNvPr>
          <p:cNvCxnSpPr>
            <a:cxnSpLocks/>
          </p:cNvCxnSpPr>
          <p:nvPr/>
        </p:nvCxnSpPr>
        <p:spPr>
          <a:xfrm>
            <a:off x="1564640" y="3149600"/>
            <a:ext cx="1176268" cy="152121"/>
          </a:xfrm>
          <a:prstGeom prst="straightConnector1">
            <a:avLst/>
          </a:prstGeom>
          <a:noFill/>
          <a:ln w="1905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8828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9115A-7D9E-F803-0832-1459CD18D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3D959-35E5-6C47-4665-6A5E8C2F6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Guide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12254-8927-1B18-3BF4-58A6DD2B6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927123"/>
            <a:ext cx="10515600" cy="390630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dirty="0"/>
              <a:t>As we progress through this workshop, please ensure to complete the appropriate sections of the </a:t>
            </a:r>
            <a:r>
              <a:rPr lang="en-US" sz="2400" b="1" dirty="0"/>
              <a:t>Workshop Guide</a:t>
            </a:r>
            <a:r>
              <a:rPr lang="en-US" sz="2400" dirty="0"/>
              <a:t> provided for you.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/>
              <a:t>This will be your quick reference following this workshop to aid you on your bone health journey.</a:t>
            </a:r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pPr marL="685800"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729241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8874E-9FE3-3450-94C2-A34CBD3C5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BF49D7-8700-C4B3-BB3C-AD113092CE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36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AAA0057-ECF1-3AB6-120D-C0557A3394E0}"/>
              </a:ext>
            </a:extLst>
          </p:cNvPr>
          <p:cNvSpPr txBox="1">
            <a:spLocks/>
          </p:cNvSpPr>
          <p:nvPr/>
        </p:nvSpPr>
        <p:spPr>
          <a:xfrm>
            <a:off x="762983" y="5097719"/>
            <a:ext cx="9144000" cy="1843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 cap="all" baseline="0">
                <a:solidFill>
                  <a:schemeClr val="tx1"/>
                </a:solidFill>
                <a:latin typeface="+mj-lt"/>
                <a:ea typeface="Golos Text" panose="020B0503020202020204" pitchFamily="34" charset="0"/>
                <a:cs typeface="Golos Text" panose="020B0503020202020204" pitchFamily="34" charset="0"/>
              </a:defRPr>
            </a:lvl1pPr>
          </a:lstStyle>
          <a:p>
            <a:r>
              <a:rPr lang="en-CA" sz="4000" cap="none" dirty="0">
                <a:solidFill>
                  <a:schemeClr val="bg1"/>
                </a:solidFill>
                <a:ea typeface="Lato SemiBold" panose="020F0502020204030203" pitchFamily="34" charset="0"/>
              </a:rPr>
              <a:t>Bone Mineral Density (BMD)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9715D21-1095-D33E-349E-92570A4215CC}"/>
              </a:ext>
            </a:extLst>
          </p:cNvPr>
          <p:cNvSpPr txBox="1">
            <a:spLocks/>
          </p:cNvSpPr>
          <p:nvPr/>
        </p:nvSpPr>
        <p:spPr>
          <a:xfrm>
            <a:off x="762983" y="4270632"/>
            <a:ext cx="9144000" cy="722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cap="all" dirty="0">
                <a:solidFill>
                  <a:schemeClr val="bg1"/>
                </a:solidFill>
              </a:rPr>
              <a:t>Section 1</a:t>
            </a:r>
            <a:endParaRPr lang="en-CA" sz="3200" cap="all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2D9F7D-A986-DE38-ECC2-7B9B2C98E2D4}"/>
              </a:ext>
            </a:extLst>
          </p:cNvPr>
          <p:cNvCxnSpPr>
            <a:cxnSpLocks/>
          </p:cNvCxnSpPr>
          <p:nvPr/>
        </p:nvCxnSpPr>
        <p:spPr>
          <a:xfrm>
            <a:off x="861306" y="5002468"/>
            <a:ext cx="3810000" cy="0"/>
          </a:xfrm>
          <a:prstGeom prst="line">
            <a:avLst/>
          </a:prstGeom>
          <a:ln w="38100">
            <a:solidFill>
              <a:srgbClr val="10B0E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793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B28EF-8C53-929A-A49A-B2B4FEC4B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19E20E-D8B3-7FBF-E5E6-17FFE4187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BMD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F7566E-723A-B53A-70CB-3B9FF8DE0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994483"/>
          </a:xfrm>
        </p:spPr>
        <p:txBody>
          <a:bodyPr>
            <a:normAutofit/>
          </a:bodyPr>
          <a:lstStyle/>
          <a:p>
            <a:pPr lvl="0" indent="-457200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sz="2400" dirty="0"/>
              <a:t>Bone Mineral Density only measures bone quantity and not quality</a:t>
            </a:r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pPr marL="685800"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endParaRPr lang="en-CA" sz="2400" dirty="0"/>
          </a:p>
          <a:p>
            <a:endParaRPr lang="en-CA" sz="2400" dirty="0"/>
          </a:p>
        </p:txBody>
      </p:sp>
      <p:sp>
        <p:nvSpPr>
          <p:cNvPr id="6" name="Google Shape;158;p20">
            <a:extLst>
              <a:ext uri="{FF2B5EF4-FFF2-40B4-BE49-F238E27FC236}">
                <a16:creationId xmlns:a16="http://schemas.microsoft.com/office/drawing/2014/main" id="{E60C7AD2-F548-C3FF-A59C-717C55B138AA}"/>
              </a:ext>
            </a:extLst>
          </p:cNvPr>
          <p:cNvSpPr txBox="1">
            <a:spLocks/>
          </p:cNvSpPr>
          <p:nvPr/>
        </p:nvSpPr>
        <p:spPr>
          <a:xfrm>
            <a:off x="817852" y="5591858"/>
            <a:ext cx="9217491" cy="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describe how bone mineral density is measured and what it is measuring.</a:t>
            </a:r>
          </a:p>
        </p:txBody>
      </p:sp>
      <p:pic>
        <p:nvPicPr>
          <p:cNvPr id="2" name="Google Shape;159;p20">
            <a:extLst>
              <a:ext uri="{FF2B5EF4-FFF2-40B4-BE49-F238E27FC236}">
                <a16:creationId xmlns:a16="http://schemas.microsoft.com/office/drawing/2014/main" id="{E1CE231E-A88A-47A5-37B8-CD8929C91C8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2941" y="2259193"/>
            <a:ext cx="4711950" cy="3217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216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76D34F-BA0E-8092-9971-4D44D6A78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BMD Test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D49BB4-9749-8D9B-3C5D-C0F4B3BAA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994483"/>
          </a:xfrm>
        </p:spPr>
        <p:txBody>
          <a:bodyPr>
            <a:normAutofit/>
          </a:bodyPr>
          <a:lstStyle/>
          <a:p>
            <a:pPr marL="354013" lvl="0" indent="-354013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sz="2200" dirty="0"/>
              <a:t>Measures the density of minerals, like calcium, in your bone</a:t>
            </a:r>
          </a:p>
          <a:p>
            <a:pPr marL="354013" lvl="0" indent="-354013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en-US" sz="2200" dirty="0"/>
              <a:t>Takes less than 15 minutes and it is relatively painless</a:t>
            </a:r>
          </a:p>
          <a:p>
            <a:pPr lvl="0" indent="0">
              <a:spcBef>
                <a:spcPts val="0"/>
              </a:spcBef>
              <a:buNone/>
            </a:pPr>
            <a:endParaRPr lang="en-US" sz="2200" dirty="0"/>
          </a:p>
          <a:p>
            <a:pPr marL="685800" lvl="0" indent="0">
              <a:spcBef>
                <a:spcPts val="0"/>
              </a:spcBef>
              <a:buNone/>
            </a:pPr>
            <a:endParaRPr lang="en-US" sz="2200" dirty="0"/>
          </a:p>
          <a:p>
            <a:pPr lvl="0" indent="0">
              <a:spcBef>
                <a:spcPts val="0"/>
              </a:spcBef>
              <a:buNone/>
            </a:pPr>
            <a:endParaRPr lang="en-US" sz="2200" dirty="0"/>
          </a:p>
          <a:p>
            <a:pPr lvl="0" indent="0">
              <a:spcBef>
                <a:spcPts val="0"/>
              </a:spcBef>
              <a:buNone/>
            </a:pPr>
            <a:endParaRPr lang="en-US" sz="2200" dirty="0"/>
          </a:p>
          <a:p>
            <a:endParaRPr lang="en-CA" sz="2200" dirty="0"/>
          </a:p>
          <a:p>
            <a:endParaRPr lang="en-CA" sz="2200" dirty="0"/>
          </a:p>
        </p:txBody>
      </p:sp>
      <p:sp>
        <p:nvSpPr>
          <p:cNvPr id="6" name="Google Shape;158;p20">
            <a:extLst>
              <a:ext uri="{FF2B5EF4-FFF2-40B4-BE49-F238E27FC236}">
                <a16:creationId xmlns:a16="http://schemas.microsoft.com/office/drawing/2014/main" id="{1B1AC672-E198-B0C5-5DE4-888C95E70CB0}"/>
              </a:ext>
            </a:extLst>
          </p:cNvPr>
          <p:cNvSpPr txBox="1">
            <a:spLocks/>
          </p:cNvSpPr>
          <p:nvPr/>
        </p:nvSpPr>
        <p:spPr>
          <a:xfrm>
            <a:off x="817852" y="5591858"/>
            <a:ext cx="9217491" cy="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describe how bone mineral density is measured and what it is measuring.</a:t>
            </a:r>
          </a:p>
        </p:txBody>
      </p:sp>
      <p:pic>
        <p:nvPicPr>
          <p:cNvPr id="7" name="Google Shape;168;p21">
            <a:extLst>
              <a:ext uri="{FF2B5EF4-FFF2-40B4-BE49-F238E27FC236}">
                <a16:creationId xmlns:a16="http://schemas.microsoft.com/office/drawing/2014/main" id="{5F6AD103-04D3-33CD-3E9E-319C3FC9CBC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0215" y="2713703"/>
            <a:ext cx="3574817" cy="2662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3075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IIHO">
  <a:themeElements>
    <a:clrScheme name="IIHO">
      <a:dk1>
        <a:srgbClr val="000000"/>
      </a:dk1>
      <a:lt1>
        <a:srgbClr val="FFFFFF"/>
      </a:lt1>
      <a:dk2>
        <a:srgbClr val="1C365D"/>
      </a:dk2>
      <a:lt2>
        <a:srgbClr val="F9F9F9"/>
      </a:lt2>
      <a:accent1>
        <a:srgbClr val="1C365D"/>
      </a:accent1>
      <a:accent2>
        <a:srgbClr val="000000"/>
      </a:accent2>
      <a:accent3>
        <a:srgbClr val="EF4C4B"/>
      </a:accent3>
      <a:accent4>
        <a:srgbClr val="10B0E6"/>
      </a:accent4>
      <a:accent5>
        <a:srgbClr val="F05920"/>
      </a:accent5>
      <a:accent6>
        <a:srgbClr val="5954AA"/>
      </a:accent6>
      <a:hlink>
        <a:srgbClr val="F58F68"/>
      </a:hlink>
      <a:folHlink>
        <a:srgbClr val="6596AC"/>
      </a:folHlink>
    </a:clrScheme>
    <a:fontScheme name="IIHO - Presentation">
      <a:majorFont>
        <a:latin typeface="Gotham Medium"/>
        <a:ea typeface=""/>
        <a:cs typeface=""/>
      </a:majorFont>
      <a:minorFont>
        <a:latin typeface="Golos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2M Theme" id="{C1A08E20-3184-495C-AAD3-44D70DE9E3D6}" vid="{2E43031F-31BC-4170-A6D7-72B4ED18A4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older" ma:contentTypeID="0x01200063CA55308799244BAA56CFB9708BAE76" ma:contentTypeVersion="0" ma:contentTypeDescription="Create a new folder." ma:contentTypeScope="" ma:versionID="3aa438f6352858d72faad4e45af5a6e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1014dae61cc99f9ffdb2503fba242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temChildCount" minOccurs="0"/>
                <xsd:element ref="ns1:FolderChild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temChildCount" ma:index="3" nillable="true" ma:displayName="Item Child Count" ma:hidden="true" ma:list="Docs" ma:internalName="ItemChildCount" ma:readOnly="true" ma:showField="ItemChildCount">
      <xsd:simpleType>
        <xsd:restriction base="dms:Lookup"/>
      </xsd:simpleType>
    </xsd:element>
    <xsd:element name="FolderChildCount" ma:index="4" nillable="true" ma:displayName="Folder Child Count" ma:hidden="true" ma:list="Docs" ma:internalName="FolderChildCount" ma:readOnly="true" ma:showField="FolderChildCount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ListForm</Display>
  <Edit>ListForm</Edit>
  <New>ListForm</New>
</FormTemplates>
</file>

<file path=customXml/itemProps1.xml><?xml version="1.0" encoding="utf-8"?>
<ds:datastoreItem xmlns:ds="http://schemas.openxmlformats.org/officeDocument/2006/customXml" ds:itemID="{4B67E44F-F7EA-4713-9460-A11D829BD997}">
  <ds:schemaRefs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BCF7DDF-0555-4B18-869A-E83095CA0A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213EA8-406F-4959-93D7-2FFC29128B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4029</TotalTime>
  <Words>1624</Words>
  <Application>Microsoft Office PowerPoint</Application>
  <PresentationFormat>Widescreen</PresentationFormat>
  <Paragraphs>277</Paragraphs>
  <Slides>32</Slides>
  <Notes>8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Golos Text</vt:lpstr>
      <vt:lpstr>Calibri</vt:lpstr>
      <vt:lpstr>Lato</vt:lpstr>
      <vt:lpstr>Gotham Medium</vt:lpstr>
      <vt:lpstr>Source Sans Pro</vt:lpstr>
      <vt:lpstr>Open Sans</vt:lpstr>
      <vt:lpstr>Lato SemiBold</vt:lpstr>
      <vt:lpstr>Arial</vt:lpstr>
      <vt:lpstr>IIHO</vt:lpstr>
      <vt:lpstr>My Bones and Me</vt:lpstr>
      <vt:lpstr>Starter Activity</vt:lpstr>
      <vt:lpstr>PowerPoint Presentation</vt:lpstr>
      <vt:lpstr>Learning Objectives</vt:lpstr>
      <vt:lpstr>How to navigate the slides</vt:lpstr>
      <vt:lpstr>Workshop Guide</vt:lpstr>
      <vt:lpstr>PowerPoint Presentation</vt:lpstr>
      <vt:lpstr>BMD</vt:lpstr>
      <vt:lpstr>BMD Test</vt:lpstr>
      <vt:lpstr>Why do we use the BMD Test</vt:lpstr>
      <vt:lpstr>Understanding the BMD Test</vt:lpstr>
      <vt:lpstr>Understanding the BMD Test</vt:lpstr>
      <vt:lpstr>PowerPoint Presentation</vt:lpstr>
      <vt:lpstr>Fracture Risk for Men and Women</vt:lpstr>
      <vt:lpstr>Fracture Risk for Men and Women</vt:lpstr>
      <vt:lpstr>Fracture Risk for Men and Women</vt:lpstr>
      <vt:lpstr>Fracture Risk for Men and Women</vt:lpstr>
      <vt:lpstr>BMD vs. Fracture Risk</vt:lpstr>
      <vt:lpstr>PowerPoint Presentation</vt:lpstr>
      <vt:lpstr>Low Bone Mass</vt:lpstr>
      <vt:lpstr>What is the Significance of Low Bone Mass?</vt:lpstr>
      <vt:lpstr>Significance of Low Bone Mass</vt:lpstr>
      <vt:lpstr>Treating Low Bone Mass</vt:lpstr>
      <vt:lpstr>PowerPoint Presentation</vt:lpstr>
      <vt:lpstr>What Men and Women need to know!</vt:lpstr>
      <vt:lpstr>Bone Loss and Ageing</vt:lpstr>
      <vt:lpstr>Bone Loss Factors for Women</vt:lpstr>
      <vt:lpstr>Bone Loss Factors for Men</vt:lpstr>
      <vt:lpstr>Cool-down Activity</vt:lpstr>
      <vt:lpstr>Additional Resources</vt:lpstr>
      <vt:lpstr>SPONSORS</vt:lpstr>
      <vt:lpstr>Bibliography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Institute for Improved  Health Outcomes</dc:title>
  <dc:creator>kreczek@albertaboneandjoint.com</dc:creator>
  <cp:lastModifiedBy>Katelyn Reczek</cp:lastModifiedBy>
  <cp:revision>199</cp:revision>
  <dcterms:created xsi:type="dcterms:W3CDTF">2024-10-10T15:42:02Z</dcterms:created>
  <dcterms:modified xsi:type="dcterms:W3CDTF">2026-06-12T14:56:23Z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0x01200063CA55308799244BAA56CFB9708BAE76</vt:lpwstr>
  </property>
  <property fmtid="{D5CDD505-2E9C-101B-9397-08002B2CF9AE}" pid="3" name="TaxKeyword">
    <vt:lpwstr/>
  </property>
  <property fmtid="{D5CDD505-2E9C-101B-9397-08002B2CF9AE}" pid="4" name="id36a9f0712845ca955fcb0a3e929228">
    <vt:lpwstr/>
  </property>
  <property fmtid="{D5CDD505-2E9C-101B-9397-08002B2CF9AE}" pid="5" name="PresentationType">
    <vt:lpwstr/>
  </property>
  <property fmtid="{D5CDD505-2E9C-101B-9397-08002B2CF9AE}" pid="6" name="jde21c1f01e54cd7967ea90ca4fa1413">
    <vt:lpwstr/>
  </property>
  <property fmtid="{D5CDD505-2E9C-101B-9397-08002B2CF9AE}" pid="7" name="xd_ProgID">
    <vt:lpwstr/>
  </property>
  <property fmtid="{D5CDD505-2E9C-101B-9397-08002B2CF9AE}" pid="8" name="MediaServiceImageTags">
    <vt:lpwstr/>
  </property>
  <property fmtid="{D5CDD505-2E9C-101B-9397-08002B2CF9AE}" pid="9" name="bd0c6da2c61e468f982e4e277c6995b7">
    <vt:lpwstr/>
  </property>
  <property fmtid="{D5CDD505-2E9C-101B-9397-08002B2CF9AE}" pid="10" name="TaxKeywordTaxHTField">
    <vt:lpwstr/>
  </property>
  <property fmtid="{D5CDD505-2E9C-101B-9397-08002B2CF9AE}" pid="11" name="Research_x0020_Log_x0020_Type">
    <vt:lpwstr/>
  </property>
  <property fmtid="{D5CDD505-2E9C-101B-9397-08002B2CF9AE}" pid="12" name="ComplianceAssetId">
    <vt:lpwstr/>
  </property>
  <property fmtid="{D5CDD505-2E9C-101B-9397-08002B2CF9AE}" pid="13" name="TemplateUrl">
    <vt:lpwstr/>
  </property>
  <property fmtid="{D5CDD505-2E9C-101B-9397-08002B2CF9AE}" pid="14" name="p149e414ec534a5cafb1f9f4f4bbef12">
    <vt:lpwstr/>
  </property>
  <property fmtid="{D5CDD505-2E9C-101B-9397-08002B2CF9AE}" pid="15" name="g15ef28a6b3c498cab9fb88b6bb3843e">
    <vt:lpwstr/>
  </property>
  <property fmtid="{D5CDD505-2E9C-101B-9397-08002B2CF9AE}" pid="16" name="kb2d4ca7f50f47a4b71a6851e2d97589">
    <vt:lpwstr/>
  </property>
  <property fmtid="{D5CDD505-2E9C-101B-9397-08002B2CF9AE}" pid="17" name="SOP_x0020_Document_x0020_Type">
    <vt:lpwstr/>
  </property>
  <property fmtid="{D5CDD505-2E9C-101B-9397-08002B2CF9AE}" pid="18" name="_ExtendedDescription">
    <vt:lpwstr/>
  </property>
  <property fmtid="{D5CDD505-2E9C-101B-9397-08002B2CF9AE}" pid="19" name="ReportType">
    <vt:lpwstr/>
  </property>
  <property fmtid="{D5CDD505-2E9C-101B-9397-08002B2CF9AE}" pid="20" name="Correspondence Type">
    <vt:lpwstr/>
  </property>
  <property fmtid="{D5CDD505-2E9C-101B-9397-08002B2CF9AE}" pid="21" name="n94ca1d2d1804d61b82af299422c009b">
    <vt:lpwstr/>
  </property>
  <property fmtid="{D5CDD505-2E9C-101B-9397-08002B2CF9AE}" pid="22" name="MinutesType">
    <vt:lpwstr/>
  </property>
  <property fmtid="{D5CDD505-2E9C-101B-9397-08002B2CF9AE}" pid="23" name="xd_Signature">
    <vt:bool>false</vt:bool>
  </property>
  <property fmtid="{D5CDD505-2E9C-101B-9397-08002B2CF9AE}" pid="24" name="Promotional_x0020_Material_x0020_Type">
    <vt:lpwstr/>
  </property>
  <property fmtid="{D5CDD505-2E9C-101B-9397-08002B2CF9AE}" pid="25" name="lcf76f155ced4ddcb4097134ff3c332f">
    <vt:lpwstr/>
  </property>
  <property fmtid="{D5CDD505-2E9C-101B-9397-08002B2CF9AE}" pid="26" name="TaxCatchAll">
    <vt:lpwstr/>
  </property>
  <property fmtid="{D5CDD505-2E9C-101B-9397-08002B2CF9AE}" pid="27" name="Promotional Material Type">
    <vt:lpwstr/>
  </property>
  <property fmtid="{D5CDD505-2E9C-101B-9397-08002B2CF9AE}" pid="28" name="SOP Document Type">
    <vt:lpwstr/>
  </property>
  <property fmtid="{D5CDD505-2E9C-101B-9397-08002B2CF9AE}" pid="29" name="Research Log Type">
    <vt:lpwstr/>
  </property>
  <property fmtid="{D5CDD505-2E9C-101B-9397-08002B2CF9AE}" pid="30" name="TriggerFlowInfo">
    <vt:lpwstr/>
  </property>
  <property fmtid="{D5CDD505-2E9C-101B-9397-08002B2CF9AE}" pid="31" name="Correspondence_x0020_Type">
    <vt:lpwstr/>
  </property>
</Properties>
</file>