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42"/>
  </p:notesMasterIdLst>
  <p:handoutMasterIdLst>
    <p:handoutMasterId r:id="rId43"/>
  </p:handoutMasterIdLst>
  <p:sldIdLst>
    <p:sldId id="256" r:id="rId5"/>
    <p:sldId id="1120" r:id="rId6"/>
    <p:sldId id="1070" r:id="rId7"/>
    <p:sldId id="1077" r:id="rId8"/>
    <p:sldId id="1078" r:id="rId9"/>
    <p:sldId id="1080" r:id="rId10"/>
    <p:sldId id="1095" r:id="rId11"/>
    <p:sldId id="1121" r:id="rId12"/>
    <p:sldId id="1122" r:id="rId13"/>
    <p:sldId id="1123" r:id="rId14"/>
    <p:sldId id="1124" r:id="rId15"/>
    <p:sldId id="1125" r:id="rId16"/>
    <p:sldId id="1126" r:id="rId17"/>
    <p:sldId id="1127" r:id="rId18"/>
    <p:sldId id="1081" r:id="rId19"/>
    <p:sldId id="1128" r:id="rId20"/>
    <p:sldId id="1129" r:id="rId21"/>
    <p:sldId id="1130" r:id="rId22"/>
    <p:sldId id="1117" r:id="rId23"/>
    <p:sldId id="1131" r:id="rId24"/>
    <p:sldId id="1132" r:id="rId25"/>
    <p:sldId id="1146" r:id="rId26"/>
    <p:sldId id="1133" r:id="rId27"/>
    <p:sldId id="1134" r:id="rId28"/>
    <p:sldId id="1135" r:id="rId29"/>
    <p:sldId id="1136" r:id="rId30"/>
    <p:sldId id="1147" r:id="rId31"/>
    <p:sldId id="1137" r:id="rId32"/>
    <p:sldId id="1138" r:id="rId33"/>
    <p:sldId id="1148" r:id="rId34"/>
    <p:sldId id="1139" r:id="rId35"/>
    <p:sldId id="1140" r:id="rId36"/>
    <p:sldId id="1141" r:id="rId37"/>
    <p:sldId id="1119" r:id="rId38"/>
    <p:sldId id="1099" r:id="rId39"/>
    <p:sldId id="1100" r:id="rId40"/>
    <p:sldId id="1149" r:id="rId41"/>
  </p:sldIdLst>
  <p:sldSz cx="12192000" cy="6858000"/>
  <p:notesSz cx="6858000" cy="9144000"/>
  <p:embeddedFontLst>
    <p:embeddedFont>
      <p:font typeface="Golos Text" panose="020B0503020202020204" pitchFamily="34" charset="0"/>
      <p:regular r:id="rId44"/>
      <p:bold r:id="rId45"/>
    </p:embeddedFont>
    <p:embeddedFont>
      <p:font typeface="Gotham Medium" pitchFamily="50" charset="0"/>
      <p:regular r:id="rId46"/>
    </p:embeddedFont>
    <p:embeddedFont>
      <p:font typeface="Lato" panose="020F0502020204030203" pitchFamily="34" charset="0"/>
      <p:regular r:id="rId47"/>
      <p:bold r:id="rId48"/>
      <p:italic r:id="rId49"/>
      <p:boldItalic r:id="rId50"/>
    </p:embeddedFont>
    <p:embeddedFont>
      <p:font typeface="Lato SemiBold" panose="020F0502020204030203" pitchFamily="34" charset="0"/>
      <p:bold r:id="rId51"/>
      <p:boldItalic r:id="rId52"/>
    </p:embeddedFont>
    <p:embeddedFont>
      <p:font typeface="Source Sans Pro" panose="020B0503030403020204" pitchFamily="34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566C52-CC8F-D99E-3C2E-BBA79F3A90FA}" name="Liz Rowan" initials="LR" userId="S::lrowan@albertaboneandjoint.com::c7640cf5-46b4-416e-9ece-cf4798393f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69B79"/>
    <a:srgbClr val="10B0E6"/>
    <a:srgbClr val="454344"/>
    <a:srgbClr val="FFFFFF"/>
    <a:srgbClr val="EF4C4B"/>
    <a:srgbClr val="FFE9AE"/>
    <a:srgbClr val="3D7CAA"/>
    <a:srgbClr val="DE6F6A"/>
    <a:srgbClr val="C5ECF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E8E3AA-DBD5-4A5B-8F98-5C4E5CA0B0B6}" v="35" dt="2026-01-20T22:34:58.841"/>
  </p1510:revLst>
</p1510:revInfo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0799" autoAdjust="0"/>
  </p:normalViewPr>
  <p:slideViewPr>
    <p:cSldViewPr snapToGrid="0">
      <p:cViewPr varScale="1">
        <p:scale>
          <a:sx n="97" d="100"/>
          <a:sy n="97" d="100"/>
        </p:scale>
        <p:origin x="105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48" y="9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lyn Reczek" userId="8b90cbd9-4512-4289-a591-b7911c7d0d9d" providerId="ADAL" clId="{BE5BE601-8233-4551-904A-5FD42BDB75D7}"/>
    <pc:docChg chg="undo custSel modSld">
      <pc:chgData name="Katelyn Reczek" userId="8b90cbd9-4512-4289-a591-b7911c7d0d9d" providerId="ADAL" clId="{BE5BE601-8233-4551-904A-5FD42BDB75D7}" dt="2026-01-20T22:34:58.841" v="188"/>
      <pc:docMkLst>
        <pc:docMk/>
      </pc:docMkLst>
      <pc:sldChg chg="modSp mod">
        <pc:chgData name="Katelyn Reczek" userId="8b90cbd9-4512-4289-a591-b7911c7d0d9d" providerId="ADAL" clId="{BE5BE601-8233-4551-904A-5FD42BDB75D7}" dt="2026-01-20T22:24:57.844" v="140" actId="114"/>
        <pc:sldMkLst>
          <pc:docMk/>
          <pc:sldMk cId="366489601" sldId="256"/>
        </pc:sldMkLst>
        <pc:spChg chg="mod">
          <ac:chgData name="Katelyn Reczek" userId="8b90cbd9-4512-4289-a591-b7911c7d0d9d" providerId="ADAL" clId="{BE5BE601-8233-4551-904A-5FD42BDB75D7}" dt="2026-01-20T22:24:57.844" v="140" actId="114"/>
          <ac:spMkLst>
            <pc:docMk/>
            <pc:sldMk cId="366489601" sldId="256"/>
            <ac:spMk id="8" creationId="{81EC8E60-997C-4001-50CA-31C0B2FE182B}"/>
          </ac:spMkLst>
        </pc:spChg>
        <pc:picChg chg="mod">
          <ac:chgData name="Katelyn Reczek" userId="8b90cbd9-4512-4289-a591-b7911c7d0d9d" providerId="ADAL" clId="{BE5BE601-8233-4551-904A-5FD42BDB75D7}" dt="2026-01-20T22:17:06.188" v="6" actId="14100"/>
          <ac:picMkLst>
            <pc:docMk/>
            <pc:sldMk cId="366489601" sldId="256"/>
            <ac:picMk id="9" creationId="{C18D9F98-AE90-10D4-E690-9918893E822F}"/>
          </ac:picMkLst>
        </pc:picChg>
      </pc:sldChg>
      <pc:sldChg chg="addSp modSp mod">
        <pc:chgData name="Katelyn Reczek" userId="8b90cbd9-4512-4289-a591-b7911c7d0d9d" providerId="ADAL" clId="{BE5BE601-8233-4551-904A-5FD42BDB75D7}" dt="2026-01-20T22:24:18.844" v="137" actId="1076"/>
        <pc:sldMkLst>
          <pc:docMk/>
          <pc:sldMk cId="2075634914" sldId="979"/>
        </pc:sldMkLst>
        <pc:spChg chg="add mod">
          <ac:chgData name="Katelyn Reczek" userId="8b90cbd9-4512-4289-a591-b7911c7d0d9d" providerId="ADAL" clId="{BE5BE601-8233-4551-904A-5FD42BDB75D7}" dt="2026-01-20T22:24:00.175" v="135" actId="255"/>
          <ac:spMkLst>
            <pc:docMk/>
            <pc:sldMk cId="2075634914" sldId="979"/>
            <ac:spMk id="2" creationId="{5213C620-89EF-1CBD-DD55-8BBEF7557EE3}"/>
          </ac:spMkLst>
        </pc:spChg>
        <pc:spChg chg="add">
          <ac:chgData name="Katelyn Reczek" userId="8b90cbd9-4512-4289-a591-b7911c7d0d9d" providerId="ADAL" clId="{BE5BE601-8233-4551-904A-5FD42BDB75D7}" dt="2026-01-20T22:19:55.232" v="59"/>
          <ac:spMkLst>
            <pc:docMk/>
            <pc:sldMk cId="2075634914" sldId="979"/>
            <ac:spMk id="3" creationId="{6E8884DD-091D-EBA8-6F9F-128FCD97A613}"/>
          </ac:spMkLst>
        </pc:spChg>
        <pc:spChg chg="add">
          <ac:chgData name="Katelyn Reczek" userId="8b90cbd9-4512-4289-a591-b7911c7d0d9d" providerId="ADAL" clId="{BE5BE601-8233-4551-904A-5FD42BDB75D7}" dt="2026-01-20T22:19:55.232" v="59"/>
          <ac:spMkLst>
            <pc:docMk/>
            <pc:sldMk cId="2075634914" sldId="979"/>
            <ac:spMk id="4" creationId="{E77FFC31-FD21-F372-9EA0-7A76741E2EF8}"/>
          </ac:spMkLst>
        </pc:spChg>
        <pc:spChg chg="mod">
          <ac:chgData name="Katelyn Reczek" userId="8b90cbd9-4512-4289-a591-b7911c7d0d9d" providerId="ADAL" clId="{BE5BE601-8233-4551-904A-5FD42BDB75D7}" dt="2026-01-20T22:23:00.714" v="114" actId="1076"/>
          <ac:spMkLst>
            <pc:docMk/>
            <pc:sldMk cId="2075634914" sldId="979"/>
            <ac:spMk id="5" creationId="{C940147F-7DB6-6F46-9DD6-05202D198CA5}"/>
          </ac:spMkLst>
        </pc:spChg>
        <pc:spChg chg="mod">
          <ac:chgData name="Katelyn Reczek" userId="8b90cbd9-4512-4289-a591-b7911c7d0d9d" providerId="ADAL" clId="{BE5BE601-8233-4551-904A-5FD42BDB75D7}" dt="2026-01-20T22:21:30.598" v="80" actId="1076"/>
          <ac:spMkLst>
            <pc:docMk/>
            <pc:sldMk cId="2075634914" sldId="979"/>
            <ac:spMk id="6" creationId="{4D527AA6-BF67-9B41-A890-98C6DE2D7726}"/>
          </ac:spMkLst>
        </pc:spChg>
        <pc:spChg chg="add">
          <ac:chgData name="Katelyn Reczek" userId="8b90cbd9-4512-4289-a591-b7911c7d0d9d" providerId="ADAL" clId="{BE5BE601-8233-4551-904A-5FD42BDB75D7}" dt="2026-01-20T22:20:08.753" v="60"/>
          <ac:spMkLst>
            <pc:docMk/>
            <pc:sldMk cId="2075634914" sldId="979"/>
            <ac:spMk id="8" creationId="{92D98C39-94E9-3D8C-6821-1AAA4B857D30}"/>
          </ac:spMkLst>
        </pc:spChg>
        <pc:spChg chg="add">
          <ac:chgData name="Katelyn Reczek" userId="8b90cbd9-4512-4289-a591-b7911c7d0d9d" providerId="ADAL" clId="{BE5BE601-8233-4551-904A-5FD42BDB75D7}" dt="2026-01-20T22:20:08.753" v="60"/>
          <ac:spMkLst>
            <pc:docMk/>
            <pc:sldMk cId="2075634914" sldId="979"/>
            <ac:spMk id="9" creationId="{334C6C75-FB2B-A81F-15FC-0118B5E270FA}"/>
          </ac:spMkLst>
        </pc:spChg>
        <pc:spChg chg="add mod">
          <ac:chgData name="Katelyn Reczek" userId="8b90cbd9-4512-4289-a591-b7911c7d0d9d" providerId="ADAL" clId="{BE5BE601-8233-4551-904A-5FD42BDB75D7}" dt="2026-01-20T22:20:10.941" v="61"/>
          <ac:spMkLst>
            <pc:docMk/>
            <pc:sldMk cId="2075634914" sldId="979"/>
            <ac:spMk id="10" creationId="{64F91D83-671B-8977-3C38-84B8E98761B7}"/>
          </ac:spMkLst>
        </pc:spChg>
        <pc:spChg chg="add mod">
          <ac:chgData name="Katelyn Reczek" userId="8b90cbd9-4512-4289-a591-b7911c7d0d9d" providerId="ADAL" clId="{BE5BE601-8233-4551-904A-5FD42BDB75D7}" dt="2026-01-20T22:24:18.844" v="137" actId="1076"/>
          <ac:spMkLst>
            <pc:docMk/>
            <pc:sldMk cId="2075634914" sldId="979"/>
            <ac:spMk id="11" creationId="{4E8516FE-5FB3-9189-32C6-CB2AD822AF74}"/>
          </ac:spMkLst>
        </pc:spChg>
        <pc:spChg chg="add">
          <ac:chgData name="Katelyn Reczek" userId="8b90cbd9-4512-4289-a591-b7911c7d0d9d" providerId="ADAL" clId="{BE5BE601-8233-4551-904A-5FD42BDB75D7}" dt="2026-01-20T22:20:24.080" v="64"/>
          <ac:spMkLst>
            <pc:docMk/>
            <pc:sldMk cId="2075634914" sldId="979"/>
            <ac:spMk id="12" creationId="{AE8A5833-FEFC-E549-AF72-A74D58F41D22}"/>
          </ac:spMkLst>
        </pc:spChg>
        <pc:spChg chg="add">
          <ac:chgData name="Katelyn Reczek" userId="8b90cbd9-4512-4289-a591-b7911c7d0d9d" providerId="ADAL" clId="{BE5BE601-8233-4551-904A-5FD42BDB75D7}" dt="2026-01-20T22:20:24.080" v="64"/>
          <ac:spMkLst>
            <pc:docMk/>
            <pc:sldMk cId="2075634914" sldId="979"/>
            <ac:spMk id="13" creationId="{94FA127E-78D4-2293-F72D-2EDEA7E4672F}"/>
          </ac:spMkLst>
        </pc:spChg>
        <pc:spChg chg="add">
          <ac:chgData name="Katelyn Reczek" userId="8b90cbd9-4512-4289-a591-b7911c7d0d9d" providerId="ADAL" clId="{BE5BE601-8233-4551-904A-5FD42BDB75D7}" dt="2026-01-20T22:20:32.434" v="65"/>
          <ac:spMkLst>
            <pc:docMk/>
            <pc:sldMk cId="2075634914" sldId="979"/>
            <ac:spMk id="14" creationId="{C5DE0DE4-2024-1FCA-50FD-EFDE714BFA09}"/>
          </ac:spMkLst>
        </pc:spChg>
        <pc:spChg chg="add">
          <ac:chgData name="Katelyn Reczek" userId="8b90cbd9-4512-4289-a591-b7911c7d0d9d" providerId="ADAL" clId="{BE5BE601-8233-4551-904A-5FD42BDB75D7}" dt="2026-01-20T22:20:38.453" v="66"/>
          <ac:spMkLst>
            <pc:docMk/>
            <pc:sldMk cId="2075634914" sldId="979"/>
            <ac:spMk id="15" creationId="{355C10E1-F807-9A36-2BE8-0EDFAD4D12DF}"/>
          </ac:spMkLst>
        </pc:spChg>
        <pc:spChg chg="add">
          <ac:chgData name="Katelyn Reczek" userId="8b90cbd9-4512-4289-a591-b7911c7d0d9d" providerId="ADAL" clId="{BE5BE601-8233-4551-904A-5FD42BDB75D7}" dt="2026-01-20T22:20:38.453" v="66"/>
          <ac:spMkLst>
            <pc:docMk/>
            <pc:sldMk cId="2075634914" sldId="979"/>
            <ac:spMk id="16" creationId="{0077D799-981B-BCCC-BE27-06C839CD8333}"/>
          </ac:spMkLst>
        </pc:spChg>
        <pc:picChg chg="mod">
          <ac:chgData name="Katelyn Reczek" userId="8b90cbd9-4512-4289-a591-b7911c7d0d9d" providerId="ADAL" clId="{BE5BE601-8233-4551-904A-5FD42BDB75D7}" dt="2026-01-20T22:23:34.966" v="120" actId="1038"/>
          <ac:picMkLst>
            <pc:docMk/>
            <pc:sldMk cId="2075634914" sldId="979"/>
            <ac:picMk id="7" creationId="{C5FA249E-B832-9847-A2BB-03ED6BBA5EB6}"/>
          </ac:picMkLst>
        </pc:picChg>
        <pc:picChg chg="add">
          <ac:chgData name="Katelyn Reczek" userId="8b90cbd9-4512-4289-a591-b7911c7d0d9d" providerId="ADAL" clId="{BE5BE601-8233-4551-904A-5FD42BDB75D7}" dt="2026-01-20T22:19:55.232" v="59"/>
          <ac:picMkLst>
            <pc:docMk/>
            <pc:sldMk cId="2075634914" sldId="979"/>
            <ac:picMk id="2049" creationId="{12385A2D-12B4-D04D-B650-AD08F9F6FEC7}"/>
          </ac:picMkLst>
        </pc:picChg>
        <pc:picChg chg="add">
          <ac:chgData name="Katelyn Reczek" userId="8b90cbd9-4512-4289-a591-b7911c7d0d9d" providerId="ADAL" clId="{BE5BE601-8233-4551-904A-5FD42BDB75D7}" dt="2026-01-20T22:20:08.753" v="60"/>
          <ac:picMkLst>
            <pc:docMk/>
            <pc:sldMk cId="2075634914" sldId="979"/>
            <ac:picMk id="2052" creationId="{FF3F8C6B-0379-46DB-240B-D8E997B0730C}"/>
          </ac:picMkLst>
        </pc:picChg>
        <pc:picChg chg="add">
          <ac:chgData name="Katelyn Reczek" userId="8b90cbd9-4512-4289-a591-b7911c7d0d9d" providerId="ADAL" clId="{BE5BE601-8233-4551-904A-5FD42BDB75D7}" dt="2026-01-20T22:20:24.080" v="64"/>
          <ac:picMkLst>
            <pc:docMk/>
            <pc:sldMk cId="2075634914" sldId="979"/>
            <ac:picMk id="2055" creationId="{41FCEF20-CB38-A9AE-8878-AA86CB889517}"/>
          </ac:picMkLst>
        </pc:picChg>
        <pc:picChg chg="add">
          <ac:chgData name="Katelyn Reczek" userId="8b90cbd9-4512-4289-a591-b7911c7d0d9d" providerId="ADAL" clId="{BE5BE601-8233-4551-904A-5FD42BDB75D7}" dt="2026-01-20T22:20:32.434" v="65"/>
          <ac:picMkLst>
            <pc:docMk/>
            <pc:sldMk cId="2075634914" sldId="979"/>
            <ac:picMk id="2058" creationId="{A641CDD1-36DC-58CA-CF45-2F3A9490C6E4}"/>
          </ac:picMkLst>
        </pc:picChg>
        <pc:picChg chg="add">
          <ac:chgData name="Katelyn Reczek" userId="8b90cbd9-4512-4289-a591-b7911c7d0d9d" providerId="ADAL" clId="{BE5BE601-8233-4551-904A-5FD42BDB75D7}" dt="2026-01-20T22:20:38.453" v="66"/>
          <ac:picMkLst>
            <pc:docMk/>
            <pc:sldMk cId="2075634914" sldId="979"/>
            <ac:picMk id="2060" creationId="{D54E7DDC-1C36-78C7-CA2A-8808200D1AD7}"/>
          </ac:picMkLst>
        </pc:picChg>
      </pc:sldChg>
      <pc:sldChg chg="addSp modSp">
        <pc:chgData name="Katelyn Reczek" userId="8b90cbd9-4512-4289-a591-b7911c7d0d9d" providerId="ADAL" clId="{BE5BE601-8233-4551-904A-5FD42BDB75D7}" dt="2026-01-20T22:26:04.568" v="147"/>
        <pc:sldMkLst>
          <pc:docMk/>
          <pc:sldMk cId="3311567096" sldId="988"/>
        </pc:sldMkLst>
        <pc:spChg chg="add mod">
          <ac:chgData name="Katelyn Reczek" userId="8b90cbd9-4512-4289-a591-b7911c7d0d9d" providerId="ADAL" clId="{BE5BE601-8233-4551-904A-5FD42BDB75D7}" dt="2026-01-20T22:26:04.568" v="147"/>
          <ac:spMkLst>
            <pc:docMk/>
            <pc:sldMk cId="3311567096" sldId="988"/>
            <ac:spMk id="5" creationId="{9D37E389-974E-E619-85F5-771E36D7FD35}"/>
          </ac:spMkLst>
        </pc:spChg>
      </pc:sldChg>
      <pc:sldChg chg="addSp modSp">
        <pc:chgData name="Katelyn Reczek" userId="8b90cbd9-4512-4289-a591-b7911c7d0d9d" providerId="ADAL" clId="{BE5BE601-8233-4551-904A-5FD42BDB75D7}" dt="2026-01-20T22:34:02.953" v="180"/>
        <pc:sldMkLst>
          <pc:docMk/>
          <pc:sldMk cId="1899538343" sldId="1009"/>
        </pc:sldMkLst>
        <pc:spChg chg="add mod">
          <ac:chgData name="Katelyn Reczek" userId="8b90cbd9-4512-4289-a591-b7911c7d0d9d" providerId="ADAL" clId="{BE5BE601-8233-4551-904A-5FD42BDB75D7}" dt="2026-01-20T22:34:02.953" v="180"/>
          <ac:spMkLst>
            <pc:docMk/>
            <pc:sldMk cId="1899538343" sldId="1009"/>
            <ac:spMk id="3" creationId="{87975FCC-5A5E-19A9-0801-7798C665D1FC}"/>
          </ac:spMkLst>
        </pc:spChg>
      </pc:sldChg>
      <pc:sldChg chg="addSp modSp">
        <pc:chgData name="Katelyn Reczek" userId="8b90cbd9-4512-4289-a591-b7911c7d0d9d" providerId="ADAL" clId="{BE5BE601-8233-4551-904A-5FD42BDB75D7}" dt="2026-01-20T22:33:47.254" v="175"/>
        <pc:sldMkLst>
          <pc:docMk/>
          <pc:sldMk cId="2789244359" sldId="1013"/>
        </pc:sldMkLst>
        <pc:spChg chg="add mod">
          <ac:chgData name="Katelyn Reczek" userId="8b90cbd9-4512-4289-a591-b7911c7d0d9d" providerId="ADAL" clId="{BE5BE601-8233-4551-904A-5FD42BDB75D7}" dt="2026-01-20T22:33:47.254" v="175"/>
          <ac:spMkLst>
            <pc:docMk/>
            <pc:sldMk cId="2789244359" sldId="1013"/>
            <ac:spMk id="4" creationId="{4A29B9D2-6750-A3F8-3694-9ACD1EBD3361}"/>
          </ac:spMkLst>
        </pc:spChg>
      </pc:sldChg>
      <pc:sldChg chg="addSp modSp mod">
        <pc:chgData name="Katelyn Reczek" userId="8b90cbd9-4512-4289-a591-b7911c7d0d9d" providerId="ADAL" clId="{BE5BE601-8233-4551-904A-5FD42BDB75D7}" dt="2026-01-20T22:34:52.059" v="187" actId="1076"/>
        <pc:sldMkLst>
          <pc:docMk/>
          <pc:sldMk cId="4235497514" sldId="1032"/>
        </pc:sldMkLst>
        <pc:spChg chg="add mod">
          <ac:chgData name="Katelyn Reczek" userId="8b90cbd9-4512-4289-a591-b7911c7d0d9d" providerId="ADAL" clId="{BE5BE601-8233-4551-904A-5FD42BDB75D7}" dt="2026-01-20T22:34:52.059" v="187" actId="1076"/>
          <ac:spMkLst>
            <pc:docMk/>
            <pc:sldMk cId="4235497514" sldId="1032"/>
            <ac:spMk id="6" creationId="{58641990-5CD9-4F52-EE25-5DE3D2118786}"/>
          </ac:spMkLst>
        </pc:spChg>
      </pc:sldChg>
      <pc:sldChg chg="addSp modSp">
        <pc:chgData name="Katelyn Reczek" userId="8b90cbd9-4512-4289-a591-b7911c7d0d9d" providerId="ADAL" clId="{BE5BE601-8233-4551-904A-5FD42BDB75D7}" dt="2026-01-20T22:33:48.855" v="176"/>
        <pc:sldMkLst>
          <pc:docMk/>
          <pc:sldMk cId="3114547601" sldId="1038"/>
        </pc:sldMkLst>
        <pc:spChg chg="add mod">
          <ac:chgData name="Katelyn Reczek" userId="8b90cbd9-4512-4289-a591-b7911c7d0d9d" providerId="ADAL" clId="{BE5BE601-8233-4551-904A-5FD42BDB75D7}" dt="2026-01-20T22:33:48.855" v="176"/>
          <ac:spMkLst>
            <pc:docMk/>
            <pc:sldMk cId="3114547601" sldId="1038"/>
            <ac:spMk id="4" creationId="{CDFF50D8-E4EC-A3DF-4381-171D5910DA0E}"/>
          </ac:spMkLst>
        </pc:spChg>
      </pc:sldChg>
      <pc:sldChg chg="addSp modSp mod">
        <pc:chgData name="Katelyn Reczek" userId="8b90cbd9-4512-4289-a591-b7911c7d0d9d" providerId="ADAL" clId="{BE5BE601-8233-4551-904A-5FD42BDB75D7}" dt="2026-01-20T22:34:41.867" v="184" actId="1035"/>
        <pc:sldMkLst>
          <pc:docMk/>
          <pc:sldMk cId="912027731" sldId="1051"/>
        </pc:sldMkLst>
        <pc:spChg chg="add mod">
          <ac:chgData name="Katelyn Reczek" userId="8b90cbd9-4512-4289-a591-b7911c7d0d9d" providerId="ADAL" clId="{BE5BE601-8233-4551-904A-5FD42BDB75D7}" dt="2026-01-20T22:34:41.867" v="184" actId="1035"/>
          <ac:spMkLst>
            <pc:docMk/>
            <pc:sldMk cId="912027731" sldId="1051"/>
            <ac:spMk id="12" creationId="{BD033B27-1B8D-761C-7D5E-5A1BEA355F46}"/>
          </ac:spMkLst>
        </pc:spChg>
      </pc:sldChg>
      <pc:sldChg chg="addSp modSp">
        <pc:chgData name="Katelyn Reczek" userId="8b90cbd9-4512-4289-a591-b7911c7d0d9d" providerId="ADAL" clId="{BE5BE601-8233-4551-904A-5FD42BDB75D7}" dt="2026-01-20T22:33:54.081" v="177"/>
        <pc:sldMkLst>
          <pc:docMk/>
          <pc:sldMk cId="1768997776" sldId="1052"/>
        </pc:sldMkLst>
        <pc:spChg chg="add mod">
          <ac:chgData name="Katelyn Reczek" userId="8b90cbd9-4512-4289-a591-b7911c7d0d9d" providerId="ADAL" clId="{BE5BE601-8233-4551-904A-5FD42BDB75D7}" dt="2026-01-20T22:33:54.081" v="177"/>
          <ac:spMkLst>
            <pc:docMk/>
            <pc:sldMk cId="1768997776" sldId="1052"/>
            <ac:spMk id="3" creationId="{F1741444-9B89-A072-9B53-39120BD583FA}"/>
          </ac:spMkLst>
        </pc:spChg>
      </pc:sldChg>
      <pc:sldChg chg="addSp delSp modSp mod">
        <pc:chgData name="Katelyn Reczek" userId="8b90cbd9-4512-4289-a591-b7911c7d0d9d" providerId="ADAL" clId="{BE5BE601-8233-4551-904A-5FD42BDB75D7}" dt="2026-01-20T22:34:03.824" v="181"/>
        <pc:sldMkLst>
          <pc:docMk/>
          <pc:sldMk cId="1505966196" sldId="1054"/>
        </pc:sldMkLst>
        <pc:spChg chg="add del mod">
          <ac:chgData name="Katelyn Reczek" userId="8b90cbd9-4512-4289-a591-b7911c7d0d9d" providerId="ADAL" clId="{BE5BE601-8233-4551-904A-5FD42BDB75D7}" dt="2026-01-20T22:27:41.430" v="174" actId="478"/>
          <ac:spMkLst>
            <pc:docMk/>
            <pc:sldMk cId="1505966196" sldId="1054"/>
            <ac:spMk id="3" creationId="{F487736F-8255-0558-4A3C-F97843280AF2}"/>
          </ac:spMkLst>
        </pc:spChg>
        <pc:spChg chg="add mod">
          <ac:chgData name="Katelyn Reczek" userId="8b90cbd9-4512-4289-a591-b7911c7d0d9d" providerId="ADAL" clId="{BE5BE601-8233-4551-904A-5FD42BDB75D7}" dt="2026-01-20T22:34:03.824" v="181"/>
          <ac:spMkLst>
            <pc:docMk/>
            <pc:sldMk cId="1505966196" sldId="1054"/>
            <ac:spMk id="4" creationId="{D92FCA17-4353-EA71-A38A-2E5A949BA655}"/>
          </ac:spMkLst>
        </pc:spChg>
      </pc:sldChg>
      <pc:sldChg chg="addSp modSp mod">
        <pc:chgData name="Katelyn Reczek" userId="8b90cbd9-4512-4289-a591-b7911c7d0d9d" providerId="ADAL" clId="{BE5BE601-8233-4551-904A-5FD42BDB75D7}" dt="2026-01-20T22:26:34.759" v="149" actId="1076"/>
        <pc:sldMkLst>
          <pc:docMk/>
          <pc:sldMk cId="1881897525" sldId="1056"/>
        </pc:sldMkLst>
        <pc:spChg chg="mod">
          <ac:chgData name="Katelyn Reczek" userId="8b90cbd9-4512-4289-a591-b7911c7d0d9d" providerId="ADAL" clId="{BE5BE601-8233-4551-904A-5FD42BDB75D7}" dt="2026-01-20T22:25:51.968" v="143" actId="1076"/>
          <ac:spMkLst>
            <pc:docMk/>
            <pc:sldMk cId="1881897525" sldId="1056"/>
            <ac:spMk id="4" creationId="{E4CA2588-48C3-3A2A-6153-80CDCE0CFED0}"/>
          </ac:spMkLst>
        </pc:spChg>
        <pc:spChg chg="add mod">
          <ac:chgData name="Katelyn Reczek" userId="8b90cbd9-4512-4289-a591-b7911c7d0d9d" providerId="ADAL" clId="{BE5BE601-8233-4551-904A-5FD42BDB75D7}" dt="2026-01-20T22:26:34.759" v="149" actId="1076"/>
          <ac:spMkLst>
            <pc:docMk/>
            <pc:sldMk cId="1881897525" sldId="1056"/>
            <ac:spMk id="5" creationId="{571F1A06-2DD2-40F1-6FAE-76A863932CF4}"/>
          </ac:spMkLst>
        </pc:spChg>
      </pc:sldChg>
      <pc:sldChg chg="addSp modSp">
        <pc:chgData name="Katelyn Reczek" userId="8b90cbd9-4512-4289-a591-b7911c7d0d9d" providerId="ADAL" clId="{BE5BE601-8233-4551-904A-5FD42BDB75D7}" dt="2026-01-20T22:34:00.953" v="179"/>
        <pc:sldMkLst>
          <pc:docMk/>
          <pc:sldMk cId="1991761841" sldId="1058"/>
        </pc:sldMkLst>
        <pc:spChg chg="add mod">
          <ac:chgData name="Katelyn Reczek" userId="8b90cbd9-4512-4289-a591-b7911c7d0d9d" providerId="ADAL" clId="{BE5BE601-8233-4551-904A-5FD42BDB75D7}" dt="2026-01-20T22:34:00.953" v="179"/>
          <ac:spMkLst>
            <pc:docMk/>
            <pc:sldMk cId="1991761841" sldId="1058"/>
            <ac:spMk id="3" creationId="{9A3E70A8-E2B1-6094-1089-2FB449FFBFB9}"/>
          </ac:spMkLst>
        </pc:spChg>
      </pc:sldChg>
      <pc:sldChg chg="addSp modSp">
        <pc:chgData name="Katelyn Reczek" userId="8b90cbd9-4512-4289-a591-b7911c7d0d9d" providerId="ADAL" clId="{BE5BE601-8233-4551-904A-5FD42BDB75D7}" dt="2026-01-20T22:26:05.298" v="148"/>
        <pc:sldMkLst>
          <pc:docMk/>
          <pc:sldMk cId="1115790555" sldId="1059"/>
        </pc:sldMkLst>
        <pc:spChg chg="add mod">
          <ac:chgData name="Katelyn Reczek" userId="8b90cbd9-4512-4289-a591-b7911c7d0d9d" providerId="ADAL" clId="{BE5BE601-8233-4551-904A-5FD42BDB75D7}" dt="2026-01-20T22:26:05.298" v="148"/>
          <ac:spMkLst>
            <pc:docMk/>
            <pc:sldMk cId="1115790555" sldId="1059"/>
            <ac:spMk id="5" creationId="{1F2884E0-6FBD-105F-745B-BBACE1EBF723}"/>
          </ac:spMkLst>
        </pc:spChg>
      </pc:sldChg>
      <pc:sldChg chg="addSp modSp">
        <pc:chgData name="Katelyn Reczek" userId="8b90cbd9-4512-4289-a591-b7911c7d0d9d" providerId="ADAL" clId="{BE5BE601-8233-4551-904A-5FD42BDB75D7}" dt="2026-01-20T22:33:57.384" v="178"/>
        <pc:sldMkLst>
          <pc:docMk/>
          <pc:sldMk cId="2515276822" sldId="1060"/>
        </pc:sldMkLst>
        <pc:spChg chg="add mod">
          <ac:chgData name="Katelyn Reczek" userId="8b90cbd9-4512-4289-a591-b7911c7d0d9d" providerId="ADAL" clId="{BE5BE601-8233-4551-904A-5FD42BDB75D7}" dt="2026-01-20T22:33:57.384" v="178"/>
          <ac:spMkLst>
            <pc:docMk/>
            <pc:sldMk cId="2515276822" sldId="1060"/>
            <ac:spMk id="3" creationId="{B474B360-4A1C-CFE6-D21C-7FDF2120B6E9}"/>
          </ac:spMkLst>
        </pc:spChg>
      </pc:sldChg>
      <pc:sldChg chg="addSp modSp">
        <pc:chgData name="Katelyn Reczek" userId="8b90cbd9-4512-4289-a591-b7911c7d0d9d" providerId="ADAL" clId="{BE5BE601-8233-4551-904A-5FD42BDB75D7}" dt="2026-01-20T22:34:58.841" v="188"/>
        <pc:sldMkLst>
          <pc:docMk/>
          <pc:sldMk cId="481551560" sldId="1070"/>
        </pc:sldMkLst>
        <pc:spChg chg="add mod">
          <ac:chgData name="Katelyn Reczek" userId="8b90cbd9-4512-4289-a591-b7911c7d0d9d" providerId="ADAL" clId="{BE5BE601-8233-4551-904A-5FD42BDB75D7}" dt="2026-01-20T22:34:58.841" v="188"/>
          <ac:spMkLst>
            <pc:docMk/>
            <pc:sldMk cId="481551560" sldId="1070"/>
            <ac:spMk id="4" creationId="{758CB113-C415-7626-AC4F-B889F315356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DFD136-4050-3941-83A7-B9C786DA42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A8C6E2-BD82-7841-AE29-4327F40A12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76B89-FF8E-D24B-AE62-CB362257BEA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DB358-F487-E244-8A34-0D6012DFBE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8625F-1217-4A45-A851-B83B437022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ABD1C-184B-C34C-ACD5-3252EB83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45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63C29-E6E1-4E4C-BA78-8051579C1C6A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E86C4-9AE8-7947-9469-54E6F8FB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1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2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6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C17753-6690-54B1-6027-E2D759D6D63F}"/>
              </a:ext>
            </a:extLst>
          </p:cNvPr>
          <p:cNvSpPr/>
          <p:nvPr userDrawn="1"/>
        </p:nvSpPr>
        <p:spPr>
          <a:xfrm>
            <a:off x="0" y="-25948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640F0-9EE5-0DA3-C1FC-DF53B5392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654" y="4444452"/>
            <a:ext cx="9174490" cy="16954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800" b="0">
                <a:solidFill>
                  <a:schemeClr val="bg1"/>
                </a:solidFill>
                <a:latin typeface="Gotham Medium" pitchFamily="50" charset="0"/>
                <a:ea typeface="Gotham Medium" pitchFamily="50" charset="0"/>
                <a:cs typeface="Gotham Medium" pitchFamily="50" charset="0"/>
              </a:defRPr>
            </a:lvl1pPr>
          </a:lstStyle>
          <a:p>
            <a:r>
              <a:rPr lang="en-US" dirty="0"/>
              <a:t>Title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5338B-D9DF-FE89-10A8-DE1B3086C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654" y="3602038"/>
            <a:ext cx="9174490" cy="62125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CA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5AD588B5-C59E-524E-A639-681C38B3A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90DFC57-A014-2542-8013-D6817892B1A2}" type="datetimeFigureOut">
              <a:rPr lang="en-US" smtClean="0"/>
              <a:pPr/>
              <a:t>6/11/2026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0CD7CD-38A7-4845-A5BA-E384B88CD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7FDF79-7E5E-DC4D-AEEC-953315619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E989B28B-1777-A24F-92CB-880AB64EB1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479CE-5D42-3281-0196-4FCC525120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56" y="718090"/>
            <a:ext cx="4835456" cy="80590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407B63-9070-1336-D82A-2FD8D88D0705}"/>
              </a:ext>
            </a:extLst>
          </p:cNvPr>
          <p:cNvCxnSpPr>
            <a:cxnSpLocks/>
          </p:cNvCxnSpPr>
          <p:nvPr userDrawn="1"/>
        </p:nvCxnSpPr>
        <p:spPr>
          <a:xfrm>
            <a:off x="723655" y="4333874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736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3DB36-F943-234A-97D8-EB14A8D02C03}"/>
              </a:ext>
            </a:extLst>
          </p:cNvPr>
          <p:cNvSpPr/>
          <p:nvPr userDrawn="1"/>
        </p:nvSpPr>
        <p:spPr>
          <a:xfrm>
            <a:off x="-1" y="0"/>
            <a:ext cx="5391155" cy="6858000"/>
          </a:xfrm>
          <a:prstGeom prst="rect">
            <a:avLst/>
          </a:prstGeom>
          <a:solidFill>
            <a:srgbClr val="1C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DCC274-BCFE-864D-D39A-0F5055945E15}"/>
              </a:ext>
            </a:extLst>
          </p:cNvPr>
          <p:cNvCxnSpPr>
            <a:cxnSpLocks/>
          </p:cNvCxnSpPr>
          <p:nvPr userDrawn="1"/>
        </p:nvCxnSpPr>
        <p:spPr>
          <a:xfrm>
            <a:off x="6402191" y="1415427"/>
            <a:ext cx="2193241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4DC55-88F8-D7F6-DB8A-44D48F070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9361" y="355600"/>
            <a:ext cx="4855375" cy="1362736"/>
          </a:xfrm>
        </p:spPr>
        <p:txBody>
          <a:bodyPr anchor="ctr">
            <a:noAutofit/>
          </a:bodyPr>
          <a:lstStyle>
            <a:lvl1pPr marL="0" indent="0">
              <a:buNone/>
              <a:defRPr sz="3600" cap="none" baseline="0">
                <a:solidFill>
                  <a:schemeClr val="tx2"/>
                </a:solidFill>
                <a:latin typeface="Gotham Medium" pitchFamily="50" charset="0"/>
                <a:cs typeface="Gotham Medium" pitchFamily="50" charset="0"/>
              </a:defRPr>
            </a:lvl1pPr>
            <a:lvl2pPr marL="457200" indent="0">
              <a:buNone/>
              <a:defRPr sz="3600">
                <a:latin typeface="Gotham Medium" pitchFamily="50" charset="0"/>
                <a:cs typeface="Gotham Medium" pitchFamily="50" charset="0"/>
              </a:defRPr>
            </a:lvl2pPr>
            <a:lvl3pPr marL="914400" indent="0">
              <a:buNone/>
              <a:defRPr sz="3600">
                <a:latin typeface="Gotham Medium" pitchFamily="50" charset="0"/>
                <a:cs typeface="Gotham Medium" pitchFamily="50" charset="0"/>
              </a:defRPr>
            </a:lvl3pPr>
            <a:lvl4pPr marL="1371600" indent="0">
              <a:buNone/>
              <a:defRPr sz="3600">
                <a:latin typeface="Gotham Medium" pitchFamily="50" charset="0"/>
                <a:cs typeface="Gotham Medium" pitchFamily="50" charset="0"/>
              </a:defRPr>
            </a:lvl4pPr>
            <a:lvl5pPr marL="1828800" indent="0">
              <a:buNone/>
              <a:defRPr sz="3600">
                <a:latin typeface="Gotham Medium" pitchFamily="50" charset="0"/>
                <a:cs typeface="Gotham Medium" pitchFamily="50" charset="0"/>
              </a:defRPr>
            </a:lvl5pPr>
          </a:lstStyle>
          <a:p>
            <a:pPr lvl="0"/>
            <a:r>
              <a:rPr lang="en-US" dirty="0"/>
              <a:t>Contents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50594F-0726-D4BA-AC05-9C35B07F0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8240" y="1989138"/>
            <a:ext cx="4855375" cy="418465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600" b="1">
                <a:latin typeface="Gotham Medium" pitchFamily="50" charset="0"/>
                <a:cs typeface="Gotham Medium" pitchFamily="50" charset="0"/>
              </a:defRPr>
            </a:lvl1pPr>
            <a:lvl2pPr marL="0" indent="0">
              <a:buNone/>
              <a:defRPr sz="1400">
                <a:latin typeface="Golos Text" panose="020B0503020202020204" pitchFamily="34" charset="0"/>
                <a:cs typeface="Golos Text" panose="020B0503020202020204" pitchFamily="34" charset="0"/>
              </a:defRPr>
            </a:lvl2pPr>
            <a:lvl3pPr marL="450000" indent="0">
              <a:buNone/>
              <a:defRPr sz="1400"/>
            </a:lvl3pPr>
            <a:lvl4pPr marL="914400" indent="0">
              <a:buNone/>
              <a:defRPr sz="1200" i="0"/>
            </a:lvl4pPr>
            <a:lvl5pPr marL="914400" indent="0">
              <a:buNone/>
              <a:defRPr sz="1200" i="1"/>
            </a:lvl5pPr>
          </a:lstStyle>
          <a:p>
            <a:pPr lvl="0"/>
            <a:r>
              <a:rPr lang="en-US" dirty="0"/>
              <a:t>1. Section Title</a:t>
            </a:r>
          </a:p>
          <a:p>
            <a:pPr lvl="1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3EB7BDE-E2F0-3D5A-009E-ED6B14846AB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1574" y="6397418"/>
            <a:ext cx="828000" cy="2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6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260A-608F-00E7-7A6F-AD8D7A56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04BB-9070-732D-AB81-54E7D77C6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8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6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6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bg object 16">
            <a:extLst>
              <a:ext uri="{FF2B5EF4-FFF2-40B4-BE49-F238E27FC236}">
                <a16:creationId xmlns:a16="http://schemas.microsoft.com/office/drawing/2014/main" id="{575B1A8C-A499-C28E-0F19-D3C460124721}"/>
              </a:ext>
            </a:extLst>
          </p:cNvPr>
          <p:cNvSpPr/>
          <p:nvPr userDrawn="1"/>
        </p:nvSpPr>
        <p:spPr>
          <a:xfrm>
            <a:off x="0" y="6162675"/>
            <a:ext cx="12192000" cy="695325"/>
          </a:xfrm>
          <a:prstGeom prst="rect">
            <a:avLst/>
          </a:prstGeom>
          <a:solidFill>
            <a:srgbClr val="1C365D"/>
          </a:solidFill>
        </p:spPr>
        <p:txBody>
          <a:bodyPr wrap="square" lIns="0" tIns="0" rIns="0" bIns="0" rtlCol="0"/>
          <a:lstStyle/>
          <a:p>
            <a:pPr marL="0" marR="0" lvl="0" indent="0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C4F327A-AA64-281E-3E52-004EAF05AF9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9882" y="6400118"/>
            <a:ext cx="819692" cy="266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D2A743-06E2-9D2F-8F4B-602EF84BA21E}"/>
              </a:ext>
            </a:extLst>
          </p:cNvPr>
          <p:cNvCxnSpPr>
            <a:cxnSpLocks/>
          </p:cNvCxnSpPr>
          <p:nvPr userDrawn="1"/>
        </p:nvCxnSpPr>
        <p:spPr>
          <a:xfrm>
            <a:off x="929572" y="1166848"/>
            <a:ext cx="5870726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E02DCC-0D68-F7C7-B3CF-6D602C5DC0ED}"/>
              </a:ext>
            </a:extLst>
          </p:cNvPr>
          <p:cNvSpPr txBox="1"/>
          <p:nvPr userDrawn="1"/>
        </p:nvSpPr>
        <p:spPr>
          <a:xfrm>
            <a:off x="858548" y="6371837"/>
            <a:ext cx="5672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11EFFFC6-5BF2-4541-9B27-8D40317114E9}" type="slidenum">
              <a:rPr lang="en-CA" sz="1200" smtClean="0">
                <a:solidFill>
                  <a:schemeClr val="bg1"/>
                </a:solidFill>
              </a:rPr>
              <a:pPr/>
              <a:t>‹#›</a:t>
            </a:fld>
            <a:endParaRPr lang="en-C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93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260A-608F-00E7-7A6F-AD8D7A56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2A44B5-AE93-9073-51C8-FA8C19FFD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4351338"/>
          </a:xfrm>
        </p:spPr>
        <p:txBody>
          <a:bodyPr/>
          <a:lstStyle>
            <a:lvl1pPr>
              <a:defRPr sz="18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5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5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96598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D56088-CFAE-3698-0BC0-BE8B7381C554}"/>
              </a:ext>
            </a:extLst>
          </p:cNvPr>
          <p:cNvSpPr/>
          <p:nvPr userDrawn="1"/>
        </p:nvSpPr>
        <p:spPr>
          <a:xfrm>
            <a:off x="6981092" y="-1"/>
            <a:ext cx="5210909" cy="6858001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680FC1D-9C89-62FC-2CFE-A2DD3AD8DD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1574" y="6397418"/>
            <a:ext cx="828000" cy="2691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4910B010-036D-8434-31CB-617DC992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5315356" cy="52322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9EC2A23-524D-B2C8-C4EA-16B52F82DF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8838" y="1677988"/>
            <a:ext cx="5314950" cy="4719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55A2A4D-5767-AA0C-6BDB-9F3013F19D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01630" y="2007001"/>
            <a:ext cx="4118869" cy="3781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501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396F1482-2733-7051-79A9-39EAE4D7A188}"/>
              </a:ext>
            </a:extLst>
          </p:cNvPr>
          <p:cNvSpPr/>
          <p:nvPr userDrawn="1"/>
        </p:nvSpPr>
        <p:spPr>
          <a:xfrm>
            <a:off x="0" y="6162675"/>
            <a:ext cx="12192000" cy="695325"/>
          </a:xfrm>
          <a:prstGeom prst="rect">
            <a:avLst/>
          </a:prstGeom>
          <a:solidFill>
            <a:srgbClr val="1C365D"/>
          </a:solidFill>
        </p:spPr>
        <p:txBody>
          <a:bodyPr wrap="square" lIns="0" tIns="0" rIns="0" bIns="0" rtlCol="0"/>
          <a:lstStyle/>
          <a:p>
            <a:pPr marL="0" marR="0" lvl="0" indent="0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E12F36A-09BB-EBE0-B482-D9D43EEBA69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9882" y="6400118"/>
            <a:ext cx="819692" cy="266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F07E7A3-647F-66D2-074C-D8FC11912CC8}"/>
              </a:ext>
            </a:extLst>
          </p:cNvPr>
          <p:cNvGrpSpPr/>
          <p:nvPr userDrawn="1"/>
        </p:nvGrpSpPr>
        <p:grpSpPr>
          <a:xfrm>
            <a:off x="2117747" y="2477360"/>
            <a:ext cx="2316112" cy="1898933"/>
            <a:chOff x="1004204" y="2141724"/>
            <a:chExt cx="2316112" cy="18989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9DBC38-5BD3-15EF-7852-3B9E4F181855}"/>
                </a:ext>
              </a:extLst>
            </p:cNvPr>
            <p:cNvSpPr/>
            <p:nvPr/>
          </p:nvSpPr>
          <p:spPr>
            <a:xfrm>
              <a:off x="1065211" y="2143073"/>
              <a:ext cx="225510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E5EE10-5ED2-27EC-C2A4-603B245A838F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5D0AADF1-6687-56D6-C18C-2A6A2F74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D68CE7-6AA4-279A-8726-1F0D893A8615}"/>
              </a:ext>
            </a:extLst>
          </p:cNvPr>
          <p:cNvGrpSpPr/>
          <p:nvPr userDrawn="1"/>
        </p:nvGrpSpPr>
        <p:grpSpPr>
          <a:xfrm>
            <a:off x="4975748" y="2478608"/>
            <a:ext cx="2264978" cy="1898933"/>
            <a:chOff x="1004204" y="2141724"/>
            <a:chExt cx="2264978" cy="1898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B25FCF6-EAC6-5E30-F669-E18A5BFCF0DA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8C371F-4A4D-3749-F63B-08612ADA1911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8335CB-978A-6B5E-201F-7958F6B7463D}"/>
              </a:ext>
            </a:extLst>
          </p:cNvPr>
          <p:cNvGrpSpPr/>
          <p:nvPr userDrawn="1"/>
        </p:nvGrpSpPr>
        <p:grpSpPr>
          <a:xfrm>
            <a:off x="7795409" y="2473072"/>
            <a:ext cx="2264978" cy="1898933"/>
            <a:chOff x="1004204" y="2141724"/>
            <a:chExt cx="2264978" cy="1898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6DF62B-0285-C5A6-7C40-C5E5D2D4D7EF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D2F7744-2E16-6B0E-E4B4-BF872703F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4B11620A-8699-3798-5691-77851CDCBF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6263" y="2912377"/>
            <a:ext cx="2254250" cy="163212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513BC8F3-0ADC-E7B7-4745-4C702F63E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1874" y="2907508"/>
            <a:ext cx="2254250" cy="16369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E102953D-FDDE-41D9-F99E-920A9A9958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00771" y="2907508"/>
            <a:ext cx="2254250" cy="16318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517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396F1482-2733-7051-79A9-39EAE4D7A188}"/>
              </a:ext>
            </a:extLst>
          </p:cNvPr>
          <p:cNvSpPr/>
          <p:nvPr userDrawn="1"/>
        </p:nvSpPr>
        <p:spPr>
          <a:xfrm>
            <a:off x="0" y="6162675"/>
            <a:ext cx="12192000" cy="695325"/>
          </a:xfrm>
          <a:prstGeom prst="rect">
            <a:avLst/>
          </a:prstGeom>
          <a:solidFill>
            <a:srgbClr val="1C365D"/>
          </a:solidFill>
        </p:spPr>
        <p:txBody>
          <a:bodyPr wrap="square" lIns="0" tIns="0" rIns="0" bIns="0" rtlCol="0"/>
          <a:lstStyle/>
          <a:p>
            <a:pPr marL="0" marR="0" lvl="0" indent="0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E12F36A-09BB-EBE0-B482-D9D43EEBA69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9882" y="6400118"/>
            <a:ext cx="819692" cy="266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F07E7A3-647F-66D2-074C-D8FC11912CC8}"/>
              </a:ext>
            </a:extLst>
          </p:cNvPr>
          <p:cNvGrpSpPr/>
          <p:nvPr userDrawn="1"/>
        </p:nvGrpSpPr>
        <p:grpSpPr>
          <a:xfrm>
            <a:off x="999177" y="2477360"/>
            <a:ext cx="2316112" cy="1898933"/>
            <a:chOff x="1004204" y="2141724"/>
            <a:chExt cx="2316112" cy="18989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9DBC38-5BD3-15EF-7852-3B9E4F181855}"/>
                </a:ext>
              </a:extLst>
            </p:cNvPr>
            <p:cNvSpPr/>
            <p:nvPr/>
          </p:nvSpPr>
          <p:spPr>
            <a:xfrm>
              <a:off x="1065211" y="2143073"/>
              <a:ext cx="225510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E5EE10-5ED2-27EC-C2A4-603B245A838F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5D0AADF1-6687-56D6-C18C-2A6A2F74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D68CE7-6AA4-279A-8726-1F0D893A8615}"/>
              </a:ext>
            </a:extLst>
          </p:cNvPr>
          <p:cNvGrpSpPr/>
          <p:nvPr userDrawn="1"/>
        </p:nvGrpSpPr>
        <p:grpSpPr>
          <a:xfrm>
            <a:off x="3661862" y="2478608"/>
            <a:ext cx="2264978" cy="1898933"/>
            <a:chOff x="1004204" y="2141724"/>
            <a:chExt cx="2264978" cy="1898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B25FCF6-EAC6-5E30-F669-E18A5BFCF0DA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8C371F-4A4D-3749-F63B-08612ADA1911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8335CB-978A-6B5E-201F-7958F6B7463D}"/>
              </a:ext>
            </a:extLst>
          </p:cNvPr>
          <p:cNvGrpSpPr/>
          <p:nvPr userDrawn="1"/>
        </p:nvGrpSpPr>
        <p:grpSpPr>
          <a:xfrm>
            <a:off x="6286207" y="2473072"/>
            <a:ext cx="2264978" cy="1898933"/>
            <a:chOff x="1004204" y="2141724"/>
            <a:chExt cx="2264978" cy="1898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6DF62B-0285-C5A6-7C40-C5E5D2D4D7EF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D2F7744-2E16-6B0E-E4B4-BF872703F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7D4A48-2509-513C-12B3-C4943FFFD7C8}"/>
              </a:ext>
            </a:extLst>
          </p:cNvPr>
          <p:cNvGrpSpPr/>
          <p:nvPr userDrawn="1"/>
        </p:nvGrpSpPr>
        <p:grpSpPr>
          <a:xfrm>
            <a:off x="8948892" y="2485429"/>
            <a:ext cx="2264978" cy="1898933"/>
            <a:chOff x="1004204" y="2141724"/>
            <a:chExt cx="2264978" cy="189893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5B3B701-8F1A-A9A1-C899-3A4854CE26EC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04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8306E4E-0204-7DA3-540C-DDAE862E8C6B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4B11620A-8699-3798-5691-77851CDCBF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7693" y="2912377"/>
            <a:ext cx="2254250" cy="163212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513BC8F3-0ADC-E7B7-4745-4C702F63E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47988" y="2907508"/>
            <a:ext cx="2254250" cy="16369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E102953D-FDDE-41D9-F99E-920A9A9958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69" y="2907508"/>
            <a:ext cx="2254250" cy="16318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:a16="http://schemas.microsoft.com/office/drawing/2014/main" id="{62725B57-0AD1-6ACD-588B-053D64EFF8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29540" y="2906065"/>
            <a:ext cx="2254250" cy="16318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576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CFDD1285-14D9-7D4A-37C0-1C702ADFE8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919" y="1868351"/>
            <a:ext cx="2594223" cy="3422650"/>
          </a:xfrm>
          <a:prstGeom prst="roundRect">
            <a:avLst>
              <a:gd name="adj" fmla="val 4292"/>
            </a:avLst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1" name="Picture Placeholder 39">
            <a:extLst>
              <a:ext uri="{FF2B5EF4-FFF2-40B4-BE49-F238E27FC236}">
                <a16:creationId xmlns:a16="http://schemas.microsoft.com/office/drawing/2014/main" id="{AFF67755-389F-DFD6-B1CD-5AE15D82BB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501" y="1868351"/>
            <a:ext cx="2594223" cy="3422650"/>
          </a:xfrm>
          <a:prstGeom prst="roundRect">
            <a:avLst>
              <a:gd name="adj" fmla="val 4292"/>
            </a:avLst>
          </a:prstGeom>
        </p:spPr>
        <p:txBody>
          <a:bodyPr/>
          <a:lstStyle/>
          <a:p>
            <a:endParaRPr lang="en-CA"/>
          </a:p>
        </p:txBody>
      </p:sp>
      <p:sp>
        <p:nvSpPr>
          <p:cNvPr id="42" name="Picture Placeholder 39">
            <a:extLst>
              <a:ext uri="{FF2B5EF4-FFF2-40B4-BE49-F238E27FC236}">
                <a16:creationId xmlns:a16="http://schemas.microsoft.com/office/drawing/2014/main" id="{99AE79F1-1829-AA92-5149-BB6663F8D9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5083" y="1815763"/>
            <a:ext cx="2594223" cy="3475237"/>
          </a:xfrm>
          <a:prstGeom prst="roundRect">
            <a:avLst>
              <a:gd name="adj" fmla="val 4292"/>
            </a:avLst>
          </a:prstGeom>
        </p:spPr>
        <p:txBody>
          <a:bodyPr/>
          <a:lstStyle/>
          <a:p>
            <a:endParaRPr lang="en-CA"/>
          </a:p>
        </p:txBody>
      </p:sp>
      <p:sp>
        <p:nvSpPr>
          <p:cNvPr id="43" name="Picture Placeholder 39">
            <a:extLst>
              <a:ext uri="{FF2B5EF4-FFF2-40B4-BE49-F238E27FC236}">
                <a16:creationId xmlns:a16="http://schemas.microsoft.com/office/drawing/2014/main" id="{996B3340-0D57-2824-BD7F-DFA773E5E4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32050" y="1815764"/>
            <a:ext cx="2594223" cy="3475236"/>
          </a:xfrm>
          <a:prstGeom prst="roundRect">
            <a:avLst>
              <a:gd name="adj" fmla="val 4292"/>
            </a:avLst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9259A2-8E71-F1D9-7C29-33710088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C738AF8-71CF-C992-92BB-7EFEF11493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698" y="4214482"/>
            <a:ext cx="2594223" cy="1085849"/>
          </a:xfrm>
          <a:prstGeom prst="roundRect">
            <a:avLst>
              <a:gd name="adj" fmla="val 4637"/>
            </a:avLst>
          </a:prstGeom>
          <a:solidFill>
            <a:srgbClr val="000000">
              <a:alpha val="38824"/>
            </a:srgbClr>
          </a:solidFill>
        </p:spPr>
        <p:txBody>
          <a:bodyPr tIns="90000" bIns="90000" anchor="ctr" anchorCtr="0"/>
          <a:lstStyle>
            <a:lvl1pPr marL="177800" indent="0">
              <a:spcBef>
                <a:spcPts val="1200"/>
              </a:spcBef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0EA876D2-97B2-A569-D244-15074CAE24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44501" y="4205151"/>
            <a:ext cx="2594223" cy="1085849"/>
          </a:xfrm>
          <a:prstGeom prst="roundRect">
            <a:avLst>
              <a:gd name="adj" fmla="val 4637"/>
            </a:avLst>
          </a:prstGeom>
          <a:solidFill>
            <a:srgbClr val="000000">
              <a:alpha val="38824"/>
            </a:srgbClr>
          </a:solidFill>
        </p:spPr>
        <p:txBody>
          <a:bodyPr tIns="90000" bIns="90000" anchor="ctr" anchorCtr="0"/>
          <a:lstStyle>
            <a:lvl1pPr marL="177800" indent="0">
              <a:spcBef>
                <a:spcPts val="1200"/>
              </a:spcBef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B105A74F-6B31-2079-86BB-3AA82110DF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55082" y="4214482"/>
            <a:ext cx="2594223" cy="1085849"/>
          </a:xfrm>
          <a:prstGeom prst="roundRect">
            <a:avLst>
              <a:gd name="adj" fmla="val 4637"/>
            </a:avLst>
          </a:prstGeom>
          <a:solidFill>
            <a:srgbClr val="000000">
              <a:alpha val="38824"/>
            </a:srgbClr>
          </a:solidFill>
        </p:spPr>
        <p:txBody>
          <a:bodyPr tIns="90000" bIns="90000" anchor="ctr" anchorCtr="0"/>
          <a:lstStyle>
            <a:lvl1pPr marL="177800" indent="0">
              <a:spcBef>
                <a:spcPts val="1200"/>
              </a:spcBef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15DCE858-3858-3BCD-5B1B-A16C405FD1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2050" y="4205150"/>
            <a:ext cx="2594223" cy="1085849"/>
          </a:xfrm>
          <a:prstGeom prst="roundRect">
            <a:avLst>
              <a:gd name="adj" fmla="val 4637"/>
            </a:avLst>
          </a:prstGeom>
          <a:solidFill>
            <a:srgbClr val="000000">
              <a:alpha val="38824"/>
            </a:srgbClr>
          </a:solidFill>
        </p:spPr>
        <p:txBody>
          <a:bodyPr tIns="90000" bIns="90000" anchor="ctr" anchorCtr="0"/>
          <a:lstStyle>
            <a:lvl1pPr marL="177800" indent="0">
              <a:spcBef>
                <a:spcPts val="1200"/>
              </a:spcBef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8" name="bg object 16">
            <a:extLst>
              <a:ext uri="{FF2B5EF4-FFF2-40B4-BE49-F238E27FC236}">
                <a16:creationId xmlns:a16="http://schemas.microsoft.com/office/drawing/2014/main" id="{7FC5CDC9-1B61-286D-1B5E-AD3001523D01}"/>
              </a:ext>
            </a:extLst>
          </p:cNvPr>
          <p:cNvSpPr/>
          <p:nvPr userDrawn="1"/>
        </p:nvSpPr>
        <p:spPr>
          <a:xfrm>
            <a:off x="0" y="6162675"/>
            <a:ext cx="12192000" cy="695325"/>
          </a:xfrm>
          <a:prstGeom prst="rect">
            <a:avLst/>
          </a:prstGeom>
          <a:solidFill>
            <a:srgbClr val="1C365D"/>
          </a:solidFill>
        </p:spPr>
        <p:txBody>
          <a:bodyPr wrap="square" lIns="0" tIns="0" rIns="0" bIns="0" rtlCol="0"/>
          <a:lstStyle/>
          <a:p>
            <a:pPr marL="0" marR="0" lvl="0" indent="0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29680F09-6995-6B35-8D54-24034430286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9882" y="6400118"/>
            <a:ext cx="819692" cy="2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10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1D0A68-DD05-ABE2-6C67-AD30C7C5536F}"/>
              </a:ext>
            </a:extLst>
          </p:cNvPr>
          <p:cNvSpPr/>
          <p:nvPr userDrawn="1"/>
        </p:nvSpPr>
        <p:spPr>
          <a:xfrm>
            <a:off x="-11087" y="6569"/>
            <a:ext cx="12203087" cy="6851431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60AFFBB-9D93-6EE4-C3AB-C2333A529A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4280" y="2527438"/>
            <a:ext cx="3606800" cy="4953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7787A2-29BD-3B80-1F31-1A0BD55FA2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238" y="3146425"/>
            <a:ext cx="10590212" cy="1214438"/>
          </a:xfrm>
        </p:spPr>
        <p:txBody>
          <a:bodyPr anchor="ctr">
            <a:no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5pPr>
          </a:lstStyle>
          <a:p>
            <a:pPr lvl="0"/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807715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0BAFD6BF-A609-424B-9004-9ACEFFD8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517"/>
            <a:ext cx="10515600" cy="523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61D82-73BE-A14B-8720-F76CBEC4C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90DFC57-A014-2542-8013-D6817892B1A2}" type="datetimeFigureOut">
              <a:rPr lang="en-US" smtClean="0"/>
              <a:pPr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48659-89D9-C94D-9019-30BFFFB5E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2C1D-0982-C043-80F5-E783F080E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E989B28B-1777-A24F-92CB-880AB64EB1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220E48-0D05-ED4E-B30B-C56CE0269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2403"/>
            <a:ext cx="10515600" cy="4858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5406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7" r:id="rId3"/>
    <p:sldLayoutId id="2147483683" r:id="rId4"/>
    <p:sldLayoutId id="2147483708" r:id="rId5"/>
    <p:sldLayoutId id="2147483705" r:id="rId6"/>
    <p:sldLayoutId id="2147483706" r:id="rId7"/>
    <p:sldLayoutId id="2147483684" r:id="rId8"/>
    <p:sldLayoutId id="2147483707" r:id="rId9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b="0" kern="1200" cap="all" baseline="0">
          <a:solidFill>
            <a:schemeClr val="tx1"/>
          </a:solidFill>
          <a:latin typeface="+mj-lt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EE75B4-E604-1A20-6195-7AA65534CA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D9B77-26C0-61FB-2E3F-02A1E05AA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653" y="4429125"/>
            <a:ext cx="10681765" cy="1843087"/>
          </a:xfrm>
        </p:spPr>
        <p:txBody>
          <a:bodyPr anchor="t">
            <a:normAutofit/>
          </a:bodyPr>
          <a:lstStyle/>
          <a:p>
            <a:r>
              <a:rPr lang="en-US" cap="none" dirty="0">
                <a:ea typeface="Lato SemiBold" panose="020F0502020204030203" pitchFamily="34" charset="0"/>
              </a:rPr>
              <a:t>Medications to Improve Bone Health</a:t>
            </a:r>
            <a:endParaRPr lang="en-CA" sz="5800" b="0" cap="none" dirty="0">
              <a:solidFill>
                <a:schemeClr val="bg1"/>
              </a:solidFill>
              <a:ea typeface="Lato SemiBold" panose="020F050202020403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5C6B1-439A-A813-5CE2-A830104F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55" y="3602038"/>
            <a:ext cx="9144000" cy="722311"/>
          </a:xfrm>
        </p:spPr>
        <p:txBody>
          <a:bodyPr>
            <a:normAutofit/>
          </a:bodyPr>
          <a:lstStyle/>
          <a:p>
            <a:pPr algn="l"/>
            <a:r>
              <a:rPr lang="en-US" sz="3200" cap="al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Bone Health</a:t>
            </a:r>
            <a:endParaRPr lang="en-CA" sz="3200" cap="all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782F2F-1C07-BC9F-A7C1-C53AE32D252F}"/>
              </a:ext>
            </a:extLst>
          </p:cNvPr>
          <p:cNvCxnSpPr>
            <a:cxnSpLocks/>
          </p:cNvCxnSpPr>
          <p:nvPr/>
        </p:nvCxnSpPr>
        <p:spPr>
          <a:xfrm>
            <a:off x="821978" y="4333874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18D9F98-AE90-10D4-E690-9918893E8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56" y="658762"/>
            <a:ext cx="5191430" cy="86523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1EC8E60-997C-4001-50CA-31C0B2FE182B}"/>
              </a:ext>
            </a:extLst>
          </p:cNvPr>
          <p:cNvSpPr txBox="1">
            <a:spLocks/>
          </p:cNvSpPr>
          <p:nvPr/>
        </p:nvSpPr>
        <p:spPr>
          <a:xfrm>
            <a:off x="2940830" y="1400451"/>
            <a:ext cx="3910047" cy="43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dirty="0">
                <a:latin typeface="+mn-lt"/>
              </a:rPr>
              <a:t>Data-Driven. People-Led. Outcome-Focused.</a:t>
            </a:r>
            <a:endParaRPr lang="en-CA" sz="9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489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CBCD7-B91C-BD73-27D9-2465AB7BC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682CFE-C05E-2A9A-B6E5-6681DF44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D Sources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27AA70-8782-F27C-FB47-8BE4EDD31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788005"/>
          </a:xfrm>
        </p:spPr>
        <p:txBody>
          <a:bodyPr>
            <a:normAutofit/>
          </a:bodyPr>
          <a:lstStyle/>
          <a:p>
            <a:pPr lvl="0" indent="-457200">
              <a:spcBef>
                <a:spcPts val="0"/>
              </a:spcBef>
              <a:buSzPts val="1800"/>
            </a:pPr>
            <a:r>
              <a:rPr lang="en-US" sz="2400" dirty="0"/>
              <a:t>Choose foods with vitamin D such as milk, fortified soy beverage, halibut, salmon, sardines, trout, and eggs </a:t>
            </a:r>
          </a:p>
          <a:p>
            <a:pPr marL="685800" lvl="0" indent="-457200">
              <a:spcBef>
                <a:spcPts val="500"/>
              </a:spcBef>
            </a:pPr>
            <a:endParaRPr lang="en-US" sz="2400" dirty="0"/>
          </a:p>
          <a:p>
            <a:pPr lvl="0" indent="-457200">
              <a:spcBef>
                <a:spcPts val="500"/>
              </a:spcBef>
              <a:buSzPts val="1800"/>
            </a:pPr>
            <a:r>
              <a:rPr lang="en-US" sz="2400" dirty="0"/>
              <a:t>Our skin makes vitamin D from sunlight</a:t>
            </a:r>
          </a:p>
          <a:p>
            <a:pPr marL="800100" lvl="1">
              <a:spcBef>
                <a:spcPts val="0"/>
              </a:spcBef>
              <a:buSzPts val="1800"/>
            </a:pPr>
            <a:r>
              <a:rPr lang="en-US" sz="2000" dirty="0"/>
              <a:t>Albertans and people who live in the north make little to no vitamin D from October to March!</a:t>
            </a:r>
          </a:p>
          <a:p>
            <a:pPr marL="685800" lvl="0" indent="0">
              <a:spcBef>
                <a:spcPts val="500"/>
              </a:spcBef>
              <a:buNone/>
            </a:pPr>
            <a:endParaRPr lang="en-US" sz="2400" dirty="0"/>
          </a:p>
          <a:p>
            <a:pPr marL="0" lvl="0" indent="0">
              <a:spcBef>
                <a:spcPts val="500"/>
              </a:spcBef>
              <a:buNone/>
            </a:pPr>
            <a:r>
              <a:rPr lang="en-US" sz="2400" dirty="0"/>
              <a:t>Key Message:</a:t>
            </a:r>
          </a:p>
          <a:p>
            <a:pPr lvl="0" indent="-457200">
              <a:spcBef>
                <a:spcPts val="500"/>
              </a:spcBef>
              <a:buSzPts val="1800"/>
            </a:pPr>
            <a:r>
              <a:rPr lang="en-US" sz="2400" dirty="0"/>
              <a:t>Food and sunshine is NOT a reliable source of vitamin D </a:t>
            </a:r>
          </a:p>
          <a:p>
            <a:pPr marL="800100" lvl="1">
              <a:spcBef>
                <a:spcPts val="0"/>
              </a:spcBef>
              <a:buSzPts val="1800"/>
            </a:pPr>
            <a:r>
              <a:rPr lang="en-US" sz="2000" dirty="0"/>
              <a:t>a daily vitamin D supplement is recommended for all ages</a:t>
            </a:r>
          </a:p>
          <a:p>
            <a:pPr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718870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91112-69AE-A2A1-70F7-804DDB43B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003A65-8D55-AB5F-15ED-00749D86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Calcium Important?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442960-D4C4-65F0-65F9-E0D7AD6B7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78800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Essential to helping the renewing and repairing process of bones stay balanced</a:t>
            </a:r>
          </a:p>
          <a:p>
            <a:pPr marL="914400" lvl="0" indent="-457200">
              <a:spcBef>
                <a:spcPts val="0"/>
              </a:spcBef>
            </a:pPr>
            <a:endParaRPr lang="en-US" sz="1600" dirty="0"/>
          </a:p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Reduces the risk of breaking a bone</a:t>
            </a:r>
          </a:p>
          <a:p>
            <a:pPr marL="914400" lvl="0" indent="-457200">
              <a:spcBef>
                <a:spcPts val="0"/>
              </a:spcBef>
            </a:pPr>
            <a:endParaRPr lang="en-US" sz="1600" dirty="0"/>
          </a:p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Recommended daily calcium intake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D282E826-70C5-17A0-4351-4BB0968C1E63}"/>
              </a:ext>
            </a:extLst>
          </p:cNvPr>
          <p:cNvSpPr txBox="1">
            <a:spLocks/>
          </p:cNvSpPr>
          <p:nvPr/>
        </p:nvSpPr>
        <p:spPr>
          <a:xfrm>
            <a:off x="817852" y="54712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6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  <p:pic>
        <p:nvPicPr>
          <p:cNvPr id="2" name="Google Shape;185;p23">
            <a:extLst>
              <a:ext uri="{FF2B5EF4-FFF2-40B4-BE49-F238E27FC236}">
                <a16:creationId xmlns:a16="http://schemas.microsoft.com/office/drawing/2014/main" id="{58F90E05-16A0-395F-EA31-8697579E6A9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16866" y="3425247"/>
            <a:ext cx="5425691" cy="1697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597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863C0-20AF-4831-D14F-9E83101AA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4F01FD-5881-6A98-8D82-3211DF77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Supplements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15D33-0F57-AE39-2295-910B1F99D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78800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You may need a calcium supplement if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you do not get enough calcium from food every day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you do not include any dairy in your diet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your healthcare provider recommends that you take a calcium supplement</a:t>
            </a:r>
          </a:p>
          <a:p>
            <a:pPr lvl="0" indent="0">
              <a:spcAft>
                <a:spcPts val="5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9F66B9CD-72A1-CA21-07B1-60746023FF5B}"/>
              </a:ext>
            </a:extLst>
          </p:cNvPr>
          <p:cNvSpPr txBox="1">
            <a:spLocks/>
          </p:cNvSpPr>
          <p:nvPr/>
        </p:nvSpPr>
        <p:spPr>
          <a:xfrm>
            <a:off x="817852" y="54712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3778677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73C65-E6B7-3B2B-2BB3-10E67ABD4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52E90B-E458-7D20-1E4E-41EE7170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Supplements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879CEC-85AA-7EE7-98AF-E5237BF51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78800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If choosing a supplement, you will need to consider the amount of ‘elemental’ calcium in your total amount of calcium not just what you see on the front of the bottle</a:t>
            </a:r>
          </a:p>
          <a:p>
            <a:pPr marL="914400" lvl="0" indent="-457200">
              <a:spcBef>
                <a:spcPts val="500"/>
              </a:spcBef>
            </a:pPr>
            <a:endParaRPr lang="en-US" sz="2400" dirty="0"/>
          </a:p>
          <a:p>
            <a:pPr lvl="0">
              <a:spcBef>
                <a:spcPts val="500"/>
              </a:spcBef>
              <a:buSzPts val="1800"/>
            </a:pPr>
            <a:r>
              <a:rPr lang="en-US" sz="2400" dirty="0"/>
              <a:t>The body can only absorb a certain amount of calcium at one time (about 500 mg of elemental calcium)</a:t>
            </a:r>
          </a:p>
          <a:p>
            <a:pPr lvl="0" indent="0">
              <a:spcBef>
                <a:spcPts val="500"/>
              </a:spcBef>
              <a:buNone/>
            </a:pPr>
            <a:endParaRPr lang="en-US" sz="2400" dirty="0"/>
          </a:p>
          <a:p>
            <a:pPr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EC82DCCC-06C6-D7D2-7F03-80413EA5E314}"/>
              </a:ext>
            </a:extLst>
          </p:cNvPr>
          <p:cNvSpPr txBox="1">
            <a:spLocks/>
          </p:cNvSpPr>
          <p:nvPr/>
        </p:nvSpPr>
        <p:spPr>
          <a:xfrm>
            <a:off x="817852" y="54712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481052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669A9-DC46-C3EE-0109-1A16C0B1B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BA9436-73D7-636C-BC1E-4A4CDAFB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Supplements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072DC9-FF60-BD8C-C0CE-4F1AD919B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78800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Talk to your healthcare provider if you think you need a calcium supplement, and which type might be right for you (e.g. choosing between calcium citrate or phosphate)</a:t>
            </a:r>
          </a:p>
          <a:p>
            <a:pPr marL="1371600" lvl="0" indent="-457200">
              <a:spcBef>
                <a:spcPts val="500"/>
              </a:spcBef>
            </a:pPr>
            <a:endParaRPr lang="en-US" sz="2400" dirty="0"/>
          </a:p>
          <a:p>
            <a:pPr lvl="0">
              <a:spcBef>
                <a:spcPts val="500"/>
              </a:spcBef>
              <a:buSzPts val="1800"/>
            </a:pPr>
            <a:r>
              <a:rPr lang="en-US" sz="2400" dirty="0"/>
              <a:t>Side effects:  constipation, mild stomach upset</a:t>
            </a:r>
          </a:p>
          <a:p>
            <a:pPr marL="1371600" lvl="0" indent="-457200">
              <a:spcBef>
                <a:spcPts val="500"/>
              </a:spcBef>
            </a:pPr>
            <a:endParaRPr lang="en-US" sz="2400" dirty="0"/>
          </a:p>
          <a:p>
            <a:pPr lvl="0">
              <a:spcBef>
                <a:spcPts val="500"/>
              </a:spcBef>
              <a:buSzPts val="1800"/>
            </a:pPr>
            <a:r>
              <a:rPr lang="en-US" sz="2400" dirty="0"/>
              <a:t>Cautions:  calcium can interact with a number of nutrients and other medications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sz="2000" dirty="0"/>
              <a:t>Discuss with your pharmacist or other healthcare professional when you should be taking your supplement.</a:t>
            </a:r>
            <a:endParaRPr lang="en-US" sz="2000" dirty="0">
              <a:solidFill>
                <a:srgbClr val="FF0000"/>
              </a:solidFill>
            </a:endParaRPr>
          </a:p>
          <a:p>
            <a:pPr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90EA01CA-287A-BA90-B1B1-B71C45DA4214}"/>
              </a:ext>
            </a:extLst>
          </p:cNvPr>
          <p:cNvSpPr txBox="1">
            <a:spLocks/>
          </p:cNvSpPr>
          <p:nvPr/>
        </p:nvSpPr>
        <p:spPr>
          <a:xfrm>
            <a:off x="817852" y="54712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3667462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8198B0-D158-F717-A720-95B7CBFFC8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7019A4-7061-C831-49FF-BF13F650D2C2}"/>
              </a:ext>
            </a:extLst>
          </p:cNvPr>
          <p:cNvSpPr txBox="1">
            <a:spLocks/>
          </p:cNvSpPr>
          <p:nvPr/>
        </p:nvSpPr>
        <p:spPr>
          <a:xfrm>
            <a:off x="762983" y="5097719"/>
            <a:ext cx="9144000" cy="1843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cap="all" baseline="0">
                <a:solidFill>
                  <a:schemeClr val="tx1"/>
                </a:solidFill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  <a:t>Bisphosphonates</a:t>
            </a:r>
            <a:endParaRPr lang="en-CA" sz="4000" cap="none" dirty="0">
              <a:solidFill>
                <a:schemeClr val="bg1"/>
              </a:solidFill>
              <a:ea typeface="Lato SemiBold" panose="020F050202020403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2ADCF41-9ADB-3D99-924C-B3A4AA72BB3C}"/>
              </a:ext>
            </a:extLst>
          </p:cNvPr>
          <p:cNvSpPr txBox="1">
            <a:spLocks/>
          </p:cNvSpPr>
          <p:nvPr/>
        </p:nvSpPr>
        <p:spPr>
          <a:xfrm>
            <a:off x="762983" y="4270632"/>
            <a:ext cx="9144000" cy="72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cap="all" dirty="0">
                <a:solidFill>
                  <a:schemeClr val="bg1"/>
                </a:solidFill>
              </a:rPr>
              <a:t>Section 2</a:t>
            </a:r>
            <a:endParaRPr lang="en-CA" sz="3200" cap="all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67EF20-7212-0C0F-91C2-BFFE321B3DCA}"/>
              </a:ext>
            </a:extLst>
          </p:cNvPr>
          <p:cNvCxnSpPr>
            <a:cxnSpLocks/>
          </p:cNvCxnSpPr>
          <p:nvPr/>
        </p:nvCxnSpPr>
        <p:spPr>
          <a:xfrm>
            <a:off x="861306" y="5002468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796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1FD8A-9227-7360-34A2-C86E06B67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771721-6B62-7C44-56C8-AFFFBDDA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Bisphosphonates?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60614F-6F03-4E37-EA41-9EC0128F0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788005"/>
          </a:xfrm>
        </p:spPr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Bisphosphonates are a group of medications that help slow bone loss</a:t>
            </a:r>
          </a:p>
          <a:p>
            <a:pPr lvl="0">
              <a:buSzPts val="1800"/>
            </a:pPr>
            <a:r>
              <a:rPr lang="en-US" sz="2400" dirty="0"/>
              <a:t>This is done by slowing down the body’s rate of bone removal</a:t>
            </a:r>
          </a:p>
          <a:p>
            <a:pPr marL="914400" lvl="0" indent="-457200"/>
            <a:endParaRPr lang="en-US" sz="2400" dirty="0"/>
          </a:p>
          <a:p>
            <a:pPr lvl="0">
              <a:buSzPts val="1800"/>
            </a:pPr>
            <a:r>
              <a:rPr lang="en-US" sz="2400" dirty="0"/>
              <a:t>Common bisphosphonate medications: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sz="2000" dirty="0"/>
              <a:t>Alendronate (Fosamax)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Risedronate (Actonel)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 err="1"/>
              <a:t>Zolendronate</a:t>
            </a:r>
            <a:r>
              <a:rPr lang="en-US" sz="2000" dirty="0"/>
              <a:t> (</a:t>
            </a:r>
            <a:r>
              <a:rPr lang="en-US" sz="2000" dirty="0" err="1"/>
              <a:t>Alclasta</a:t>
            </a:r>
            <a:r>
              <a:rPr lang="en-US" sz="2000" dirty="0"/>
              <a:t>)</a:t>
            </a:r>
          </a:p>
          <a:p>
            <a:pPr lvl="0" indent="0"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A82DDAF1-A78C-DA14-7388-16BE51E1338F}"/>
              </a:ext>
            </a:extLst>
          </p:cNvPr>
          <p:cNvSpPr txBox="1">
            <a:spLocks/>
          </p:cNvSpPr>
          <p:nvPr/>
        </p:nvSpPr>
        <p:spPr>
          <a:xfrm>
            <a:off x="817852" y="54712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2263457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8CCE9-DFCD-8101-1C24-5F3ADB5C2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FAA543-C6E6-1C0C-883A-090DF769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Precautions for Bisphosphonates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FD3EF1-7A85-06C6-93E9-1FA85CF73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788005"/>
          </a:xfrm>
        </p:spPr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There are quite a few drug interactions and safety precautions to keep in mind when taking bisphosphonates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it is important to talk to your doctor or pharmacist if you have any questions when taking this medication</a:t>
            </a:r>
          </a:p>
          <a:p>
            <a:pPr marL="914400" lvl="0" indent="-457200"/>
            <a:endParaRPr lang="en-US" sz="2400" dirty="0"/>
          </a:p>
          <a:p>
            <a:pPr lvl="0">
              <a:buSzPts val="1800"/>
            </a:pPr>
            <a:r>
              <a:rPr lang="en-US" sz="2400" dirty="0"/>
              <a:t>For example: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Taking the medication with food can completely negate their benefit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Taking the medication and not staying upright can be extremely dangerous to patients by causing damage to their esophagus </a:t>
            </a:r>
          </a:p>
          <a:p>
            <a:pPr lvl="0" indent="0"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178FACF6-2384-E958-FACC-F05B5BF857AD}"/>
              </a:ext>
            </a:extLst>
          </p:cNvPr>
          <p:cNvSpPr txBox="1">
            <a:spLocks/>
          </p:cNvSpPr>
          <p:nvPr/>
        </p:nvSpPr>
        <p:spPr>
          <a:xfrm>
            <a:off x="817852" y="54712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56708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DB67E-F775-7CFC-3698-A6F282DC0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44A941-189A-45FE-20CB-81EEF466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side-effects of bisphosphonates?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08A2B9-7C5D-2312-BFE8-6A13D5F54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788005"/>
          </a:xfrm>
        </p:spPr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Common side-effects include: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stomach pain, heartburn, nausea, pain in bones and muscles</a:t>
            </a:r>
          </a:p>
          <a:p>
            <a:pPr lvl="2">
              <a:spcBef>
                <a:spcPts val="1000"/>
              </a:spcBef>
              <a:buSzPts val="1800"/>
            </a:pPr>
            <a:r>
              <a:rPr lang="en-US" sz="1800" dirty="0"/>
              <a:t>usually get better with time</a:t>
            </a:r>
          </a:p>
          <a:p>
            <a:pPr marL="914400" lvl="0" indent="-457200"/>
            <a:endParaRPr lang="en-US" sz="2400" dirty="0"/>
          </a:p>
          <a:p>
            <a:pPr lvl="0">
              <a:buSzPts val="1800"/>
            </a:pPr>
            <a:r>
              <a:rPr lang="en-US" sz="2400" dirty="0"/>
              <a:t>Less common side-effects: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low calcium levels (numbness, tingling, muscle spasms)</a:t>
            </a:r>
          </a:p>
          <a:p>
            <a:pPr lvl="2">
              <a:spcBef>
                <a:spcPts val="1000"/>
              </a:spcBef>
              <a:buSzPts val="1800"/>
            </a:pPr>
            <a:r>
              <a:rPr lang="en-US" sz="1800" dirty="0"/>
              <a:t>discuss your calcium intake with your doctor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Serious side effects include the medication being caught in the throat if not taken with water.  This can lead to damage and bleeding.</a:t>
            </a:r>
            <a:endParaRPr lang="en-US" sz="2000" dirty="0">
              <a:solidFill>
                <a:srgbClr val="FF0000"/>
              </a:solidFill>
            </a:endParaRPr>
          </a:p>
          <a:p>
            <a:pPr marL="685800" lvl="0" indent="-457200"/>
            <a:endParaRPr lang="en-US" sz="2400" dirty="0">
              <a:solidFill>
                <a:srgbClr val="FF0000"/>
              </a:solidFill>
            </a:endParaRPr>
          </a:p>
          <a:p>
            <a:pPr lvl="0" indent="0"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24640D07-C5C9-70E7-F4F4-DEF128124D23}"/>
              </a:ext>
            </a:extLst>
          </p:cNvPr>
          <p:cNvSpPr txBox="1">
            <a:spLocks/>
          </p:cNvSpPr>
          <p:nvPr/>
        </p:nvSpPr>
        <p:spPr>
          <a:xfrm>
            <a:off x="817852" y="54712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288101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EA908-21FC-7C5B-083C-3FACB31B0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B5ADA-889C-3C97-C838-82B9249A64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DAFEA0-8FE7-8912-824C-21ECC7C98BE6}"/>
              </a:ext>
            </a:extLst>
          </p:cNvPr>
          <p:cNvSpPr txBox="1">
            <a:spLocks/>
          </p:cNvSpPr>
          <p:nvPr/>
        </p:nvSpPr>
        <p:spPr>
          <a:xfrm>
            <a:off x="762983" y="5097719"/>
            <a:ext cx="10003340" cy="1843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cap="all" baseline="0">
                <a:solidFill>
                  <a:schemeClr val="tx1"/>
                </a:solidFill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  <a:t>Denosumab</a:t>
            </a:r>
            <a:endParaRPr lang="en-CA" sz="4000" cap="none" dirty="0">
              <a:solidFill>
                <a:schemeClr val="bg1"/>
              </a:solidFill>
              <a:ea typeface="Lato SemiBold" panose="020F050202020403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0C57BF0-106D-93FF-AEA6-88CA0C7B8E27}"/>
              </a:ext>
            </a:extLst>
          </p:cNvPr>
          <p:cNvSpPr txBox="1">
            <a:spLocks/>
          </p:cNvSpPr>
          <p:nvPr/>
        </p:nvSpPr>
        <p:spPr>
          <a:xfrm>
            <a:off x="762983" y="4270632"/>
            <a:ext cx="9144000" cy="72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cap="all" dirty="0">
                <a:solidFill>
                  <a:schemeClr val="bg1"/>
                </a:solidFill>
              </a:rPr>
              <a:t>Section 3</a:t>
            </a:r>
            <a:endParaRPr lang="en-CA" sz="3200" cap="all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AF3342-AA0D-E6B0-82F0-4D90F3A0F862}"/>
              </a:ext>
            </a:extLst>
          </p:cNvPr>
          <p:cNvCxnSpPr>
            <a:cxnSpLocks/>
          </p:cNvCxnSpPr>
          <p:nvPr/>
        </p:nvCxnSpPr>
        <p:spPr>
          <a:xfrm>
            <a:off x="861306" y="5002468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644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428296-2B64-D407-C135-C5B00EFB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Starter Activity</a:t>
            </a:r>
            <a:endParaRPr lang="en-CA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817922-2212-4AA6-5792-78C90A40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809135"/>
            <a:ext cx="10515600" cy="4024288"/>
          </a:xfrm>
        </p:spPr>
        <p:txBody>
          <a:bodyPr>
            <a:normAutofit/>
          </a:bodyPr>
          <a:lstStyle/>
          <a:p>
            <a:pPr marL="393700" lvl="0" indent="-457200">
              <a:spcBef>
                <a:spcPts val="0"/>
              </a:spcBef>
              <a:buSzPts val="2800"/>
            </a:pPr>
            <a:r>
              <a:rPr lang="en-US" sz="2400" dirty="0"/>
              <a:t>Please, find the Quiz on the first page of your </a:t>
            </a:r>
            <a:r>
              <a:rPr lang="en-US" sz="2400" b="1" dirty="0"/>
              <a:t>Medications to Improve Bone Health - Workshop Guide</a:t>
            </a:r>
          </a:p>
          <a:p>
            <a:pPr marL="685800" lvl="0" indent="-457200">
              <a:spcBef>
                <a:spcPts val="0"/>
              </a:spcBef>
            </a:pPr>
            <a:endParaRPr lang="en-US" sz="2400" b="1" dirty="0"/>
          </a:p>
          <a:p>
            <a:pPr marL="393700" lvl="0" indent="-457200">
              <a:spcBef>
                <a:spcPts val="0"/>
              </a:spcBef>
              <a:buSzPts val="2800"/>
            </a:pPr>
            <a:r>
              <a:rPr lang="en-US" sz="2400" dirty="0"/>
              <a:t>Complete the LEFT SIDE of the chart indicating how familiar you are with the topics that will be discussed today</a:t>
            </a:r>
          </a:p>
          <a:p>
            <a:pPr lvl="0" indent="-457200">
              <a:spcBef>
                <a:spcPts val="0"/>
              </a:spcBef>
            </a:pPr>
            <a:endParaRPr lang="en-US" sz="2400" dirty="0"/>
          </a:p>
          <a:p>
            <a:pPr marL="393700" lvl="0" indent="-457200">
              <a:spcBef>
                <a:spcPts val="0"/>
              </a:spcBef>
              <a:buSzPts val="2800"/>
            </a:pPr>
            <a:r>
              <a:rPr lang="en-US" sz="2400" dirty="0"/>
              <a:t>We will return to this quiz at the end of the workshop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10626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FAA29-0350-DE22-408F-A9195C251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6AC9E4-4C25-A2F8-EC16-A3A2E1D72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Denosumab?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61E81E-D96B-4F45-0B16-118DA95DB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78800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Denosumab (Prolia) is an injectable medication that helps to slow bone loss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This is accomplished by slowing down the cells in your body responsible for removing bone, slowing or even reversing this process</a:t>
            </a:r>
          </a:p>
          <a:p>
            <a:pPr lvl="0">
              <a:buSzPts val="1800"/>
            </a:pPr>
            <a:r>
              <a:rPr lang="en-US" sz="2400" dirty="0"/>
              <a:t>It reduces the risk of fractures of the spine, hip and other sites in postmenopausal women</a:t>
            </a:r>
          </a:p>
          <a:p>
            <a:pPr marL="457200" lvl="0" indent="0"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C5A41FCE-36F6-7751-664E-329251C28E04}"/>
              </a:ext>
            </a:extLst>
          </p:cNvPr>
          <p:cNvSpPr txBox="1">
            <a:spLocks/>
          </p:cNvSpPr>
          <p:nvPr/>
        </p:nvSpPr>
        <p:spPr>
          <a:xfrm>
            <a:off x="817852" y="54712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3881066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88AD0-067D-9912-8E8B-0EF275B82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8D6AE0-B742-2C61-9CD5-BF6C33695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side-effects of denosumab?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16D6E3-1138-77E3-1FE6-44AC457CD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788005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Common side-effects include: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pain in muscles or joints, rash</a:t>
            </a:r>
          </a:p>
          <a:p>
            <a:pPr lvl="2">
              <a:spcBef>
                <a:spcPts val="1000"/>
              </a:spcBef>
              <a:buSzPts val="1800"/>
            </a:pPr>
            <a:r>
              <a:rPr lang="en-US" sz="1800" dirty="0"/>
              <a:t>pain in muscles and joints usually gets better with time, talk to your doctor if it interferes with your ability to do regular activities</a:t>
            </a:r>
          </a:p>
          <a:p>
            <a:pPr lvl="2">
              <a:spcBef>
                <a:spcPts val="1000"/>
              </a:spcBef>
              <a:buSzPts val="1800"/>
            </a:pPr>
            <a:r>
              <a:rPr lang="en-US" sz="1800" dirty="0"/>
              <a:t>if a rash develops, see your doctor</a:t>
            </a:r>
          </a:p>
          <a:p>
            <a:pPr marL="742950" lvl="0" indent="-285750"/>
            <a:endParaRPr lang="en-US" sz="1400" dirty="0"/>
          </a:p>
          <a:p>
            <a:pPr lvl="0">
              <a:buSzPts val="1800"/>
            </a:pPr>
            <a:r>
              <a:rPr lang="en-US" sz="2400" dirty="0"/>
              <a:t>Less common side-effects: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low calcium levels (numbness, tingling, muscle spasms), increased risk of infection</a:t>
            </a:r>
          </a:p>
          <a:p>
            <a:pPr lvl="2">
              <a:spcBef>
                <a:spcPts val="1000"/>
              </a:spcBef>
              <a:buSzPts val="1800"/>
            </a:pPr>
            <a:r>
              <a:rPr lang="en-US" sz="1800" dirty="0"/>
              <a:t>discuss your calcium intake with your doctor</a:t>
            </a:r>
          </a:p>
          <a:p>
            <a:pPr lvl="2">
              <a:spcBef>
                <a:spcPts val="1000"/>
              </a:spcBef>
              <a:buSzPts val="1800"/>
            </a:pPr>
            <a:r>
              <a:rPr lang="en-US" sz="1800" dirty="0"/>
              <a:t>let your doctor know if you notice any signs of infection (fever, feeling unwell)</a:t>
            </a:r>
          </a:p>
          <a:p>
            <a:pPr lvl="0" indent="0">
              <a:buNone/>
            </a:pPr>
            <a:endParaRPr lang="en-US" sz="2400" dirty="0"/>
          </a:p>
          <a:p>
            <a:pPr lvl="0" indent="0"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3574FD08-3FFB-A715-AF0E-E423103D004F}"/>
              </a:ext>
            </a:extLst>
          </p:cNvPr>
          <p:cNvSpPr txBox="1">
            <a:spLocks/>
          </p:cNvSpPr>
          <p:nvPr/>
        </p:nvSpPr>
        <p:spPr>
          <a:xfrm>
            <a:off x="817852" y="54712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3857368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0D858-186D-E88E-0535-12AEF6A02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056E8C-1637-B6A1-44AD-5C549121EE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24C9AC-2014-684D-B59B-B06C7F3540D1}"/>
              </a:ext>
            </a:extLst>
          </p:cNvPr>
          <p:cNvSpPr txBox="1">
            <a:spLocks/>
          </p:cNvSpPr>
          <p:nvPr/>
        </p:nvSpPr>
        <p:spPr>
          <a:xfrm>
            <a:off x="762983" y="5097719"/>
            <a:ext cx="10003340" cy="1843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cap="all" baseline="0">
                <a:solidFill>
                  <a:schemeClr val="tx1"/>
                </a:solidFill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  <a:t>Hormone Therapy</a:t>
            </a:r>
            <a:endParaRPr lang="en-CA" sz="4000" cap="none" dirty="0">
              <a:solidFill>
                <a:schemeClr val="bg1"/>
              </a:solidFill>
              <a:ea typeface="Lato SemiBold" panose="020F050202020403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7A7627A-E64A-D4C1-B662-F843FC9AC319}"/>
              </a:ext>
            </a:extLst>
          </p:cNvPr>
          <p:cNvSpPr txBox="1">
            <a:spLocks/>
          </p:cNvSpPr>
          <p:nvPr/>
        </p:nvSpPr>
        <p:spPr>
          <a:xfrm>
            <a:off x="762983" y="4270632"/>
            <a:ext cx="9144000" cy="72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cap="all" dirty="0">
                <a:solidFill>
                  <a:schemeClr val="bg1"/>
                </a:solidFill>
              </a:rPr>
              <a:t>Section 4</a:t>
            </a:r>
            <a:endParaRPr lang="en-CA" sz="3200" cap="all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CBAB20-4305-2793-4A9E-4491333F456E}"/>
              </a:ext>
            </a:extLst>
          </p:cNvPr>
          <p:cNvCxnSpPr>
            <a:cxnSpLocks/>
          </p:cNvCxnSpPr>
          <p:nvPr/>
        </p:nvCxnSpPr>
        <p:spPr>
          <a:xfrm>
            <a:off x="861306" y="5002468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12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A7DE6-45A4-D285-1A26-3926C7253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C351C1-4C8F-DC93-FE80-D9ACFE64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Estrogen Therapy?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64609D-ED2A-7D8F-81AB-FBB268CA6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78800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dirty="0"/>
              <a:t>Commonly used to relieve the symptoms of menopause </a:t>
            </a:r>
          </a:p>
          <a:p>
            <a:pPr lvl="0">
              <a:lnSpc>
                <a:spcPct val="100000"/>
              </a:lnSpc>
              <a:buSzPts val="1800"/>
            </a:pPr>
            <a:r>
              <a:rPr lang="en-US" sz="2400" dirty="0"/>
              <a:t>It is an effective treatment to help reduce the risk of osteoporotic fractures</a:t>
            </a:r>
          </a:p>
          <a:p>
            <a:pPr lvl="0">
              <a:lnSpc>
                <a:spcPct val="100000"/>
              </a:lnSpc>
              <a:buSzPts val="1800"/>
            </a:pPr>
            <a:r>
              <a:rPr lang="en-US" sz="2400" dirty="0"/>
              <a:t>Treatment can consist of estrogen alone or estrogen and progesterone in combination</a:t>
            </a:r>
          </a:p>
          <a:p>
            <a:pPr marL="914400" lvl="0" indent="-457200">
              <a:lnSpc>
                <a:spcPct val="100000"/>
              </a:lnSpc>
            </a:pPr>
            <a:endParaRPr lang="en-US" sz="2400" dirty="0"/>
          </a:p>
          <a:p>
            <a:pPr lvl="0">
              <a:lnSpc>
                <a:spcPct val="100000"/>
              </a:lnSpc>
              <a:buSzPts val="1800"/>
            </a:pPr>
            <a:r>
              <a:rPr lang="en-US" sz="2400" dirty="0"/>
              <a:t>Can reduce the risk of spine and hip fractures as well as other osteoporotic fractures</a:t>
            </a:r>
          </a:p>
          <a:p>
            <a:pPr lvl="0" indent="0">
              <a:buNone/>
            </a:pPr>
            <a:endParaRPr lang="en-US" sz="2400" dirty="0"/>
          </a:p>
          <a:p>
            <a:pPr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lvl="0" indent="0"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A96F877D-F0A1-4E2E-74BC-6AA2635FEE96}"/>
              </a:ext>
            </a:extLst>
          </p:cNvPr>
          <p:cNvSpPr txBox="1">
            <a:spLocks/>
          </p:cNvSpPr>
          <p:nvPr/>
        </p:nvSpPr>
        <p:spPr>
          <a:xfrm>
            <a:off x="817852" y="54712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1564365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6305A-E4D7-3838-BBA3-A385D4FB1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8E2B9E-472E-F22F-76A4-BC6CEBE0D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Estrogen Therapy?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F58DE0-A7D6-D809-E0BD-9753B8B1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78800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dirty="0"/>
              <a:t>Estrogen helps to build and maintain bone density</a:t>
            </a:r>
          </a:p>
          <a:p>
            <a:pPr lvl="0">
              <a:lnSpc>
                <a:spcPct val="100000"/>
              </a:lnSpc>
              <a:buSzPts val="1800"/>
            </a:pPr>
            <a:r>
              <a:rPr lang="en-US" sz="2400" dirty="0"/>
              <a:t>The estrogen levels in menopausal women decrease leading to bone density loss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SzPts val="1800"/>
            </a:pPr>
            <a:r>
              <a:rPr lang="en-US" sz="2000" dirty="0"/>
              <a:t>Estrogen therapy supplements these very low hormone levels</a:t>
            </a:r>
          </a:p>
          <a:p>
            <a:pPr marL="914400" lvl="0" indent="-457200">
              <a:lnSpc>
                <a:spcPct val="100000"/>
              </a:lnSpc>
            </a:pPr>
            <a:endParaRPr lang="en-US" sz="2400" dirty="0"/>
          </a:p>
          <a:p>
            <a:pPr lvl="0">
              <a:lnSpc>
                <a:spcPct val="100000"/>
              </a:lnSpc>
              <a:buSzPts val="1800"/>
            </a:pPr>
            <a:r>
              <a:rPr lang="en-US" sz="2400" dirty="0"/>
              <a:t>Used to treat osteoporosis only in women who also suffer from menopausal symptoms</a:t>
            </a:r>
          </a:p>
          <a:p>
            <a:pPr lvl="0" indent="0">
              <a:buNone/>
            </a:pPr>
            <a:endParaRPr lang="en-US" sz="2400" dirty="0"/>
          </a:p>
          <a:p>
            <a:pPr lvl="0" indent="0">
              <a:buNone/>
            </a:pPr>
            <a:endParaRPr lang="en-US" sz="2400" dirty="0"/>
          </a:p>
          <a:p>
            <a:pPr lvl="0" indent="0">
              <a:buNone/>
            </a:pPr>
            <a:endParaRPr lang="en-US" sz="2400" dirty="0"/>
          </a:p>
          <a:p>
            <a:pPr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lvl="0" indent="0"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596BBEF2-7BD0-4664-5DB0-FCEFE5D16B41}"/>
              </a:ext>
            </a:extLst>
          </p:cNvPr>
          <p:cNvSpPr txBox="1">
            <a:spLocks/>
          </p:cNvSpPr>
          <p:nvPr/>
        </p:nvSpPr>
        <p:spPr>
          <a:xfrm>
            <a:off x="817852" y="54712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2445348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F50C8-4330-FCE7-E552-A51582E4D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9BDEAC-44BD-11F8-33D0-569AC9C4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any side-effects?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7A3D3A-C61A-291E-2D6E-2B0B2B94A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788005"/>
          </a:xfrm>
        </p:spPr>
        <p:txBody>
          <a:bodyPr>
            <a:normAutofit/>
          </a:bodyPr>
          <a:lstStyle/>
          <a:p>
            <a:pPr marL="520700" lvl="0" indent="-457200">
              <a:spcBef>
                <a:spcPts val="0"/>
              </a:spcBef>
              <a:buSzPts val="1800"/>
            </a:pPr>
            <a:r>
              <a:rPr lang="en-US" sz="2400" dirty="0"/>
              <a:t>May increase the risk of heart attack, stroke, blood clots and breast cancer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sz="2000" dirty="0"/>
              <a:t>other options should be explored first unless the woman is also suffering from significant menopausal symptoms</a:t>
            </a:r>
          </a:p>
          <a:p>
            <a:pPr marL="685800" lvl="0" indent="-457200"/>
            <a:endParaRPr lang="en-US" sz="2400" dirty="0"/>
          </a:p>
          <a:p>
            <a:pPr lvl="0" indent="-457200">
              <a:buSzPts val="1800"/>
            </a:pPr>
            <a:r>
              <a:rPr lang="en-US" sz="2400" dirty="0"/>
              <a:t>Side-effects can include: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sz="2000" dirty="0"/>
              <a:t>depression, headaches, breast tenderness, premenstrual syndrome (PMS), weight gain</a:t>
            </a:r>
          </a:p>
          <a:p>
            <a:pPr lvl="0" indent="0">
              <a:buNone/>
            </a:pPr>
            <a:endParaRPr lang="en-US" sz="2400" dirty="0"/>
          </a:p>
          <a:p>
            <a:pPr lvl="0" indent="0"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24EC99B2-E477-9DFD-CB25-28DEC3722C06}"/>
              </a:ext>
            </a:extLst>
          </p:cNvPr>
          <p:cNvSpPr txBox="1">
            <a:spLocks/>
          </p:cNvSpPr>
          <p:nvPr/>
        </p:nvSpPr>
        <p:spPr>
          <a:xfrm>
            <a:off x="817852" y="54712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577013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755C8-0596-4B90-8CBB-C0404A36C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E7C393-D5BD-F8F3-ECDB-1D52B054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Testosterone Therapy?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2E811F-3B38-CACF-A294-F86D21A5D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788005"/>
          </a:xfrm>
        </p:spPr>
        <p:txBody>
          <a:bodyPr>
            <a:normAutofit/>
          </a:bodyPr>
          <a:lstStyle/>
          <a:p>
            <a:pPr lvl="0" indent="-457200">
              <a:spcBef>
                <a:spcPts val="0"/>
              </a:spcBef>
              <a:buSzPts val="1800"/>
            </a:pPr>
            <a:r>
              <a:rPr lang="en-US" sz="2400" dirty="0"/>
              <a:t>Used to treat hypogonadism in men </a:t>
            </a:r>
          </a:p>
          <a:p>
            <a:pPr lvl="0" indent="-457200">
              <a:buSzPts val="1800"/>
            </a:pPr>
            <a:r>
              <a:rPr lang="en-US" sz="2400" dirty="0"/>
              <a:t>There is no evidence that testosterone can reduce fractures in men, even in men with low testosterone levels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sz="2000" dirty="0"/>
              <a:t>Testosterone has been shown to increase bone mass density</a:t>
            </a:r>
          </a:p>
          <a:p>
            <a:pPr lvl="0" indent="0">
              <a:buNone/>
            </a:pPr>
            <a:endParaRPr lang="en-US" sz="2400" dirty="0"/>
          </a:p>
          <a:p>
            <a:pPr lvl="0" indent="0">
              <a:buNone/>
            </a:pPr>
            <a:endParaRPr lang="en-US" sz="2400" dirty="0"/>
          </a:p>
          <a:p>
            <a:pPr lvl="0" indent="0">
              <a:buNone/>
            </a:pPr>
            <a:endParaRPr lang="en-US" sz="2400" dirty="0"/>
          </a:p>
          <a:p>
            <a:pPr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lvl="0" indent="0"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525CAAAF-E43C-4339-68CA-ED0CE9D476E1}"/>
              </a:ext>
            </a:extLst>
          </p:cNvPr>
          <p:cNvSpPr txBox="1">
            <a:spLocks/>
          </p:cNvSpPr>
          <p:nvPr/>
        </p:nvSpPr>
        <p:spPr>
          <a:xfrm>
            <a:off x="817852" y="54712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3945775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E13CE-FB36-0A97-FC07-657E18724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BDFE8A-65F5-0AF4-9A27-D1A579500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A6F0B71-2EE2-F4B1-1258-235A3818E854}"/>
              </a:ext>
            </a:extLst>
          </p:cNvPr>
          <p:cNvSpPr txBox="1">
            <a:spLocks/>
          </p:cNvSpPr>
          <p:nvPr/>
        </p:nvSpPr>
        <p:spPr>
          <a:xfrm>
            <a:off x="762983" y="5097719"/>
            <a:ext cx="10003340" cy="1843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cap="all" baseline="0">
                <a:solidFill>
                  <a:schemeClr val="tx1"/>
                </a:solidFill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  <a:t>SERMs</a:t>
            </a:r>
            <a:endParaRPr lang="en-CA" sz="4000" cap="none" dirty="0">
              <a:solidFill>
                <a:schemeClr val="bg1"/>
              </a:solidFill>
              <a:ea typeface="Lato SemiBold" panose="020F050202020403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9267395-CB9E-AC14-59DC-54B5CA25D5D5}"/>
              </a:ext>
            </a:extLst>
          </p:cNvPr>
          <p:cNvSpPr txBox="1">
            <a:spLocks/>
          </p:cNvSpPr>
          <p:nvPr/>
        </p:nvSpPr>
        <p:spPr>
          <a:xfrm>
            <a:off x="762983" y="4270632"/>
            <a:ext cx="9144000" cy="72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cap="all" dirty="0">
                <a:solidFill>
                  <a:schemeClr val="bg1"/>
                </a:solidFill>
              </a:rPr>
              <a:t>Section 5</a:t>
            </a:r>
            <a:endParaRPr lang="en-CA" sz="3200" cap="all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92372F-B23B-2578-BD15-2C23ACD92C03}"/>
              </a:ext>
            </a:extLst>
          </p:cNvPr>
          <p:cNvCxnSpPr>
            <a:cxnSpLocks/>
          </p:cNvCxnSpPr>
          <p:nvPr/>
        </p:nvCxnSpPr>
        <p:spPr>
          <a:xfrm>
            <a:off x="861306" y="5002468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635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D1946-4AB9-544E-13A5-F3F282CFE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573E71-26E6-C698-672B-C11692B6F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SERMs?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4C9E9F-CCDF-3F17-B961-DBDC0A581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788005"/>
          </a:xfrm>
        </p:spPr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SERMs are a family of medication called Selective Estrogen Receptor Modulators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The most common is Raloxifene (</a:t>
            </a:r>
            <a:r>
              <a:rPr lang="en-US" sz="2000" dirty="0" err="1"/>
              <a:t>Evista</a:t>
            </a:r>
            <a:r>
              <a:rPr lang="en-US" sz="2000" dirty="0"/>
              <a:t>)</a:t>
            </a:r>
          </a:p>
          <a:p>
            <a:pPr lvl="0">
              <a:buSzPts val="1800"/>
            </a:pPr>
            <a:r>
              <a:rPr lang="en-US" sz="2400" dirty="0"/>
              <a:t>Although non-hormonal, they act like the hormone estrogen in some parts of the body, such as the bones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In other parts, like the uterus and breasts, they block the effects of estrogen</a:t>
            </a:r>
          </a:p>
          <a:p>
            <a:pPr marL="914400" lvl="0" indent="-457200"/>
            <a:endParaRPr lang="en-US" sz="2400" dirty="0"/>
          </a:p>
          <a:p>
            <a:pPr lvl="0">
              <a:buSzPts val="1800"/>
            </a:pPr>
            <a:r>
              <a:rPr lang="en-US" sz="2400" dirty="0"/>
              <a:t>Reduces the risk of spine fractures, but does not reduce the risk of fractures in other bones</a:t>
            </a:r>
          </a:p>
          <a:p>
            <a:pPr lvl="0" indent="0"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C61287BB-11DB-7E14-D101-D23B99A1FA05}"/>
              </a:ext>
            </a:extLst>
          </p:cNvPr>
          <p:cNvSpPr txBox="1">
            <a:spLocks/>
          </p:cNvSpPr>
          <p:nvPr/>
        </p:nvSpPr>
        <p:spPr>
          <a:xfrm>
            <a:off x="817852" y="54712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2864688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631A4-921D-069B-BCA3-F82DF2792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9635FF-BFAA-3329-2FC4-1F3F6436C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side-effects of SERMs?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87E2B1-0AA0-46C1-1752-E6D0B0DD8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78800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Common side-effects include: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worsening of post-menopausal symptoms (hot flashes)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has been shown to increase the risk of blood clots</a:t>
            </a:r>
          </a:p>
          <a:p>
            <a:pPr marL="914400" lvl="0" indent="-457200"/>
            <a:endParaRPr lang="en-US" sz="2400" dirty="0"/>
          </a:p>
          <a:p>
            <a:pPr marL="457200" lvl="0" indent="0">
              <a:spcAft>
                <a:spcPts val="1000"/>
              </a:spcAft>
              <a:buNone/>
            </a:pPr>
            <a:endParaRPr lang="en-US" sz="2400" dirty="0"/>
          </a:p>
          <a:p>
            <a:endParaRPr lang="en-CA" sz="2800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D44A55B2-10FE-FDE1-B5E1-B5C695FADD5B}"/>
              </a:ext>
            </a:extLst>
          </p:cNvPr>
          <p:cNvSpPr txBox="1">
            <a:spLocks/>
          </p:cNvSpPr>
          <p:nvPr/>
        </p:nvSpPr>
        <p:spPr>
          <a:xfrm>
            <a:off x="817852" y="54712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810750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332C0C-8D13-710B-5C85-8ED8714E6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Agenda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8BFF8-C1E9-B34B-A836-6C08379B81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9361" y="1890816"/>
            <a:ext cx="4978521" cy="4184650"/>
          </a:xfrm>
        </p:spPr>
        <p:txBody>
          <a:bodyPr>
            <a:normAutofit fontScale="92500" lnSpcReduction="20000"/>
          </a:bodyPr>
          <a:lstStyle/>
          <a:p>
            <a:pPr marL="265113" lvl="0" indent="-265113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400" dirty="0"/>
              <a:t>1. Vitamin D and Calcium Supplements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400" dirty="0"/>
              <a:t>2. Bisphosphonates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400" dirty="0"/>
              <a:t>3. Denosumab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400" dirty="0"/>
              <a:t>4. Hormone Therapy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400" dirty="0"/>
              <a:t>5. SERMs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400" dirty="0"/>
              <a:t>6. Teriparatide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sz="2400" dirty="0"/>
          </a:p>
          <a:p>
            <a:pPr lvl="0">
              <a:spcBef>
                <a:spcPts val="0"/>
              </a:spcBef>
            </a:pPr>
            <a:endParaRPr lang="en-US" sz="2400" dirty="0"/>
          </a:p>
          <a:p>
            <a:pPr lvl="0">
              <a:spcBef>
                <a:spcPts val="0"/>
              </a:spcBef>
            </a:pPr>
            <a:endParaRPr lang="en-US" sz="2400" dirty="0"/>
          </a:p>
          <a:p>
            <a:pPr lvl="0">
              <a:spcBef>
                <a:spcPts val="0"/>
              </a:spcBef>
            </a:pPr>
            <a:endParaRPr lang="en-US" sz="2400" dirty="0"/>
          </a:p>
          <a:p>
            <a:pPr lvl="0">
              <a:spcBef>
                <a:spcPts val="0"/>
              </a:spcBef>
            </a:pPr>
            <a:endParaRPr lang="en-US" sz="2400" dirty="0"/>
          </a:p>
          <a:p>
            <a:pPr marL="1143000" lvl="0">
              <a:spcBef>
                <a:spcPts val="500"/>
              </a:spcBef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58CB113-C415-7626-AC4F-B889F3153562}"/>
              </a:ext>
            </a:extLst>
          </p:cNvPr>
          <p:cNvSpPr txBox="1">
            <a:spLocks/>
          </p:cNvSpPr>
          <p:nvPr/>
        </p:nvSpPr>
        <p:spPr>
          <a:xfrm>
            <a:off x="7944431" y="6438957"/>
            <a:ext cx="3910047" cy="43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dirty="0">
                <a:solidFill>
                  <a:schemeClr val="tx2"/>
                </a:solidFill>
                <a:latin typeface="+mn-lt"/>
              </a:rPr>
              <a:t>Data-Driven. People-Led. Outcome-Focused.</a:t>
            </a:r>
            <a:endParaRPr lang="en-CA" sz="95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1551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0628D-E766-7453-9FDC-E5CF9E22B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17B435-02B7-E215-D6FA-BB668D5ECA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69AFBD-DFB2-8C79-B4A5-F515816D2A38}"/>
              </a:ext>
            </a:extLst>
          </p:cNvPr>
          <p:cNvSpPr txBox="1">
            <a:spLocks/>
          </p:cNvSpPr>
          <p:nvPr/>
        </p:nvSpPr>
        <p:spPr>
          <a:xfrm>
            <a:off x="762983" y="5097719"/>
            <a:ext cx="10003340" cy="1843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cap="all" baseline="0">
                <a:solidFill>
                  <a:schemeClr val="tx1"/>
                </a:solidFill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  <a:t>Teriparatide</a:t>
            </a:r>
            <a:endParaRPr lang="en-CA" sz="4000" cap="none" dirty="0">
              <a:solidFill>
                <a:schemeClr val="bg1"/>
              </a:solidFill>
              <a:ea typeface="Lato SemiBold" panose="020F050202020403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2D9A66B-9A6C-3A58-B073-3CE4E86E3783}"/>
              </a:ext>
            </a:extLst>
          </p:cNvPr>
          <p:cNvSpPr txBox="1">
            <a:spLocks/>
          </p:cNvSpPr>
          <p:nvPr/>
        </p:nvSpPr>
        <p:spPr>
          <a:xfrm>
            <a:off x="762983" y="4270632"/>
            <a:ext cx="9144000" cy="72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cap="all" dirty="0">
                <a:solidFill>
                  <a:schemeClr val="bg1"/>
                </a:solidFill>
              </a:rPr>
              <a:t>Section 5</a:t>
            </a:r>
            <a:endParaRPr lang="en-CA" sz="3200" cap="all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6B8E36-1B5B-8F42-FC25-294BD674B192}"/>
              </a:ext>
            </a:extLst>
          </p:cNvPr>
          <p:cNvCxnSpPr>
            <a:cxnSpLocks/>
          </p:cNvCxnSpPr>
          <p:nvPr/>
        </p:nvCxnSpPr>
        <p:spPr>
          <a:xfrm>
            <a:off x="861306" y="5002468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744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97111-38B5-6A5E-715C-78CE0CB0E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1CDEDC-1FAD-21D1-00B5-CC6D91E3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Teriparatide?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D8EDFA-5F7C-6081-EDF6-2C5312429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78800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Teriparatide (</a:t>
            </a:r>
            <a:r>
              <a:rPr lang="en-US" sz="2400" dirty="0" err="1"/>
              <a:t>Forteo</a:t>
            </a:r>
            <a:r>
              <a:rPr lang="en-US" sz="2400" dirty="0"/>
              <a:t>) is a bone formation agent that targets the body’s bone-building cells and stimulates them to start building new bone</a:t>
            </a:r>
          </a:p>
          <a:p>
            <a:pPr lvl="0">
              <a:buSzPts val="1800"/>
            </a:pPr>
            <a:r>
              <a:rPr lang="en-US" sz="2400" dirty="0"/>
              <a:t>It is the only bone building medication available in Canada</a:t>
            </a:r>
          </a:p>
          <a:p>
            <a:pPr lvl="0">
              <a:buSzPts val="1800"/>
            </a:pPr>
            <a:r>
              <a:rPr lang="en-US" sz="2400" dirty="0"/>
              <a:t>Teriparatide can be used in postmenopausal women with osteoporosis</a:t>
            </a:r>
          </a:p>
          <a:p>
            <a:pPr marL="914400" lvl="0" indent="0"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7C7F45B2-95E3-87BD-A830-EF785349EE0F}"/>
              </a:ext>
            </a:extLst>
          </p:cNvPr>
          <p:cNvSpPr txBox="1">
            <a:spLocks/>
          </p:cNvSpPr>
          <p:nvPr/>
        </p:nvSpPr>
        <p:spPr>
          <a:xfrm>
            <a:off x="817852" y="54712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1017738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E205F-1980-661F-657D-9E881B7E1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829D69-3ACB-9157-36DD-9B864617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side-effects of Teriparatide?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1AEF8E-A6E1-7685-C63B-2F3CB14E1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78800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Common side-effects include: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sz="2000" dirty="0"/>
              <a:t>leg cramps, aches and pains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sz="2000" dirty="0"/>
              <a:t>dizziness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sz="2000" dirty="0"/>
              <a:t>nausea</a:t>
            </a:r>
          </a:p>
          <a:p>
            <a:pPr marL="914400" lvl="0" indent="-457200"/>
            <a:endParaRPr lang="en-US" sz="2400" dirty="0"/>
          </a:p>
          <a:p>
            <a:pPr lvl="0">
              <a:buSzPts val="1800"/>
            </a:pPr>
            <a:r>
              <a:rPr lang="en-US" sz="2400" dirty="0"/>
              <a:t>People with bone cancer or a bone disease called Paget’s disease should not take this medication</a:t>
            </a:r>
          </a:p>
          <a:p>
            <a:pPr lvl="0" indent="0"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2D4CE558-08B1-FFA8-CFB9-6500C6ACD037}"/>
              </a:ext>
            </a:extLst>
          </p:cNvPr>
          <p:cNvSpPr txBox="1">
            <a:spLocks/>
          </p:cNvSpPr>
          <p:nvPr/>
        </p:nvSpPr>
        <p:spPr>
          <a:xfrm>
            <a:off x="817852" y="54712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1290723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7F091-1192-021D-8136-899D8F92E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E1D2E8-DE1E-B74D-07DB-80653D05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Cool-down Activity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52908D-462F-B9DD-F6FE-36B4F6072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788005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Review your “Medications to Improve Bone Health” Quiz from the starter activity in your </a:t>
            </a:r>
            <a:r>
              <a:rPr lang="en-US" sz="2400" b="1" dirty="0"/>
              <a:t>Medications to Improve Bone Health - Workshop Guide</a:t>
            </a:r>
            <a:endParaRPr lang="en-US" sz="2400" dirty="0"/>
          </a:p>
          <a:p>
            <a:pPr marL="914400" lvl="0" indent="-457200">
              <a:spcBef>
                <a:spcPts val="0"/>
              </a:spcBef>
            </a:pPr>
            <a:endParaRPr lang="en-US" sz="2400" dirty="0"/>
          </a:p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Complete the RIGHT SIDE of the chart to identify what you have learned during the workshop</a:t>
            </a:r>
          </a:p>
          <a:p>
            <a:pPr marL="914400" lvl="0" indent="-457200">
              <a:spcBef>
                <a:spcPts val="0"/>
              </a:spcBef>
            </a:pPr>
            <a:endParaRPr lang="en-US" sz="2400" dirty="0"/>
          </a:p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With the person next to you, discuss: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sz="2000" dirty="0"/>
              <a:t>what you learned in the workshop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sz="2000" dirty="0"/>
              <a:t>what you found surprising in the workshop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sz="2000" dirty="0"/>
              <a:t>what do you want to learn more about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sz="2000" dirty="0"/>
              <a:t>what you will do next with this new knowledge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86219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5907B-CDBF-6F3D-4E2B-0CA436A26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111D-C1CC-587C-DA5C-8574EAA7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9221E-193A-A48C-0A05-4BD8E033D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spcBef>
                <a:spcPts val="0"/>
              </a:spcBef>
              <a:buNone/>
            </a:pPr>
            <a:r>
              <a:rPr lang="en-US" sz="2200" dirty="0"/>
              <a:t>Osteoporosis Canada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sz="2200" dirty="0"/>
              <a:t>osteoporosis.ca</a:t>
            </a:r>
          </a:p>
          <a:p>
            <a:pPr lvl="0" indent="0">
              <a:spcBef>
                <a:spcPts val="0"/>
              </a:spcBef>
              <a:buNone/>
            </a:pPr>
            <a:endParaRPr lang="en-US" sz="2200" dirty="0"/>
          </a:p>
          <a:p>
            <a:pPr lvl="0" indent="0">
              <a:spcBef>
                <a:spcPts val="0"/>
              </a:spcBef>
              <a:buNone/>
            </a:pPr>
            <a:r>
              <a:rPr lang="en-US" sz="2200" dirty="0"/>
              <a:t>Dr. David Hanley Osteoporosis Centre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sz="2200" dirty="0"/>
              <a:t>osteoporosiscalgary.com</a:t>
            </a:r>
          </a:p>
          <a:p>
            <a:pPr lvl="0" indent="0">
              <a:spcBef>
                <a:spcPts val="0"/>
              </a:spcBef>
              <a:buNone/>
            </a:pPr>
            <a:endParaRPr lang="en-US" sz="2200" dirty="0"/>
          </a:p>
          <a:p>
            <a:pPr lvl="0" indent="0">
              <a:spcBef>
                <a:spcPts val="0"/>
              </a:spcBef>
              <a:buNone/>
            </a:pPr>
            <a:r>
              <a:rPr lang="en-US" sz="2200" dirty="0"/>
              <a:t>National Osteoporosis Foundation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sz="2200" dirty="0"/>
              <a:t>nof.org</a:t>
            </a:r>
          </a:p>
          <a:p>
            <a:pPr lvl="0" indent="0" algn="ctr">
              <a:spcBef>
                <a:spcPts val="0"/>
              </a:spcBef>
              <a:buNone/>
            </a:pPr>
            <a:endParaRPr lang="en-US" dirty="0"/>
          </a:p>
          <a:p>
            <a:pPr marL="0" lvl="0" indent="0" algn="ctr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4839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7BBC-3DDE-62B9-8E8F-C0D5B470E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</a:t>
            </a:r>
            <a:endParaRPr lang="en-CA" dirty="0"/>
          </a:p>
        </p:txBody>
      </p:sp>
      <p:pic>
        <p:nvPicPr>
          <p:cNvPr id="4" name="Picture 5" descr="Logo&#10;&#10;Description automatically generated">
            <a:extLst>
              <a:ext uri="{FF2B5EF4-FFF2-40B4-BE49-F238E27FC236}">
                <a16:creationId xmlns:a16="http://schemas.microsoft.com/office/drawing/2014/main" id="{EFEBCC5A-7858-5C77-C92B-8A7F7C7D0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40" y="1951694"/>
            <a:ext cx="2743200" cy="64313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21A8161-DC66-4961-C08C-149F6038E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707" y="1916373"/>
            <a:ext cx="2621973" cy="713777"/>
          </a:xfrm>
          <a:prstGeom prst="rect">
            <a:avLst/>
          </a:prstGeom>
        </p:spPr>
      </p:pic>
      <p:pic>
        <p:nvPicPr>
          <p:cNvPr id="6" name="Picture 7" descr="Text&#10;&#10;Description automatically generated">
            <a:extLst>
              <a:ext uri="{FF2B5EF4-FFF2-40B4-BE49-F238E27FC236}">
                <a16:creationId xmlns:a16="http://schemas.microsoft.com/office/drawing/2014/main" id="{C4C06C91-25A5-0AD3-7CAD-35C658EFC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131" y="3739024"/>
            <a:ext cx="1868632" cy="1180850"/>
          </a:xfrm>
          <a:prstGeom prst="rect">
            <a:avLst/>
          </a:prstGeom>
        </p:spPr>
      </p:pic>
      <p:pic>
        <p:nvPicPr>
          <p:cNvPr id="8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9368B5B-777F-C63A-64FD-5B744E5B5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283" y="3763545"/>
            <a:ext cx="1666875" cy="1171575"/>
          </a:xfrm>
          <a:prstGeom prst="rect">
            <a:avLst/>
          </a:prstGeom>
        </p:spPr>
      </p:pic>
      <p:pic>
        <p:nvPicPr>
          <p:cNvPr id="9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28FEB48-5AEA-EB71-73DB-426B384CF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5962" y="3591666"/>
            <a:ext cx="2085110" cy="1340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2BCA40-28FF-A5C0-642B-D8B06DA0C0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88" y="2019639"/>
            <a:ext cx="3332359" cy="4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42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1067-AF0B-21F7-847D-F5F2362F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C3699-03D9-F9E7-2FB1-533AA2868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indent="0">
              <a:spcBef>
                <a:spcPts val="0"/>
              </a:spcBef>
              <a:buNone/>
            </a:pPr>
            <a:r>
              <a:rPr lang="en-US" dirty="0"/>
              <a:t>(n.d.). Calcium. Retrieved from https://osteoporosis.ca/bone-health-osteoporosis/calcium-and-vitamin-d/.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Alberta Rheumatology. (</a:t>
            </a:r>
            <a:r>
              <a:rPr lang="en-US" dirty="0" err="1"/>
              <a:t>n.d</a:t>
            </a:r>
            <a:r>
              <a:rPr lang="en-US" dirty="0"/>
              <a:t>). </a:t>
            </a:r>
            <a:r>
              <a:rPr lang="en-US" i="1" dirty="0"/>
              <a:t>Bisphosphonates [PDF].</a:t>
            </a:r>
          </a:p>
          <a:p>
            <a:pPr lvl="0" indent="0">
              <a:spcBef>
                <a:spcPts val="0"/>
              </a:spcBef>
              <a:buNone/>
            </a:pPr>
            <a:endParaRPr lang="en-US" i="1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Alberta Rheumatology. (</a:t>
            </a:r>
            <a:r>
              <a:rPr lang="en-US" dirty="0" err="1"/>
              <a:t>n.d</a:t>
            </a:r>
            <a:r>
              <a:rPr lang="en-US" dirty="0"/>
              <a:t>). </a:t>
            </a:r>
            <a:r>
              <a:rPr lang="en-US" i="1" dirty="0"/>
              <a:t>Denosumab [PDF].</a:t>
            </a:r>
          </a:p>
          <a:p>
            <a:pPr lvl="0" indent="0">
              <a:spcBef>
                <a:spcPts val="0"/>
              </a:spcBef>
              <a:buNone/>
            </a:pPr>
            <a:endParaRPr lang="en-US" i="1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Alberta Health Services. (2019). </a:t>
            </a:r>
            <a:r>
              <a:rPr lang="en-US" i="1" dirty="0"/>
              <a:t>Intravenous Bisphosphonate Therapy - General Information [PDF].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Alberta Health Services. (2018). </a:t>
            </a:r>
            <a:r>
              <a:rPr lang="en-US" i="1" dirty="0"/>
              <a:t>Bisphosphonate Therapy - General Information [PDF].</a:t>
            </a:r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endParaRPr lang="en-US" dirty="0"/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dirty="0"/>
              <a:t>Alberta Health Services. (2018). </a:t>
            </a:r>
            <a:r>
              <a:rPr lang="en-US" i="1" dirty="0"/>
              <a:t>Eating Well to Prevent and Treat Osteoporosis</a:t>
            </a:r>
            <a:r>
              <a:rPr lang="en-US" dirty="0"/>
              <a:t>.</a:t>
            </a:r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endParaRPr lang="en-US" dirty="0"/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dirty="0"/>
              <a:t>Alberta Health Services. (2018). </a:t>
            </a:r>
            <a:r>
              <a:rPr lang="en-US" i="1" dirty="0"/>
              <a:t>Healthy Bones</a:t>
            </a:r>
            <a:r>
              <a:rPr lang="en-US" dirty="0"/>
              <a:t>. 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Alberta Health Services. (2018). </a:t>
            </a:r>
            <a:r>
              <a:rPr lang="en-US" i="1" dirty="0"/>
              <a:t>Osteoporosis Therapy - Denosumab (Prolia) [PDF].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30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810A7-1F32-FB54-05FC-B01DFBCEB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5D839-4536-A09F-29ED-66B18B50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17924-6F26-AA22-A773-E0FE40786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0">
              <a:spcBef>
                <a:spcPts val="0"/>
              </a:spcBef>
              <a:buNone/>
            </a:pPr>
            <a:r>
              <a:rPr lang="en-US" dirty="0"/>
              <a:t>(2016). Osteoporosis FAQs. Retrieved from https://https://www.osteoporosiscalgary.com/for-patients/osteoporosis-faqs.html.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Alberta Health Services. (2013). </a:t>
            </a:r>
            <a:r>
              <a:rPr lang="en-US" i="1" dirty="0"/>
              <a:t>Osteoporosis/Bone Health Education Program. </a:t>
            </a:r>
            <a:r>
              <a:rPr lang="en-US" dirty="0"/>
              <a:t>(pp. 105).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93590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CD7C4E-88F9-9CF9-7FE7-0E2040FF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Learning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53D406-5452-882A-2A59-016FCCA8E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458441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I will be able to…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pPr marL="889000" lvl="0">
              <a:spcBef>
                <a:spcPts val="0"/>
              </a:spcBef>
              <a:buSzPts val="2200"/>
            </a:pPr>
            <a:r>
              <a:rPr lang="en-US" sz="2400" dirty="0"/>
              <a:t>Briefly describe how each medication or therapy works</a:t>
            </a:r>
          </a:p>
          <a:p>
            <a:pPr marL="889000" lvl="0">
              <a:buSzPts val="2200"/>
            </a:pPr>
            <a:r>
              <a:rPr lang="en-US" sz="2400" dirty="0"/>
              <a:t>Describe how these medications are taken</a:t>
            </a:r>
          </a:p>
          <a:p>
            <a:pPr marL="889000" lvl="0">
              <a:buSzPts val="2200"/>
            </a:pPr>
            <a:r>
              <a:rPr lang="en-US" sz="2400" dirty="0"/>
              <a:t>Identify common side effects for each medication or therapy</a:t>
            </a:r>
          </a:p>
          <a:p>
            <a:pPr marL="889000" lvl="0">
              <a:buSzPts val="2200"/>
            </a:pPr>
            <a:r>
              <a:rPr lang="en-US" sz="2400" dirty="0"/>
              <a:t>Identify medications that increase my risk of having a fracture</a:t>
            </a:r>
          </a:p>
          <a:p>
            <a:pPr marL="1028700" lvl="0">
              <a:buClr>
                <a:schemeClr val="hlink"/>
              </a:buClr>
              <a:buSzPts val="1100"/>
            </a:pPr>
            <a:endParaRPr lang="en-US" sz="24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6597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C95A0-DD6A-F29A-BDD0-9F6449DCE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2F6CB83-8F86-8E54-5C22-B821C3E82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748" y="1584959"/>
            <a:ext cx="8417726" cy="42398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1C45107-6A22-5F76-38E9-5F17DD9D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navigate the slides</a:t>
            </a:r>
            <a:endParaRPr lang="en-CA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50991C-B494-1E52-1766-714A9E8E2655}"/>
              </a:ext>
            </a:extLst>
          </p:cNvPr>
          <p:cNvSpPr/>
          <p:nvPr/>
        </p:nvSpPr>
        <p:spPr>
          <a:xfrm>
            <a:off x="1931306" y="1783062"/>
            <a:ext cx="4521200" cy="64863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4FB6E9-DFA5-179E-9C25-2E791D767E14}"/>
              </a:ext>
            </a:extLst>
          </p:cNvPr>
          <p:cNvSpPr/>
          <p:nvPr/>
        </p:nvSpPr>
        <p:spPr>
          <a:xfrm>
            <a:off x="2177175" y="2544895"/>
            <a:ext cx="3170044" cy="281958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44547A-582C-BD75-909D-FF962A13A533}"/>
              </a:ext>
            </a:extLst>
          </p:cNvPr>
          <p:cNvSpPr/>
          <p:nvPr/>
        </p:nvSpPr>
        <p:spPr>
          <a:xfrm>
            <a:off x="2150576" y="5451980"/>
            <a:ext cx="4301930" cy="44144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E8C80B0-29AC-5BA8-F6C6-5685E19E2745}"/>
              </a:ext>
            </a:extLst>
          </p:cNvPr>
          <p:cNvSpPr/>
          <p:nvPr/>
        </p:nvSpPr>
        <p:spPr>
          <a:xfrm>
            <a:off x="5269510" y="2387989"/>
            <a:ext cx="4181582" cy="187378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Google Shape;134;p17">
            <a:extLst>
              <a:ext uri="{FF2B5EF4-FFF2-40B4-BE49-F238E27FC236}">
                <a16:creationId xmlns:a16="http://schemas.microsoft.com/office/drawing/2014/main" id="{05422CB3-FBE7-F736-3EC7-9AC2A90518F9}"/>
              </a:ext>
            </a:extLst>
          </p:cNvPr>
          <p:cNvSpPr txBox="1">
            <a:spLocks/>
          </p:cNvSpPr>
          <p:nvPr/>
        </p:nvSpPr>
        <p:spPr>
          <a:xfrm>
            <a:off x="9258735" y="1825217"/>
            <a:ext cx="2933265" cy="37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title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key information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learning objective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4" name="Google Shape;136;p17">
            <a:extLst>
              <a:ext uri="{FF2B5EF4-FFF2-40B4-BE49-F238E27FC236}">
                <a16:creationId xmlns:a16="http://schemas.microsoft.com/office/drawing/2014/main" id="{29EAF0A6-9E99-E153-ECDB-8F778BEC3BE3}"/>
              </a:ext>
            </a:extLst>
          </p:cNvPr>
          <p:cNvCxnSpPr>
            <a:cxnSpLocks/>
          </p:cNvCxnSpPr>
          <p:nvPr/>
        </p:nvCxnSpPr>
        <p:spPr>
          <a:xfrm flipH="1">
            <a:off x="5622437" y="2048746"/>
            <a:ext cx="3828655" cy="0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37;p17">
            <a:extLst>
              <a:ext uri="{FF2B5EF4-FFF2-40B4-BE49-F238E27FC236}">
                <a16:creationId xmlns:a16="http://schemas.microsoft.com/office/drawing/2014/main" id="{09354187-DA92-22DD-1488-FDCC06FD281F}"/>
              </a:ext>
            </a:extLst>
          </p:cNvPr>
          <p:cNvCxnSpPr>
            <a:cxnSpLocks/>
          </p:cNvCxnSpPr>
          <p:nvPr/>
        </p:nvCxnSpPr>
        <p:spPr>
          <a:xfrm flipH="1">
            <a:off x="8783451" y="3429000"/>
            <a:ext cx="667641" cy="0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38;p17">
            <a:extLst>
              <a:ext uri="{FF2B5EF4-FFF2-40B4-BE49-F238E27FC236}">
                <a16:creationId xmlns:a16="http://schemas.microsoft.com/office/drawing/2014/main" id="{DEF20235-304D-4439-E63C-448F5A1D9408}"/>
              </a:ext>
            </a:extLst>
          </p:cNvPr>
          <p:cNvCxnSpPr>
            <a:cxnSpLocks/>
          </p:cNvCxnSpPr>
          <p:nvPr/>
        </p:nvCxnSpPr>
        <p:spPr>
          <a:xfrm flipH="1">
            <a:off x="5876357" y="4502032"/>
            <a:ext cx="3574735" cy="914165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" name="Google Shape;134;p17">
            <a:extLst>
              <a:ext uri="{FF2B5EF4-FFF2-40B4-BE49-F238E27FC236}">
                <a16:creationId xmlns:a16="http://schemas.microsoft.com/office/drawing/2014/main" id="{BA7B62B7-D235-AF3E-B975-802E7F414105}"/>
              </a:ext>
            </a:extLst>
          </p:cNvPr>
          <p:cNvSpPr txBox="1">
            <a:spLocks/>
          </p:cNvSpPr>
          <p:nvPr/>
        </p:nvSpPr>
        <p:spPr>
          <a:xfrm>
            <a:off x="267956" y="2792956"/>
            <a:ext cx="1882620" cy="890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image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3" name="Google Shape;135;p17">
            <a:extLst>
              <a:ext uri="{FF2B5EF4-FFF2-40B4-BE49-F238E27FC236}">
                <a16:creationId xmlns:a16="http://schemas.microsoft.com/office/drawing/2014/main" id="{621DDDD4-13D8-1140-C57A-B5256300340B}"/>
              </a:ext>
            </a:extLst>
          </p:cNvPr>
          <p:cNvCxnSpPr>
            <a:cxnSpLocks/>
          </p:cNvCxnSpPr>
          <p:nvPr/>
        </p:nvCxnSpPr>
        <p:spPr>
          <a:xfrm>
            <a:off x="1564640" y="3149600"/>
            <a:ext cx="1176268" cy="152121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8828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9115A-7D9E-F803-0832-1459CD18D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3D959-35E5-6C47-4665-6A5E8C2F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Guide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12254-8927-1B18-3BF4-58A6DD2B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927123"/>
            <a:ext cx="10515600" cy="39063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As we progress through this workshop, please ensure to complete the appropriate sections of the </a:t>
            </a:r>
            <a:r>
              <a:rPr lang="en-US" sz="2400" b="1" dirty="0"/>
              <a:t>Workshop Guide</a:t>
            </a:r>
            <a:r>
              <a:rPr lang="en-US" sz="2400" dirty="0"/>
              <a:t> provided for you.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This will be your quick reference following this workshop to aid you on your bone health journey.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729241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8874E-9FE3-3450-94C2-A34CBD3C5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BF49D7-8700-C4B3-BB3C-AD113092CE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AA0057-ECF1-3AB6-120D-C0557A3394E0}"/>
              </a:ext>
            </a:extLst>
          </p:cNvPr>
          <p:cNvSpPr txBox="1">
            <a:spLocks/>
          </p:cNvSpPr>
          <p:nvPr/>
        </p:nvSpPr>
        <p:spPr>
          <a:xfrm>
            <a:off x="762983" y="5097719"/>
            <a:ext cx="9728036" cy="1843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cap="all" baseline="0">
                <a:solidFill>
                  <a:schemeClr val="tx1"/>
                </a:solidFill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  <a:t>Vitamin D and </a:t>
            </a:r>
            <a:br>
              <a:rPr lang="en-US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</a:br>
            <a:r>
              <a:rPr lang="en-US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  <a:t>Calcium Supplements</a:t>
            </a:r>
            <a:endParaRPr lang="en-CA" sz="4000" cap="none" dirty="0">
              <a:solidFill>
                <a:schemeClr val="bg1"/>
              </a:solidFill>
              <a:ea typeface="Lato SemiBold" panose="020F050202020403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9715D21-1095-D33E-349E-92570A4215CC}"/>
              </a:ext>
            </a:extLst>
          </p:cNvPr>
          <p:cNvSpPr txBox="1">
            <a:spLocks/>
          </p:cNvSpPr>
          <p:nvPr/>
        </p:nvSpPr>
        <p:spPr>
          <a:xfrm>
            <a:off x="762983" y="4270632"/>
            <a:ext cx="9144000" cy="72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cap="all" dirty="0">
                <a:solidFill>
                  <a:schemeClr val="bg1"/>
                </a:solidFill>
              </a:rPr>
              <a:t>Section 1</a:t>
            </a:r>
            <a:endParaRPr lang="en-CA" sz="3200" cap="all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2D9F7D-A986-DE38-ECC2-7B9B2C98E2D4}"/>
              </a:ext>
            </a:extLst>
          </p:cNvPr>
          <p:cNvCxnSpPr>
            <a:cxnSpLocks/>
          </p:cNvCxnSpPr>
          <p:nvPr/>
        </p:nvCxnSpPr>
        <p:spPr>
          <a:xfrm>
            <a:off x="861306" y="5002468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793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E4C02B-0237-0387-4FE0-EB2E7626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Vitamin D so important?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815169-B748-1889-4370-FB876BE78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78800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Helps your body absorb and use calcium from your diet and/or supplements</a:t>
            </a:r>
          </a:p>
          <a:p>
            <a:pPr marL="914400" lvl="0" indent="-457200">
              <a:spcBef>
                <a:spcPts val="500"/>
              </a:spcBef>
            </a:pPr>
            <a:endParaRPr lang="en-US" sz="2400" dirty="0"/>
          </a:p>
          <a:p>
            <a:pPr lvl="0">
              <a:spcBef>
                <a:spcPts val="500"/>
              </a:spcBef>
              <a:buSzPts val="1800"/>
            </a:pPr>
            <a:r>
              <a:rPr lang="en-US" sz="2400" dirty="0"/>
              <a:t>Increases bone strength which reduces the risk of breaking a bone</a:t>
            </a:r>
          </a:p>
          <a:p>
            <a:pPr marL="914400" lvl="0" indent="-457200">
              <a:spcBef>
                <a:spcPts val="500"/>
              </a:spcBef>
            </a:pPr>
            <a:endParaRPr lang="en-US" sz="2400" dirty="0"/>
          </a:p>
          <a:p>
            <a:pPr lvl="0">
              <a:spcBef>
                <a:spcPts val="500"/>
              </a:spcBef>
              <a:buSzPts val="1800"/>
            </a:pPr>
            <a:r>
              <a:rPr lang="en-US" sz="2400" dirty="0"/>
              <a:t>Increases muscle strength which may reduce the risk of falling</a:t>
            </a:r>
          </a:p>
          <a:p>
            <a:pPr marL="685800" lvl="0" indent="-457200">
              <a:spcBef>
                <a:spcPts val="500"/>
              </a:spcBef>
              <a:spcAft>
                <a:spcPts val="500"/>
              </a:spcAft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4A38C969-547F-16F6-74E2-BA8B948D7060}"/>
              </a:ext>
            </a:extLst>
          </p:cNvPr>
          <p:cNvSpPr txBox="1">
            <a:spLocks/>
          </p:cNvSpPr>
          <p:nvPr/>
        </p:nvSpPr>
        <p:spPr>
          <a:xfrm>
            <a:off x="817852" y="54712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2748909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05A35-A518-4358-A37D-D52B3F2E3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A12283-3C55-9B3C-5482-E037CF98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Daily Vitamin D Intake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832577-E804-E639-A9D5-910CFFBFC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058" y="1482085"/>
            <a:ext cx="5809090" cy="378800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Check the label of you supplement bottle for the type of vitamin D it contains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sz="2000" dirty="0"/>
              <a:t>vitamin D</a:t>
            </a:r>
            <a:r>
              <a:rPr lang="en-US" sz="2000" baseline="-25000" dirty="0"/>
              <a:t>3</a:t>
            </a:r>
            <a:r>
              <a:rPr lang="en-US" sz="2000" dirty="0"/>
              <a:t> is already converted to the active form of vitamin that your body uses.  </a:t>
            </a:r>
          </a:p>
          <a:p>
            <a:pPr marL="914400" lvl="1" indent="-285750">
              <a:spcBef>
                <a:spcPts val="0"/>
              </a:spcBef>
              <a:buSzPts val="900"/>
            </a:pPr>
            <a:endParaRPr lang="en-US" sz="1000" dirty="0"/>
          </a:p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Do not exceed more than 2000 IU of vitamin D each day from supplements unless your healthcare provider tells you to take more</a:t>
            </a:r>
          </a:p>
          <a:p>
            <a:pPr lvl="0" indent="0">
              <a:spcBef>
                <a:spcPts val="500"/>
              </a:spcBef>
              <a:buNone/>
            </a:pPr>
            <a:endParaRPr lang="en-US" sz="2400" dirty="0"/>
          </a:p>
          <a:p>
            <a:pPr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050D87BB-A0F5-665D-F082-C3A7FC9E3E31}"/>
              </a:ext>
            </a:extLst>
          </p:cNvPr>
          <p:cNvSpPr txBox="1">
            <a:spLocks/>
          </p:cNvSpPr>
          <p:nvPr/>
        </p:nvSpPr>
        <p:spPr>
          <a:xfrm>
            <a:off x="817852" y="54712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  <p:pic>
        <p:nvPicPr>
          <p:cNvPr id="2" name="Google Shape;168;p21">
            <a:extLst>
              <a:ext uri="{FF2B5EF4-FFF2-40B4-BE49-F238E27FC236}">
                <a16:creationId xmlns:a16="http://schemas.microsoft.com/office/drawing/2014/main" id="{7EA0EE0F-47B6-6C82-1EE2-B695842D3B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8548" y="1782314"/>
            <a:ext cx="4404926" cy="2820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617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IHO">
  <a:themeElements>
    <a:clrScheme name="IIHO">
      <a:dk1>
        <a:srgbClr val="000000"/>
      </a:dk1>
      <a:lt1>
        <a:srgbClr val="FFFFFF"/>
      </a:lt1>
      <a:dk2>
        <a:srgbClr val="1C365D"/>
      </a:dk2>
      <a:lt2>
        <a:srgbClr val="F9F9F9"/>
      </a:lt2>
      <a:accent1>
        <a:srgbClr val="1C365D"/>
      </a:accent1>
      <a:accent2>
        <a:srgbClr val="000000"/>
      </a:accent2>
      <a:accent3>
        <a:srgbClr val="EF4C4B"/>
      </a:accent3>
      <a:accent4>
        <a:srgbClr val="10B0E6"/>
      </a:accent4>
      <a:accent5>
        <a:srgbClr val="F05920"/>
      </a:accent5>
      <a:accent6>
        <a:srgbClr val="5954AA"/>
      </a:accent6>
      <a:hlink>
        <a:srgbClr val="F58F68"/>
      </a:hlink>
      <a:folHlink>
        <a:srgbClr val="6596AC"/>
      </a:folHlink>
    </a:clrScheme>
    <a:fontScheme name="IIHO - Presentation">
      <a:majorFont>
        <a:latin typeface="Gotham Medium"/>
        <a:ea typeface=""/>
        <a:cs typeface=""/>
      </a:majorFont>
      <a:minorFont>
        <a:latin typeface="Golo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2M Theme" id="{C1A08E20-3184-495C-AAD3-44D70DE9E3D6}" vid="{2E43031F-31BC-4170-A6D7-72B4ED18A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lder" ma:contentTypeID="0x01200063CA55308799244BAA56CFB9708BAE76" ma:contentTypeVersion="0" ma:contentTypeDescription="Create a new folder." ma:contentTypeScope="" ma:versionID="3aa438f6352858d72faad4e45af5a6e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1014dae61cc99f9ffdb2503fba242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temChildCount" minOccurs="0"/>
                <xsd:element ref="ns1:FolderChild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temChildCount" ma:index="3" nillable="true" ma:displayName="Item Child Count" ma:hidden="true" ma:list="Docs" ma:internalName="ItemChildCount" ma:readOnly="true" ma:showField="ItemChildCount">
      <xsd:simpleType>
        <xsd:restriction base="dms:Lookup"/>
      </xsd:simpleType>
    </xsd:element>
    <xsd:element name="FolderChildCount" ma:index="4" nillable="true" ma:displayName="Folder Child Count" ma:hidden="true" ma:list="Docs" ma:internalName="FolderChildCount" ma:readOnly="true" ma:showField="FolderChildCount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ListForm</Display>
  <Edit>ListForm</Edit>
  <New>ListForm</New>
</FormTemplates>
</file>

<file path=customXml/itemProps1.xml><?xml version="1.0" encoding="utf-8"?>
<ds:datastoreItem xmlns:ds="http://schemas.openxmlformats.org/officeDocument/2006/customXml" ds:itemID="{4B67E44F-F7EA-4713-9460-A11D829BD997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sharepoint/v3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BCF7DDF-0555-4B18-869A-E83095CA0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213EA8-406F-4959-93D7-2FFC29128B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4059</TotalTime>
  <Words>2086</Words>
  <Application>Microsoft Office PowerPoint</Application>
  <PresentationFormat>Widescreen</PresentationFormat>
  <Paragraphs>285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Lato</vt:lpstr>
      <vt:lpstr>Gotham Medium</vt:lpstr>
      <vt:lpstr>Arial</vt:lpstr>
      <vt:lpstr>Source Sans Pro</vt:lpstr>
      <vt:lpstr>Lato SemiBold</vt:lpstr>
      <vt:lpstr>Calibri</vt:lpstr>
      <vt:lpstr>Golos Text</vt:lpstr>
      <vt:lpstr>IIHO</vt:lpstr>
      <vt:lpstr>Medications to Improve Bone Health</vt:lpstr>
      <vt:lpstr>Starter Activity</vt:lpstr>
      <vt:lpstr>PowerPoint Presentation</vt:lpstr>
      <vt:lpstr>Learning Objectives</vt:lpstr>
      <vt:lpstr>How to navigate the slides</vt:lpstr>
      <vt:lpstr>Workshop Guide</vt:lpstr>
      <vt:lpstr>PowerPoint Presentation</vt:lpstr>
      <vt:lpstr>Why is Vitamin D so important?</vt:lpstr>
      <vt:lpstr>Recommended Daily Vitamin D Intake</vt:lpstr>
      <vt:lpstr>Vitamin D Sources</vt:lpstr>
      <vt:lpstr>Why is Calcium Important?</vt:lpstr>
      <vt:lpstr>Calcium Supplements</vt:lpstr>
      <vt:lpstr>Calcium Supplements</vt:lpstr>
      <vt:lpstr>Calcium Supplements</vt:lpstr>
      <vt:lpstr>PowerPoint Presentation</vt:lpstr>
      <vt:lpstr>What are Bisphosphonates?</vt:lpstr>
      <vt:lpstr>Safety Precautions for Bisphosphonates</vt:lpstr>
      <vt:lpstr>What are side-effects of bisphosphonates?</vt:lpstr>
      <vt:lpstr>PowerPoint Presentation</vt:lpstr>
      <vt:lpstr>What is Denosumab?</vt:lpstr>
      <vt:lpstr>What are side-effects of denosumab?</vt:lpstr>
      <vt:lpstr>PowerPoint Presentation</vt:lpstr>
      <vt:lpstr>What is Estrogen Therapy?</vt:lpstr>
      <vt:lpstr>What is Estrogen Therapy?</vt:lpstr>
      <vt:lpstr>Are there any side-effects?</vt:lpstr>
      <vt:lpstr>What about Testosterone Therapy?</vt:lpstr>
      <vt:lpstr>PowerPoint Presentation</vt:lpstr>
      <vt:lpstr>What are SERMs?</vt:lpstr>
      <vt:lpstr>What are side-effects of SERMs?</vt:lpstr>
      <vt:lpstr>PowerPoint Presentation</vt:lpstr>
      <vt:lpstr>What is Teriparatide?</vt:lpstr>
      <vt:lpstr>What are side-effects of Teriparatide?</vt:lpstr>
      <vt:lpstr>Cool-down Activity</vt:lpstr>
      <vt:lpstr>Additional Resources</vt:lpstr>
      <vt:lpstr>SPONSORS</vt:lpstr>
      <vt:lpstr>Bibliography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for Improved  Health Outcomes</dc:title>
  <dc:creator>kreczek@albertaboneandjoint.com</dc:creator>
  <cp:lastModifiedBy>Katelyn Reczek</cp:lastModifiedBy>
  <cp:revision>236</cp:revision>
  <dcterms:created xsi:type="dcterms:W3CDTF">2024-10-10T15:42:02Z</dcterms:created>
  <dcterms:modified xsi:type="dcterms:W3CDTF">2026-06-11T22:54:23Z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0x01200063CA55308799244BAA56CFB9708BAE76</vt:lpwstr>
  </property>
  <property fmtid="{D5CDD505-2E9C-101B-9397-08002B2CF9AE}" pid="3" name="TaxKeyword">
    <vt:lpwstr/>
  </property>
  <property fmtid="{D5CDD505-2E9C-101B-9397-08002B2CF9AE}" pid="4" name="id36a9f0712845ca955fcb0a3e929228">
    <vt:lpwstr/>
  </property>
  <property fmtid="{D5CDD505-2E9C-101B-9397-08002B2CF9AE}" pid="5" name="PresentationType">
    <vt:lpwstr/>
  </property>
  <property fmtid="{D5CDD505-2E9C-101B-9397-08002B2CF9AE}" pid="6" name="jde21c1f01e54cd7967ea90ca4fa1413">
    <vt:lpwstr/>
  </property>
  <property fmtid="{D5CDD505-2E9C-101B-9397-08002B2CF9AE}" pid="7" name="xd_ProgID">
    <vt:lpwstr/>
  </property>
  <property fmtid="{D5CDD505-2E9C-101B-9397-08002B2CF9AE}" pid="8" name="MediaServiceImageTags">
    <vt:lpwstr/>
  </property>
  <property fmtid="{D5CDD505-2E9C-101B-9397-08002B2CF9AE}" pid="9" name="bd0c6da2c61e468f982e4e277c6995b7">
    <vt:lpwstr/>
  </property>
  <property fmtid="{D5CDD505-2E9C-101B-9397-08002B2CF9AE}" pid="10" name="TaxKeywordTaxHTField">
    <vt:lpwstr/>
  </property>
  <property fmtid="{D5CDD505-2E9C-101B-9397-08002B2CF9AE}" pid="11" name="Research_x0020_Log_x0020_Type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p149e414ec534a5cafb1f9f4f4bbef12">
    <vt:lpwstr/>
  </property>
  <property fmtid="{D5CDD505-2E9C-101B-9397-08002B2CF9AE}" pid="15" name="g15ef28a6b3c498cab9fb88b6bb3843e">
    <vt:lpwstr/>
  </property>
  <property fmtid="{D5CDD505-2E9C-101B-9397-08002B2CF9AE}" pid="16" name="kb2d4ca7f50f47a4b71a6851e2d97589">
    <vt:lpwstr/>
  </property>
  <property fmtid="{D5CDD505-2E9C-101B-9397-08002B2CF9AE}" pid="17" name="SOP_x0020_Document_x0020_Type">
    <vt:lpwstr/>
  </property>
  <property fmtid="{D5CDD505-2E9C-101B-9397-08002B2CF9AE}" pid="18" name="_ExtendedDescription">
    <vt:lpwstr/>
  </property>
  <property fmtid="{D5CDD505-2E9C-101B-9397-08002B2CF9AE}" pid="19" name="ReportType">
    <vt:lpwstr/>
  </property>
  <property fmtid="{D5CDD505-2E9C-101B-9397-08002B2CF9AE}" pid="20" name="Correspondence Type">
    <vt:lpwstr/>
  </property>
  <property fmtid="{D5CDD505-2E9C-101B-9397-08002B2CF9AE}" pid="21" name="n94ca1d2d1804d61b82af299422c009b">
    <vt:lpwstr/>
  </property>
  <property fmtid="{D5CDD505-2E9C-101B-9397-08002B2CF9AE}" pid="22" name="MinutesType">
    <vt:lpwstr/>
  </property>
  <property fmtid="{D5CDD505-2E9C-101B-9397-08002B2CF9AE}" pid="23" name="xd_Signature">
    <vt:bool>false</vt:bool>
  </property>
  <property fmtid="{D5CDD505-2E9C-101B-9397-08002B2CF9AE}" pid="24" name="Promotional_x0020_Material_x0020_Type">
    <vt:lpwstr/>
  </property>
  <property fmtid="{D5CDD505-2E9C-101B-9397-08002B2CF9AE}" pid="25" name="lcf76f155ced4ddcb4097134ff3c332f">
    <vt:lpwstr/>
  </property>
  <property fmtid="{D5CDD505-2E9C-101B-9397-08002B2CF9AE}" pid="26" name="TaxCatchAll">
    <vt:lpwstr/>
  </property>
  <property fmtid="{D5CDD505-2E9C-101B-9397-08002B2CF9AE}" pid="27" name="Promotional Material Type">
    <vt:lpwstr/>
  </property>
  <property fmtid="{D5CDD505-2E9C-101B-9397-08002B2CF9AE}" pid="28" name="SOP Document Type">
    <vt:lpwstr/>
  </property>
  <property fmtid="{D5CDD505-2E9C-101B-9397-08002B2CF9AE}" pid="29" name="Research Log Type">
    <vt:lpwstr/>
  </property>
  <property fmtid="{D5CDD505-2E9C-101B-9397-08002B2CF9AE}" pid="30" name="TriggerFlowInfo">
    <vt:lpwstr/>
  </property>
  <property fmtid="{D5CDD505-2E9C-101B-9397-08002B2CF9AE}" pid="31" name="Correspondence_x0020_Type">
    <vt:lpwstr/>
  </property>
</Properties>
</file>