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42"/>
  </p:notesMasterIdLst>
  <p:handoutMasterIdLst>
    <p:handoutMasterId r:id="rId43"/>
  </p:handoutMasterIdLst>
  <p:sldIdLst>
    <p:sldId id="256" r:id="rId5"/>
    <p:sldId id="1120" r:id="rId6"/>
    <p:sldId id="1070" r:id="rId7"/>
    <p:sldId id="1077" r:id="rId8"/>
    <p:sldId id="1078" r:id="rId9"/>
    <p:sldId id="1080" r:id="rId10"/>
    <p:sldId id="1121" r:id="rId11"/>
    <p:sldId id="1095" r:id="rId12"/>
    <p:sldId id="1122" r:id="rId13"/>
    <p:sldId id="1123" r:id="rId14"/>
    <p:sldId id="1124" r:id="rId15"/>
    <p:sldId id="1081" r:id="rId16"/>
    <p:sldId id="1125" r:id="rId17"/>
    <p:sldId id="1127" r:id="rId18"/>
    <p:sldId id="1126" r:id="rId19"/>
    <p:sldId id="1117" r:id="rId20"/>
    <p:sldId id="1128" r:id="rId21"/>
    <p:sldId id="1129" r:id="rId22"/>
    <p:sldId id="1130" r:id="rId23"/>
    <p:sldId id="1131" r:id="rId24"/>
    <p:sldId id="1137" r:id="rId25"/>
    <p:sldId id="1132" r:id="rId26"/>
    <p:sldId id="1133" r:id="rId27"/>
    <p:sldId id="1134" r:id="rId28"/>
    <p:sldId id="1138" r:id="rId29"/>
    <p:sldId id="1135" r:id="rId30"/>
    <p:sldId id="1139" r:id="rId31"/>
    <p:sldId id="1140" r:id="rId32"/>
    <p:sldId id="1142" r:id="rId33"/>
    <p:sldId id="1136" r:id="rId34"/>
    <p:sldId id="1141" r:id="rId35"/>
    <p:sldId id="1143" r:id="rId36"/>
    <p:sldId id="1144" r:id="rId37"/>
    <p:sldId id="1119" r:id="rId38"/>
    <p:sldId id="1099" r:id="rId39"/>
    <p:sldId id="1100" r:id="rId40"/>
    <p:sldId id="1145" r:id="rId41"/>
  </p:sldIdLst>
  <p:sldSz cx="12192000" cy="6858000"/>
  <p:notesSz cx="6858000" cy="9144000"/>
  <p:embeddedFontLst>
    <p:embeddedFont>
      <p:font typeface="Golos Text" panose="020B0503020202020204" pitchFamily="34" charset="0"/>
      <p:regular r:id="rId44"/>
      <p:bold r:id="rId45"/>
    </p:embeddedFont>
    <p:embeddedFont>
      <p:font typeface="Gotham Medium" pitchFamily="50" charset="0"/>
      <p:regular r:id="rId46"/>
    </p:embeddedFont>
    <p:embeddedFont>
      <p:font typeface="Lato" panose="020F0502020204030203" pitchFamily="34" charset="0"/>
      <p:regular r:id="rId47"/>
      <p:bold r:id="rId48"/>
      <p:italic r:id="rId49"/>
      <p:boldItalic r:id="rId50"/>
    </p:embeddedFont>
    <p:embeddedFont>
      <p:font typeface="Lato SemiBold" panose="020F0502020204030203" pitchFamily="34" charset="0"/>
      <p:bold r:id="rId51"/>
      <p:boldItalic r:id="rId52"/>
    </p:embeddedFont>
    <p:embeddedFont>
      <p:font typeface="Open Sans" panose="020B0606030504020204" pitchFamily="34" charset="0"/>
      <p:regular r:id="rId53"/>
    </p:embeddedFont>
    <p:embeddedFont>
      <p:font typeface="Source Sans Pro" panose="020B0503030403020204" pitchFamily="34" charset="0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8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microsoft.com/office/2018/10/relationships/authors" Target="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font" Target="fonts/font8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3.fntdata"/><Relationship Id="rId59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6.fntdata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prescribingnetwork.ca/medications-and-fall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https://www.deprescribingnetwork.ca/medications-and-falls</a:t>
            </a:r>
            <a:endParaRPr lang="fr-FR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1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39FC91-1767-9AAE-98FB-E76B6613D074}"/>
              </a:ext>
            </a:extLst>
          </p:cNvPr>
          <p:cNvSpPr/>
          <p:nvPr userDrawn="1"/>
        </p:nvSpPr>
        <p:spPr>
          <a:xfrm>
            <a:off x="5391156" y="-1"/>
            <a:ext cx="6800845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2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E02DCC-0D68-F7C7-B3CF-6D602C5DC0ED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3" y="4429125"/>
            <a:ext cx="10681765" cy="1843087"/>
          </a:xfrm>
        </p:spPr>
        <p:txBody>
          <a:bodyPr anchor="t">
            <a:normAutofit/>
          </a:bodyPr>
          <a:lstStyle/>
          <a:p>
            <a:pPr algn="l"/>
            <a:r>
              <a:rPr lang="en-US" cap="none" dirty="0">
                <a:ea typeface="Lato SemiBold" panose="020F0502020204030203" pitchFamily="34" charset="0"/>
              </a:rPr>
              <a:t>Medications that Increase Fall Risk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B1F69-1992-9C9A-B8A5-11A537BE4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D8A327-CEB2-7AFD-27A6-457E622E9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Side-Effects of Sleeping Aids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76AD8F-8F27-2A95-CDE7-F80F4226A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0700" lvl="0" indent="-457200">
              <a:spcBef>
                <a:spcPts val="0"/>
              </a:spcBef>
              <a:buSzPts val="1800"/>
            </a:pPr>
            <a:r>
              <a:rPr lang="en-US" sz="2400" dirty="0"/>
              <a:t>Sleeping aids have some common side-effects to be aware of: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drowsiness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upset stomach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blurred vision</a:t>
            </a:r>
          </a:p>
          <a:p>
            <a:pPr lvl="0" indent="-457200">
              <a:buSzPts val="1800"/>
            </a:pPr>
            <a:r>
              <a:rPr lang="en-US" sz="2400" dirty="0"/>
              <a:t>Serious side-effects include: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mental/mood changes (confusion, memory problems)</a:t>
            </a:r>
          </a:p>
          <a:p>
            <a:pPr marL="685800" lvl="0" indent="0">
              <a:buNone/>
            </a:pPr>
            <a:endParaRPr lang="en-US" sz="2400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EDF45D58-85D3-F03B-B88B-66A72DDBFDA0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963407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9C99C-78C3-B3C0-0235-3626793D2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B7C015-2876-0E8F-88AD-D20067B8C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me?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18EE34-76FD-2420-7BF5-F2F3EB653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0700" lvl="0" indent="-457200">
              <a:lnSpc>
                <a:spcPct val="100000"/>
              </a:lnSpc>
              <a:spcBef>
                <a:spcPts val="0"/>
              </a:spcBef>
              <a:buSzPts val="1800"/>
            </a:pPr>
            <a:r>
              <a:rPr lang="en-US" sz="2400" dirty="0"/>
              <a:t>Sleeping aids have been associated with an increased risk of hip fractures during the first few weeks of starting these drugs</a:t>
            </a:r>
          </a:p>
          <a:p>
            <a:pPr marL="685800" lvl="0" indent="-457200">
              <a:lnSpc>
                <a:spcPct val="100000"/>
              </a:lnSpc>
            </a:pPr>
            <a:endParaRPr lang="en-US" sz="2400" dirty="0"/>
          </a:p>
          <a:p>
            <a:pPr marL="520700" lvl="0" indent="-457200">
              <a:lnSpc>
                <a:spcPct val="100000"/>
              </a:lnSpc>
              <a:buSzPts val="1800"/>
            </a:pPr>
            <a:r>
              <a:rPr lang="en-US" sz="2400" dirty="0"/>
              <a:t>Side-effects like drowsiness, dizziness and blurred vision can all affect your balance and increase your risk of a fall</a:t>
            </a:r>
          </a:p>
          <a:p>
            <a:pPr marL="800100" lvl="1">
              <a:lnSpc>
                <a:spcPct val="100000"/>
              </a:lnSpc>
              <a:spcBef>
                <a:spcPts val="1000"/>
              </a:spcBef>
              <a:buSzPts val="1800"/>
            </a:pPr>
            <a:r>
              <a:rPr lang="en-US" sz="2000" dirty="0"/>
              <a:t>Additionally, more serious side-effects, like confusion or memory problems, can also lead to an increased risk of a fall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1EC14AF4-808E-6BF8-E82C-22931DF31A76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038027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Antidepressants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58244-C305-14FD-D3E5-63F75DEAA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A426F2-479E-A55B-DC6E-C7B172858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Antidepressants?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7B9663-074E-7EBF-2442-983996860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Antidepressants medications are most commonly used to help relieve the distress of depression or anxiety</a:t>
            </a:r>
          </a:p>
          <a:p>
            <a:pPr lvl="0" indent="-457200">
              <a:spcBef>
                <a:spcPts val="0"/>
              </a:spcBef>
              <a:buSzPts val="1800"/>
            </a:pPr>
            <a:endParaRPr lang="en-US" sz="2400" dirty="0"/>
          </a:p>
          <a:p>
            <a:pPr lvl="0" indent="-457200">
              <a:buSzPts val="1800"/>
            </a:pPr>
            <a:r>
              <a:rPr lang="en-US" sz="2400" dirty="0"/>
              <a:t>They can take up to several weeks to be fully effective</a:t>
            </a:r>
          </a:p>
          <a:p>
            <a:pPr marL="685800" lvl="0" indent="-457200">
              <a:spcAft>
                <a:spcPts val="1000"/>
              </a:spcAft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3" name="Google Shape;166;p21">
            <a:extLst>
              <a:ext uri="{FF2B5EF4-FFF2-40B4-BE49-F238E27FC236}">
                <a16:creationId xmlns:a16="http://schemas.microsoft.com/office/drawing/2014/main" id="{234FB171-B3C4-8873-4D04-CD4BBA0D8D17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2309688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E93E8-1DE3-B068-17C4-E16F5E4FB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BE897C3-23CF-504B-A277-E7BC9ED2C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Side-Effects of Antidepressants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6AB7B0-9F0D-C2A8-1465-A9090071C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0700" lvl="0" indent="-457200">
              <a:spcBef>
                <a:spcPts val="0"/>
              </a:spcBef>
              <a:buSzPts val="1800"/>
            </a:pPr>
            <a:r>
              <a:rPr lang="en-US" sz="2400" dirty="0"/>
              <a:t>The side-effects of antidepressants depend on the type of medication taken</a:t>
            </a:r>
          </a:p>
          <a:p>
            <a:pPr marL="520700" lvl="0" indent="-457200">
              <a:buSzPts val="1800"/>
            </a:pPr>
            <a:r>
              <a:rPr lang="en-US" sz="2400" dirty="0"/>
              <a:t>Some common side-effects include: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anxiety (e.g. jitteriness)</a:t>
            </a:r>
            <a:endParaRPr lang="en-US" sz="2000" dirty="0">
              <a:solidFill>
                <a:srgbClr val="FF0000"/>
              </a:solidFill>
            </a:endParaRP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drowsiness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blurred vision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DD48DE1C-4698-E5BF-A343-E460DC95C71C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509807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20F9D-4990-4939-A843-156103451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4027F3-4638-EB98-1C5A-B432CF022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me?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E30999-2B12-D90A-454D-9C141A70E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Side-effects like drowsiness, dizziness and blurred vision can all affect your balance and increase your risk of a fall and a potential fracture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12D8A2F3-0C5B-6C99-FC82-57978950102D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002367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Antipsychotics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229FB-8C08-0ACF-E840-D2E0B07FB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3B0E90-276F-72F2-36E4-B27C3EC9E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Antipsychotic Medications?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CE5F84-B459-6437-E61F-8FC868A0D5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0700" lvl="0" indent="-457200">
              <a:spcBef>
                <a:spcPts val="0"/>
              </a:spcBef>
              <a:buSzPts val="1800"/>
            </a:pPr>
            <a:r>
              <a:rPr lang="en-US" sz="2400" dirty="0"/>
              <a:t>Antipsychotic medications can reduce symptoms of psychosis, such as delusions and hallucinations, within hours or days</a:t>
            </a:r>
          </a:p>
          <a:p>
            <a:pPr marL="685800" lvl="0" indent="-457200"/>
            <a:endParaRPr lang="en-US" sz="2400" dirty="0"/>
          </a:p>
          <a:p>
            <a:pPr marL="520700" lvl="0" indent="-457200">
              <a:buSzPts val="1800"/>
            </a:pPr>
            <a:r>
              <a:rPr lang="en-US" sz="2400" dirty="0"/>
              <a:t>They can help clear confusion in a person with short-term or acute psychosis, or delirium within hours or days</a:t>
            </a:r>
          </a:p>
          <a:p>
            <a:pPr marL="685800" lvl="0" indent="-457200"/>
            <a:endParaRPr lang="en-US" sz="2400" dirty="0"/>
          </a:p>
          <a:p>
            <a:pPr marL="520700" lvl="0" indent="-457200">
              <a:buSzPts val="1800"/>
            </a:pPr>
            <a:r>
              <a:rPr lang="en-US" sz="2400" dirty="0"/>
              <a:t>Antipsychotics can also be used for sleep, depression, or bipolar disorder</a:t>
            </a:r>
            <a:endParaRPr lang="en-US" sz="2400" dirty="0">
              <a:solidFill>
                <a:srgbClr val="FF0000"/>
              </a:solidFill>
            </a:endParaRPr>
          </a:p>
          <a:p>
            <a:pPr lv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DA87A116-AA2B-17F8-0B82-AE85E9A9745F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295753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31711-6946-EAF9-0A1C-6F086DFB9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51A721-68F4-4085-4E6E-F81022B17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5B79004-B88A-72D4-17B1-78E90872E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0700" lvl="0" indent="-457200">
              <a:spcBef>
                <a:spcPts val="0"/>
              </a:spcBef>
              <a:buSzPts val="1800"/>
            </a:pPr>
            <a:r>
              <a:rPr lang="en-US" sz="2400" dirty="0"/>
              <a:t>The side-effects of antipsychotics depend on the type of medication being taken</a:t>
            </a:r>
          </a:p>
          <a:p>
            <a:pPr marL="520700" lvl="0" indent="-457200">
              <a:spcBef>
                <a:spcPts val="0"/>
              </a:spcBef>
              <a:buSzPts val="1800"/>
            </a:pPr>
            <a:endParaRPr lang="en-US" sz="2400" dirty="0"/>
          </a:p>
          <a:p>
            <a:pPr lvl="0" indent="-457200">
              <a:buSzPts val="1800"/>
            </a:pPr>
            <a:r>
              <a:rPr lang="en-US" sz="2400" dirty="0"/>
              <a:t>There are two categories: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atypical antipsychotics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typical antipsychotics</a:t>
            </a:r>
          </a:p>
          <a:p>
            <a:pPr marL="685800" lvl="0" indent="0">
              <a:buNone/>
            </a:pPr>
            <a:endParaRPr lang="en-US" sz="2400" dirty="0"/>
          </a:p>
          <a:p>
            <a:pPr lvl="0" indent="0">
              <a:buNone/>
            </a:pPr>
            <a:endParaRPr lang="en-US" sz="2400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550D9ED5-E95A-2F2A-0DF3-D897075DD682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752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20774-0F09-2703-649C-5B93C0A2E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BD9C79-9660-C3B3-637F-CFC1E26D9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27EB53-115B-08FD-AE41-F5790D24C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Possible side-effects of antipsychotics include: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drowsiness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agitation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dry mouth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blurred vision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weight gain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muscle stiffness or spasms at high doses</a:t>
            </a:r>
            <a:endParaRPr lang="en-US" sz="2000" dirty="0">
              <a:solidFill>
                <a:srgbClr val="FF0000"/>
              </a:solidFill>
            </a:endParaRP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16514DB0-3F68-DF52-5B77-91431DB9E77C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23446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Please, find the “Medications that Increase Fall Risk” Quiz on the first page of your </a:t>
            </a:r>
            <a:r>
              <a:rPr lang="en-US" sz="2400" b="1" dirty="0"/>
              <a:t>Medications that Increase Fall Risk - Workshop Guide</a:t>
            </a:r>
          </a:p>
          <a:p>
            <a:pPr marL="685800" lvl="0" indent="-457200">
              <a:spcBef>
                <a:spcPts val="0"/>
              </a:spcBef>
            </a:pPr>
            <a:endParaRPr lang="en-US" sz="2400" b="1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Complete the LEFT SIDE of the chart indicating how familiar you are with the topics that will be discussed today</a:t>
            </a:r>
          </a:p>
          <a:p>
            <a:pPr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We will return to this quiz at the end of the workshop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31062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EEF7D-D198-C3A2-C5A4-FB19990A9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346998-E45F-4E76-F461-38848249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me?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8B21EA-9746-F64B-C4AE-7906D205F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Side-effects like muscle stiffness, spasms, blurred vision, drowsiness and dizziness can all affect your balance and increase your risk of a fall and a potential fracture</a:t>
            </a:r>
          </a:p>
          <a:p>
            <a:pPr marL="685800" lvl="0" indent="-457200">
              <a:spcAft>
                <a:spcPts val="1000"/>
              </a:spcAft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4F2D91AA-0D6E-B7F3-6E4B-0F05CCB57089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188910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9D824-D285-1B7B-D97C-CF276EA8B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85386C-D089-49F1-AFC6-7A1CCC1B6E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3A3BD1C-4E0D-5E0C-96B0-6794ECCA1A48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Opioid Pain Medication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88858A1-1E42-06F7-DFD4-375C8722E6E3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4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3FFD59D-C4BD-F612-8C1C-880BB66746E6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848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99180-D133-3EA3-14FE-C1AA7DC27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A8F68B-F1B0-FD3A-9716-A6EBF883A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Opioid Pain Medications?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54F53F-B6B4-39A5-0C63-4796918E1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Opioid pain medications are used to primarily treat pain</a:t>
            </a:r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At high doses, or if misused, they can create a sense of euphoria</a:t>
            </a:r>
            <a:endParaRPr lang="en-US" sz="2400" dirty="0">
              <a:solidFill>
                <a:srgbClr val="FF0000"/>
              </a:solidFill>
            </a:endParaRPr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They are commonly used to treat short-term and chronic pain</a:t>
            </a:r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Prescribed medications include:</a:t>
            </a:r>
          </a:p>
          <a:p>
            <a:pPr marL="800100" lvl="1">
              <a:buSzPts val="1800"/>
            </a:pPr>
            <a:r>
              <a:rPr lang="en-US" sz="2000" dirty="0"/>
              <a:t>codeine (e.g. in Tylenol No. 3)</a:t>
            </a:r>
          </a:p>
          <a:p>
            <a:pPr marL="800100" lvl="1">
              <a:buSzPts val="1800"/>
            </a:pPr>
            <a:r>
              <a:rPr lang="en-US" sz="2000" dirty="0"/>
              <a:t>hydromorphone</a:t>
            </a:r>
          </a:p>
          <a:p>
            <a:pPr marL="800100" lvl="1">
              <a:buSzPts val="1800"/>
            </a:pPr>
            <a:r>
              <a:rPr lang="en-US" sz="2000" dirty="0"/>
              <a:t>fentanyl</a:t>
            </a:r>
          </a:p>
          <a:p>
            <a:pPr marL="800100" lvl="1">
              <a:buSzPts val="1800"/>
            </a:pPr>
            <a:r>
              <a:rPr lang="en-US" sz="2000" dirty="0"/>
              <a:t>morphine</a:t>
            </a:r>
          </a:p>
          <a:p>
            <a:pPr marL="800100" lvl="1">
              <a:buSzPts val="1800"/>
            </a:pPr>
            <a:r>
              <a:rPr lang="en-US" sz="2000" dirty="0"/>
              <a:t>oxycodone</a:t>
            </a:r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lvl="0" indent="0">
              <a:spcBef>
                <a:spcPts val="500"/>
              </a:spcBef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A933FDDA-97AA-8701-1B12-5188749DB6A6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2575091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59E65-9FED-5CC4-F600-69F05C478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F7ABDF-BC41-540B-E93D-9EFF9A65A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EB858F-84AE-8DF0-491E-18CBA41AD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Possible short-term side-effects of opioid pain medications include: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drowsiness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constipation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nausea and vomiting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euphoria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difficulty breathing, which can lead to or worsen sleep apnea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dizziness and confusion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186F38B5-0B34-F568-9861-643E33CEC718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535932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47B51-8751-5356-51B2-5BDB8EE39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81ACFE-B3B7-B602-A6FF-571543956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me?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EA7EA9-F514-3CA7-0AA6-C94D178AC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Side-effects like confusion, drowsiness and dizziness can all affect your balance and increase your risk of a fall and a potential fracture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CA254925-68EF-BE78-1CE0-E167B143CECC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2724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C6C3B-8235-F7A5-C46F-98C392DF6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7FDC93-20A8-A464-95FC-E97B313DE2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271293-0EB3-48DF-829B-42849C6EC6F9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Cardiac Medication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1406DC8-91C2-9D4D-A77B-91125A7BA7F1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4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8C8D26-C47B-3C6C-A0FF-332E668B92E6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600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5D345-0027-FBFF-1F99-8557FB537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E34327-3CB3-79E7-F2B5-71B205099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Beta-Blockers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DAD38F-0A52-8ECD-BB31-E81FCE03F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Beta-blockers lower your heart rate and blood pressure</a:t>
            </a:r>
          </a:p>
          <a:p>
            <a:pPr marL="800100" lvl="1">
              <a:buSzPts val="1800"/>
            </a:pPr>
            <a:r>
              <a:rPr lang="en-US" sz="2000" dirty="0"/>
              <a:t>used to treat heart attacks, angina, high blood pressure, heart failure and arrhythmia</a:t>
            </a:r>
          </a:p>
          <a:p>
            <a:pPr marL="1143000" lvl="0" indent="-457200">
              <a:spcBef>
                <a:spcPts val="500"/>
              </a:spcBef>
            </a:pPr>
            <a:endParaRPr lang="en-US" sz="2400" dirty="0"/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Some common side-effects include:</a:t>
            </a:r>
          </a:p>
          <a:p>
            <a:pPr marL="800100" lvl="1">
              <a:buSzPts val="1800"/>
            </a:pPr>
            <a:r>
              <a:rPr lang="en-US" sz="2000" dirty="0"/>
              <a:t>dizziness, lightheadedness, feeling faint</a:t>
            </a:r>
          </a:p>
          <a:p>
            <a:pPr marL="800100" lvl="1">
              <a:buSzPts val="1800"/>
            </a:pPr>
            <a:r>
              <a:rPr lang="en-US" sz="2000" dirty="0"/>
              <a:t>drowsiness or fatigue</a:t>
            </a:r>
          </a:p>
          <a:p>
            <a:pPr marL="800100" lvl="1">
              <a:buSzPts val="1800"/>
            </a:pPr>
            <a:r>
              <a:rPr lang="en-US" sz="2000" dirty="0"/>
              <a:t>wheezing, trouble breathing</a:t>
            </a:r>
          </a:p>
          <a:p>
            <a:pPr marL="800100" lvl="1">
              <a:buSzPts val="1800"/>
            </a:pPr>
            <a:r>
              <a:rPr lang="en-US" sz="2000" dirty="0"/>
              <a:t>depression</a:t>
            </a:r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lvl="0" indent="0">
              <a:spcBef>
                <a:spcPts val="500"/>
              </a:spcBef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C562D3BB-6E3D-E861-25C4-8B42E6525A13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88716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4EF78-3155-DD8A-1D14-01A184F48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95273C8-4FD0-C7EB-3290-F3AA9DD5B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Diuretics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69CFE2-5142-A05A-7244-359E75928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Diuretics are used to treat high blood pressure and heart failure</a:t>
            </a:r>
          </a:p>
          <a:p>
            <a:pPr marL="800100" lvl="1">
              <a:buSzPts val="1800"/>
            </a:pPr>
            <a:r>
              <a:rPr lang="en-US" sz="2000" dirty="0"/>
              <a:t>increase the amount of urine produced which excretes salt and water, which makes it easier for your heart to pump</a:t>
            </a:r>
          </a:p>
          <a:p>
            <a:pPr marL="1143000" lvl="0" indent="-457200">
              <a:spcBef>
                <a:spcPts val="500"/>
              </a:spcBef>
            </a:pPr>
            <a:endParaRPr lang="en-US" sz="2400" dirty="0"/>
          </a:p>
          <a:p>
            <a:pPr marL="354013" lvl="0" indent="-354013">
              <a:spcBef>
                <a:spcPts val="500"/>
              </a:spcBef>
              <a:buSzPts val="1800"/>
            </a:pPr>
            <a:r>
              <a:rPr lang="en-US" sz="2400" dirty="0"/>
              <a:t>Some common side-effects include:</a:t>
            </a:r>
          </a:p>
          <a:p>
            <a:pPr marL="800100" lvl="1">
              <a:buSzPts val="1800"/>
            </a:pPr>
            <a:r>
              <a:rPr lang="en-US" sz="2000" dirty="0"/>
              <a:t>dehydration</a:t>
            </a:r>
          </a:p>
          <a:p>
            <a:pPr marL="800100" lvl="1">
              <a:buSzPts val="1800"/>
            </a:pPr>
            <a:r>
              <a:rPr lang="en-US" sz="2000" dirty="0"/>
              <a:t>dizziness, feeling faint</a:t>
            </a:r>
          </a:p>
          <a:p>
            <a:pPr marL="800100" lvl="1">
              <a:buSzPts val="1800"/>
            </a:pPr>
            <a:r>
              <a:rPr lang="en-US" sz="2000" dirty="0"/>
              <a:t>upset stomach</a:t>
            </a:r>
          </a:p>
          <a:p>
            <a:pPr marL="800100" lvl="1">
              <a:buSzPts val="1800"/>
            </a:pPr>
            <a:r>
              <a:rPr lang="en-US" sz="2000" dirty="0"/>
              <a:t>urinary frequency</a:t>
            </a:r>
            <a:endParaRPr lang="en-US" sz="2000" dirty="0">
              <a:solidFill>
                <a:srgbClr val="FF0000"/>
              </a:solidFill>
            </a:endParaRPr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lvl="0" indent="0">
              <a:spcBef>
                <a:spcPts val="500"/>
              </a:spcBef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B4A7804B-208D-7C4F-8336-06E5D945A20A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757556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2AD33-3D77-BE0F-61C2-B75199E48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37FAD16-39B6-3F22-854F-73DFE523B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ACE-Inhibitors/ARB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A38D7C-7F69-2693-A756-5240A3E93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ACE-Inhibitors/ARB block your body’s response to a chemical that increases your blood pressure</a:t>
            </a:r>
          </a:p>
          <a:p>
            <a:pPr lvl="0" indent="-457200"/>
            <a:endParaRPr lang="en-US" sz="2400" dirty="0"/>
          </a:p>
          <a:p>
            <a:pPr marL="354013" lvl="0" indent="-354013">
              <a:spcBef>
                <a:spcPts val="0"/>
              </a:spcBef>
              <a:buSzPts val="1800"/>
            </a:pPr>
            <a:r>
              <a:rPr lang="en-US" sz="2400" dirty="0"/>
              <a:t>Side effects:</a:t>
            </a:r>
          </a:p>
          <a:p>
            <a:pPr lvl="1" indent="-457200">
              <a:buSzPts val="1800"/>
            </a:pPr>
            <a:r>
              <a:rPr lang="en-US" sz="2400" dirty="0"/>
              <a:t>cough</a:t>
            </a:r>
          </a:p>
          <a:p>
            <a:pPr lvl="1" indent="-457200">
              <a:spcAft>
                <a:spcPts val="500"/>
              </a:spcAft>
              <a:buSzPts val="1800"/>
            </a:pPr>
            <a:r>
              <a:rPr lang="en-US" sz="2400" dirty="0"/>
              <a:t>dizziness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35378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3F0AA-26FF-0C2A-4A94-C7B814C5C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5AFD46-31EB-75E2-04F5-9273FB16A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Calcium Channel Blockers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04D718D-4317-1BD1-27A6-504C736DE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buSzPts val="1800"/>
            </a:pPr>
            <a:r>
              <a:rPr lang="en-US" sz="2400" dirty="0"/>
              <a:t>Calcium Channel Blockers open up your blood vessels (vasodilator) and lowers your blood pressure</a:t>
            </a:r>
          </a:p>
          <a:p>
            <a:pPr marL="685800" lvl="0" indent="-457200"/>
            <a:endParaRPr lang="en-US" sz="2400" dirty="0"/>
          </a:p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Side effects:</a:t>
            </a:r>
          </a:p>
          <a:p>
            <a:pPr marL="800100" lvl="1">
              <a:buSzPts val="1800"/>
            </a:pPr>
            <a:r>
              <a:rPr lang="en-US" sz="2000" dirty="0"/>
              <a:t>fluid retention in your legs or ankles</a:t>
            </a:r>
          </a:p>
          <a:p>
            <a:pPr marL="800100" lvl="1"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spcAft>
                <a:spcPts val="500"/>
              </a:spcAft>
              <a:buSzPts val="1800"/>
            </a:pPr>
            <a:r>
              <a:rPr lang="en-US" sz="2000" dirty="0"/>
              <a:t>headaches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273612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Sleeping Aids</a:t>
            </a:r>
          </a:p>
          <a:p>
            <a:r>
              <a:rPr lang="en-US" sz="2400" dirty="0"/>
              <a:t>2. Antidepressants</a:t>
            </a:r>
          </a:p>
          <a:p>
            <a:r>
              <a:rPr lang="en-US" sz="2400" dirty="0"/>
              <a:t>3. Antipsychotic Medication</a:t>
            </a:r>
          </a:p>
          <a:p>
            <a:r>
              <a:rPr lang="en-US" sz="2400" dirty="0"/>
              <a:t>4. Opioid Pain Medication</a:t>
            </a:r>
          </a:p>
          <a:p>
            <a:r>
              <a:rPr lang="en-US" sz="2400" dirty="0"/>
              <a:t>5. Cardiac Medication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6A33F-4407-7C68-5694-8BA4BB547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97CD4F-32EA-A63E-95A9-71E933B63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Nitrates (Nitroglycerin)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63B900-4C7D-B3EB-D3CD-5BE4ABED1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299535"/>
            <a:ext cx="10515600" cy="4351338"/>
          </a:xfrm>
        </p:spPr>
        <p:txBody>
          <a:bodyPr/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Nitrates can be used to prevent chest pain (angina), limit the number of angina attacks, relieve the pain of a current attack, treat the symptoms of heart failure</a:t>
            </a:r>
          </a:p>
          <a:p>
            <a:pPr marL="800100" lvl="1">
              <a:buSzPts val="1800"/>
            </a:pPr>
            <a:r>
              <a:rPr lang="en-US" sz="2000" dirty="0"/>
              <a:t>works by widening your blood vessels (vasodilator), making it easier for blood to flow and reducing the workload of your heart</a:t>
            </a:r>
          </a:p>
          <a:p>
            <a:pPr marL="971550" lvl="0" indent="-285750">
              <a:spcBef>
                <a:spcPts val="500"/>
              </a:spcBef>
            </a:pPr>
            <a:endParaRPr lang="en-US" sz="1200" dirty="0"/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Some common side-effects include:</a:t>
            </a:r>
          </a:p>
          <a:p>
            <a:pPr marL="800100" lvl="1">
              <a:buSzPts val="1800"/>
            </a:pPr>
            <a:r>
              <a:rPr lang="en-US" sz="2000" dirty="0"/>
              <a:t>headaches</a:t>
            </a:r>
          </a:p>
          <a:p>
            <a:pPr marL="800100" lvl="1"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buSzPts val="1800"/>
            </a:pPr>
            <a:r>
              <a:rPr lang="en-US" sz="2000" dirty="0"/>
              <a:t>fainting</a:t>
            </a:r>
          </a:p>
          <a:p>
            <a:pPr marL="800100" lvl="1">
              <a:buSzPts val="1800"/>
            </a:pPr>
            <a:r>
              <a:rPr lang="en-US" sz="2000" dirty="0"/>
              <a:t>low blood pressure (hypotension)</a:t>
            </a:r>
          </a:p>
          <a:p>
            <a:pPr marL="800100" lvl="1">
              <a:buSzPts val="1800"/>
            </a:pPr>
            <a:r>
              <a:rPr lang="en-US" sz="2000" dirty="0"/>
              <a:t>irregular heart rhythms (arrhythmia)</a:t>
            </a:r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lvl="0" indent="0">
              <a:spcBef>
                <a:spcPts val="500"/>
              </a:spcBef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614CDFD0-C265-0F9B-A5B1-EF0DA1CE006A}"/>
              </a:ext>
            </a:extLst>
          </p:cNvPr>
          <p:cNvSpPr txBox="1">
            <a:spLocks/>
          </p:cNvSpPr>
          <p:nvPr/>
        </p:nvSpPr>
        <p:spPr>
          <a:xfrm>
            <a:off x="858548" y="565087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2393898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034EA-0054-BFC9-03F9-F675DAE85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5202FF-EA63-1219-1686-32E895B45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Antiarrhythmics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5648C3-AB21-0AD2-1548-F5D02E772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Antiarrhythmics medications prevent and treat abnormal heartbeats (arrhythmias)</a:t>
            </a:r>
          </a:p>
          <a:p>
            <a:pPr lvl="0" indent="-457200">
              <a:spcBef>
                <a:spcPts val="500"/>
              </a:spcBef>
            </a:pPr>
            <a:endParaRPr lang="en-US" sz="2400" dirty="0"/>
          </a:p>
          <a:p>
            <a:pPr lvl="0" indent="-457200">
              <a:spcBef>
                <a:spcPts val="500"/>
              </a:spcBef>
              <a:buSzPts val="1800"/>
            </a:pPr>
            <a:r>
              <a:rPr lang="en-US" sz="2400" dirty="0"/>
              <a:t>Some common side-effects include:</a:t>
            </a:r>
          </a:p>
          <a:p>
            <a:pPr marL="800100" lvl="1"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buSzPts val="1800"/>
            </a:pPr>
            <a:r>
              <a:rPr lang="en-US" sz="2000" dirty="0"/>
              <a:t>blurry vision</a:t>
            </a:r>
          </a:p>
          <a:p>
            <a:pPr marL="800100" lvl="1">
              <a:buSzPts val="1800"/>
            </a:pPr>
            <a:r>
              <a:rPr lang="en-US" sz="2000" dirty="0"/>
              <a:t>seizures</a:t>
            </a:r>
          </a:p>
          <a:p>
            <a:pPr marL="800100" lvl="1">
              <a:buSzPts val="1800"/>
            </a:pPr>
            <a:r>
              <a:rPr lang="en-US" sz="2000" dirty="0"/>
              <a:t>sun sensitivity</a:t>
            </a:r>
          </a:p>
          <a:p>
            <a:pPr marL="68580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marL="0" lvl="0" indent="0">
              <a:spcBef>
                <a:spcPts val="500"/>
              </a:spcBef>
              <a:buNone/>
            </a:pPr>
            <a:endParaRPr lang="en-US" sz="2400" dirty="0"/>
          </a:p>
          <a:p>
            <a:pPr lvl="0" indent="0">
              <a:spcBef>
                <a:spcPts val="500"/>
              </a:spcBef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EDE5E1C5-06F8-E814-0775-D1F3526AF27B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320445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89597-3C47-EC1E-070A-B1D7A81BF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9AABF3-9B60-FE1B-4178-8B722A418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mean for me?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38103F-E541-EF88-4F3A-6F984B07A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Side-effects like feeling faint, blurred vision, drowsiness and dizziness can all affect your balance and increase your risk of a fall and a potential fracture</a:t>
            </a:r>
          </a:p>
          <a:p>
            <a:pPr marL="685800" lvl="0" indent="-457200">
              <a:spcAft>
                <a:spcPts val="1000"/>
              </a:spcAft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18E0AF3B-FF37-18DC-95F2-3C952CF25F57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2632204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A3A97-D576-0077-6722-A92450F59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506F8-6847-CA1D-494C-6FDF65DAB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Review your “Medications that Increase Fall Risk” Quiz from the starter activity in your </a:t>
            </a:r>
            <a:r>
              <a:rPr lang="en-US" sz="2400" b="1" dirty="0"/>
              <a:t>Medications that Increase Fall Risk - Workshop Guide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Complete the RIGHT SIDE of the chart to identify what you have learned during the workshop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With the person next to you, discuss: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learned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found surprising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do you want to learn more about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will do next with this new knowledge</a:t>
            </a:r>
          </a:p>
          <a:p>
            <a:pPr lvl="0" indent="0">
              <a:spcBef>
                <a:spcPts val="0"/>
              </a:spcBef>
              <a:spcAft>
                <a:spcPts val="5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783101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0">
              <a:spcBef>
                <a:spcPts val="0"/>
              </a:spcBef>
              <a:buNone/>
            </a:pPr>
            <a:r>
              <a:rPr lang="en-US" dirty="0"/>
              <a:t>(n.d.). Insomnia and Anxiety in Older People: Sleeping pills are usually not the best solution. Retrieved from https://choosingwiselycanada.org/sleeping-pills-and-older-adults/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(2020). Antidepressant Medication. Retrieved from https://www.camh.ca/en/health-info/mental-illness-and-addiction-index/antidepressant-medications.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(2019). About Opioids. Retrieved from https://www.canada.ca/en/health-canada/services/substance-use/problematic-prescription-drug-use/opioids/about.html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(2018). Medications. Retrieved from https://www.heartandstroke.ca/heart/treatments/medications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78429-D704-52DC-0470-EE2621667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69B80-1403-CF6D-2DD2-EFF44F04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071C7-9346-3BE2-CB35-07AD1D275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(2017). Medications and Falls. Retrieved from https://www.deprescribingnetwork.ca/medications-and-falls.</a:t>
            </a:r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(2016). Osteoporosis FAQs. Retrieved from https://https://www.osteoporosiscalgary.com/for-patients/osteoporosis-faqs.html.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77982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584418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914400" lvl="0" indent="-368300">
              <a:spcBef>
                <a:spcPts val="0"/>
              </a:spcBef>
              <a:buSzPts val="2200"/>
            </a:pPr>
            <a:r>
              <a:rPr lang="en-US" sz="2400" dirty="0"/>
              <a:t>Briefly describe how each medication or therapy works</a:t>
            </a:r>
          </a:p>
          <a:p>
            <a:pPr marL="914400" lvl="0" indent="-368300">
              <a:buSzPts val="2200"/>
            </a:pPr>
            <a:r>
              <a:rPr lang="en-US" sz="2400" dirty="0"/>
              <a:t>Describe how these medications are taken</a:t>
            </a:r>
          </a:p>
          <a:p>
            <a:pPr marL="914400" lvl="0" indent="-368300">
              <a:buSzPts val="2200"/>
            </a:pPr>
            <a:r>
              <a:rPr lang="en-US" sz="2400" dirty="0"/>
              <a:t>Identify common side effects for each medication or therapy</a:t>
            </a:r>
          </a:p>
          <a:p>
            <a:pPr marL="914400" lvl="0" indent="-368300">
              <a:buSzPts val="2200"/>
            </a:pPr>
            <a:r>
              <a:rPr lang="en-US" sz="2400" dirty="0"/>
              <a:t>Identify medications that increase my risk of having a fracture</a:t>
            </a:r>
          </a:p>
          <a:p>
            <a:pPr marL="685800" lvl="0" indent="0">
              <a:buClr>
                <a:schemeClr val="hlink"/>
              </a:buClr>
              <a:buSzPts val="1100"/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F95952-EC26-88C2-714A-BA52E8C2B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AEB483-E53B-ECE1-31FB-29B8779FE4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Certain medications can make you more likely to fall, which can cause injuries that sometimes require hospitalization.</a:t>
            </a:r>
          </a:p>
          <a:p>
            <a:endParaRPr lang="en-CA" dirty="0"/>
          </a:p>
        </p:txBody>
      </p:sp>
      <p:pic>
        <p:nvPicPr>
          <p:cNvPr id="6" name="Google Shape;153;p19">
            <a:extLst>
              <a:ext uri="{FF2B5EF4-FFF2-40B4-BE49-F238E27FC236}">
                <a16:creationId xmlns:a16="http://schemas.microsoft.com/office/drawing/2014/main" id="{C7AAB14C-4C74-59C1-31AA-C9C6C6D5657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6452" y="2013730"/>
            <a:ext cx="5938684" cy="40134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4;p19">
            <a:extLst>
              <a:ext uri="{FF2B5EF4-FFF2-40B4-BE49-F238E27FC236}">
                <a16:creationId xmlns:a16="http://schemas.microsoft.com/office/drawing/2014/main" id="{B628D729-6E24-297A-D3F3-A4FCD95BEFF7}"/>
              </a:ext>
            </a:extLst>
          </p:cNvPr>
          <p:cNvSpPr txBox="1"/>
          <p:nvPr/>
        </p:nvSpPr>
        <p:spPr>
          <a:xfrm>
            <a:off x="8060317" y="3520159"/>
            <a:ext cx="3273135" cy="1617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Figure: </a:t>
            </a:r>
            <a:endParaRPr sz="16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Canadian Deprescribing Network - Medications and Falls</a:t>
            </a:r>
            <a:r>
              <a:rPr lang="en-US" sz="16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. Retrieved from https://www.deprescribingnetwork.ca/medications-and-falls</a:t>
            </a:r>
            <a:endParaRPr sz="1600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168517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728036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Sleeping Aids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2A75F-DC69-ACE9-B09B-BA0B6F682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471070-579E-ADDB-D451-36B654263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Sleeping Aids?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6F9F1B-0830-A013-F561-AAED8C697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9996265" cy="4351338"/>
          </a:xfrm>
        </p:spPr>
        <p:txBody>
          <a:bodyPr>
            <a:normAutofit/>
          </a:bodyPr>
          <a:lstStyle/>
          <a:p>
            <a:pPr marL="265113" lvl="0" indent="-255588">
              <a:spcBef>
                <a:spcPts val="0"/>
              </a:spcBef>
              <a:buSzPts val="1800"/>
            </a:pPr>
            <a:r>
              <a:rPr lang="en-US" sz="2400" dirty="0"/>
              <a:t>Sleeping aids are used to help the sedate the body and fall asleep by reducing anxiety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this medication is used in individuals who have a variety of sleep issues</a:t>
            </a:r>
          </a:p>
          <a:p>
            <a:pPr lvl="0">
              <a:buSzPts val="1800"/>
            </a:pPr>
            <a:r>
              <a:rPr lang="en-US" sz="2400" dirty="0"/>
              <a:t>There are a variety of sleeping aids available, both prescription and over the counter options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66;p21">
            <a:extLst>
              <a:ext uri="{FF2B5EF4-FFF2-40B4-BE49-F238E27FC236}">
                <a16:creationId xmlns:a16="http://schemas.microsoft.com/office/drawing/2014/main" id="{860DEB66-A2C8-D1E0-AF50-020799FC381B}"/>
              </a:ext>
            </a:extLst>
          </p:cNvPr>
          <p:cNvSpPr txBox="1">
            <a:spLocks/>
          </p:cNvSpPr>
          <p:nvPr/>
        </p:nvSpPr>
        <p:spPr>
          <a:xfrm>
            <a:off x="858548" y="5349312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pPr>
              <a:buSzPts val="1100"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357619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67E44F-F7EA-4713-9460-A11D829BD997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sharepoint/v3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4061</TotalTime>
  <Words>1863</Words>
  <Application>Microsoft Office PowerPoint</Application>
  <PresentationFormat>Widescreen</PresentationFormat>
  <Paragraphs>272</Paragraphs>
  <Slides>37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Lato</vt:lpstr>
      <vt:lpstr>Gotham Medium</vt:lpstr>
      <vt:lpstr>Source Sans Pro</vt:lpstr>
      <vt:lpstr>Calibri</vt:lpstr>
      <vt:lpstr>Lato SemiBold</vt:lpstr>
      <vt:lpstr>Golos Text</vt:lpstr>
      <vt:lpstr>Open Sans</vt:lpstr>
      <vt:lpstr>IIHO</vt:lpstr>
      <vt:lpstr>Medications that Increase Fall Risk</vt:lpstr>
      <vt:lpstr>Starter Activity</vt:lpstr>
      <vt:lpstr>PowerPoint Presentation</vt:lpstr>
      <vt:lpstr>Learning Objectives</vt:lpstr>
      <vt:lpstr>How to navigate the slides</vt:lpstr>
      <vt:lpstr>Workshop Guide</vt:lpstr>
      <vt:lpstr>Did you know?</vt:lpstr>
      <vt:lpstr>PowerPoint Presentation</vt:lpstr>
      <vt:lpstr>What are Sleeping Aids?</vt:lpstr>
      <vt:lpstr>Side-Effects of Sleeping Aids</vt:lpstr>
      <vt:lpstr>What does this mean for me?</vt:lpstr>
      <vt:lpstr>PowerPoint Presentation</vt:lpstr>
      <vt:lpstr>What are Antidepressants?</vt:lpstr>
      <vt:lpstr>Side-Effects of Antidepressants</vt:lpstr>
      <vt:lpstr>What does this mean for me?</vt:lpstr>
      <vt:lpstr>PowerPoint Presentation</vt:lpstr>
      <vt:lpstr>What are Antipsychotic Medications?</vt:lpstr>
      <vt:lpstr>Are there any side-effects?</vt:lpstr>
      <vt:lpstr>Are there any side-effects?</vt:lpstr>
      <vt:lpstr>What does this mean for me?</vt:lpstr>
      <vt:lpstr>PowerPoint Presentation</vt:lpstr>
      <vt:lpstr>What are Opioid Pain Medications?</vt:lpstr>
      <vt:lpstr>Are there any side-effects?</vt:lpstr>
      <vt:lpstr>What does this mean for me?</vt:lpstr>
      <vt:lpstr>PowerPoint Presentation</vt:lpstr>
      <vt:lpstr>Beta-Blockers</vt:lpstr>
      <vt:lpstr>Diuretics</vt:lpstr>
      <vt:lpstr>ACE-Inhibitors/ARB</vt:lpstr>
      <vt:lpstr>Calcium Channel Blockers</vt:lpstr>
      <vt:lpstr>Nitrates (Nitroglycerin)</vt:lpstr>
      <vt:lpstr>Antiarrhythmics</vt:lpstr>
      <vt:lpstr>What does this mean for me?</vt:lpstr>
      <vt:lpstr>Cool-down Activity</vt:lpstr>
      <vt:lpstr>Additional Resources</vt:lpstr>
      <vt:lpstr>SPONSORS</vt:lpstr>
      <vt:lpstr>Bibliography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240</cp:revision>
  <dcterms:created xsi:type="dcterms:W3CDTF">2024-10-10T15:42:02Z</dcterms:created>
  <dcterms:modified xsi:type="dcterms:W3CDTF">2026-06-11T23:06:52Z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