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256" r:id="rId5"/>
    <p:sldId id="1120" r:id="rId6"/>
    <p:sldId id="1070" r:id="rId7"/>
    <p:sldId id="1077" r:id="rId8"/>
    <p:sldId id="1078" r:id="rId9"/>
    <p:sldId id="1080" r:id="rId10"/>
    <p:sldId id="1095" r:id="rId11"/>
    <p:sldId id="1141" r:id="rId12"/>
    <p:sldId id="1142" r:id="rId13"/>
    <p:sldId id="1143" r:id="rId14"/>
    <p:sldId id="1144" r:id="rId15"/>
    <p:sldId id="1145" r:id="rId16"/>
    <p:sldId id="1081" r:id="rId17"/>
    <p:sldId id="1146" r:id="rId18"/>
    <p:sldId id="1147" r:id="rId19"/>
    <p:sldId id="1148" r:id="rId20"/>
    <p:sldId id="1117" r:id="rId21"/>
    <p:sldId id="1149" r:id="rId22"/>
    <p:sldId id="1151" r:id="rId23"/>
    <p:sldId id="1119" r:id="rId24"/>
    <p:sldId id="1099" r:id="rId25"/>
    <p:sldId id="1100" r:id="rId26"/>
    <p:sldId id="1152" r:id="rId27"/>
  </p:sldIdLst>
  <p:sldSz cx="12192000" cy="6858000"/>
  <p:notesSz cx="6858000" cy="9144000"/>
  <p:embeddedFontLst>
    <p:embeddedFont>
      <p:font typeface="Golos Text" panose="020B0503020202020204" pitchFamily="34" charset="0"/>
      <p:regular r:id="rId30"/>
      <p:bold r:id="rId31"/>
    </p:embeddedFont>
    <p:embeddedFont>
      <p:font typeface="Gotham Medium" pitchFamily="50" charset="0"/>
      <p:regular r:id="rId32"/>
    </p:embeddedFont>
    <p:embeddedFont>
      <p:font typeface="Lato" panose="020F0502020204030203" pitchFamily="34" charset="0"/>
      <p:regular r:id="rId33"/>
      <p:bold r:id="rId34"/>
      <p:italic r:id="rId35"/>
      <p:boldItalic r:id="rId36"/>
    </p:embeddedFont>
    <p:embeddedFont>
      <p:font typeface="Lato SemiBold" panose="020F0502020204030203" pitchFamily="34" charset="0"/>
      <p:bold r:id="rId37"/>
      <p:boldItalic r:id="rId38"/>
    </p:embeddedFont>
    <p:embeddedFont>
      <p:font typeface="Source Sans Pro" panose="020B0503030403020204" pitchFamily="34" charset="0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5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0.fntdata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-1" y="0"/>
            <a:ext cx="5391155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2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E02DCC-0D68-F7C7-B3CF-6D602C5DC0ED}"/>
              </a:ext>
            </a:extLst>
          </p:cNvPr>
          <p:cNvSpPr txBox="1"/>
          <p:nvPr userDrawn="1"/>
        </p:nvSpPr>
        <p:spPr>
          <a:xfrm>
            <a:off x="858548" y="6371837"/>
            <a:ext cx="5672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EFFFC6-5BF2-4541-9B27-8D40317114E9}" type="slidenum">
              <a:rPr lang="en-CA" sz="1200" smtClean="0">
                <a:solidFill>
                  <a:schemeClr val="bg1"/>
                </a:solidFill>
              </a:rPr>
              <a:pPr/>
              <a:t>‹#›</a:t>
            </a:fld>
            <a:endParaRPr lang="en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705" r:id="rId6"/>
    <p:sldLayoutId id="2147483706" r:id="rId7"/>
    <p:sldLayoutId id="2147483684" r:id="rId8"/>
    <p:sldLayoutId id="2147483707" r:id="rId9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3" y="4429125"/>
            <a:ext cx="10681765" cy="1843087"/>
          </a:xfrm>
        </p:spPr>
        <p:txBody>
          <a:bodyPr anchor="t">
            <a:normAutofit/>
          </a:bodyPr>
          <a:lstStyle/>
          <a:p>
            <a:pPr algn="l"/>
            <a:r>
              <a:rPr lang="en-US" cap="none" dirty="0">
                <a:ea typeface="Lato SemiBold" panose="020F0502020204030203" pitchFamily="34" charset="0"/>
              </a:rPr>
              <a:t>Medications that Decrease Bone Health</a:t>
            </a:r>
            <a:endParaRPr lang="en-CA" sz="5800" b="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F7CC8-7F1D-9B6A-C355-CFAA916AA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0B996-B917-0039-4170-7465F0A2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there any side-effects?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9BC83-46B3-ACD9-B134-AAA8032CD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Corticosteroids are prescribed when the benefits outweigh the side-effects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200" dirty="0"/>
              <a:t>always read the information leaflet that comes with your medication and discuss your concerns with the pharmacist to ensure you understand the potential side-effects</a:t>
            </a:r>
          </a:p>
          <a:p>
            <a:pPr marL="685800" lvl="0" indent="-457200"/>
            <a:endParaRPr lang="en-US" sz="2400" dirty="0"/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3C6F7752-C787-C309-F081-6676EEFCE03B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4099195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AE904-821C-6213-CBF5-5C5D09C6C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8922F-A1A1-9477-A7E1-DA8F8FAA7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there any side-effects?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1597C-B439-FB12-DDDC-4FC577FB0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Some common side-effects include:</a:t>
            </a:r>
          </a:p>
          <a:p>
            <a:pPr lvl="1">
              <a:spcBef>
                <a:spcPts val="0"/>
              </a:spcBef>
              <a:buSzPts val="1800"/>
            </a:pPr>
            <a:r>
              <a:rPr lang="en-US" sz="2000" dirty="0"/>
              <a:t>weight gain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increased chance of infection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increase in blood pressure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high blood sugar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muscle weakness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mood and </a:t>
            </a:r>
            <a:r>
              <a:rPr lang="en-US" sz="2000" dirty="0" err="1"/>
              <a:t>behavioural</a:t>
            </a:r>
            <a:r>
              <a:rPr lang="en-US" sz="2000" dirty="0"/>
              <a:t> changes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thinning of bones (osteoporosis)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FCF4ABB9-086A-EA8B-6675-2EC691383938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4137121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F1080-4F7F-14F8-8DB9-4917B6536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47E18-4B23-065E-9F54-19199FD0F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Corticosteroids affect my bones?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915CB-418F-9839-1420-589DCDE55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Corticosteroids have an effect how our bones respond to calcium and vitamin D </a:t>
            </a:r>
            <a:endParaRPr lang="en-US" sz="2400" strike="sngStrike" dirty="0"/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this can lead to bone loss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when used in high doses, bone loss can happen rapidly</a:t>
            </a:r>
          </a:p>
          <a:p>
            <a:pPr marL="857250" lvl="0" indent="-171450"/>
            <a:endParaRPr lang="en-US" sz="1050" dirty="0"/>
          </a:p>
          <a:p>
            <a:pPr lvl="0">
              <a:buSzPts val="1800"/>
            </a:pPr>
            <a:r>
              <a:rPr lang="en-US" sz="2400" dirty="0"/>
              <a:t>Long-term use (3 or more months) of corticosteroids are more commonly associated with bone loss</a:t>
            </a:r>
          </a:p>
          <a:p>
            <a:pPr lvl="0" indent="0"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2400" b="1" dirty="0"/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DF9B2FC6-3F77-06C6-6CFA-A8F50D66EBC8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1576535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Anti-Seizure Medication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10520-5922-A40B-CA40-34BA42594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93FA0-D301-01C0-233B-A2B26903B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Anti-Seizure Medications?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E35BA-F0D0-142E-79A1-97449CFEE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Anti-seizure medications are used to prevent seizures and can be used to treat a range of different types of seizures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medications include carbamazepine or phenytoin </a:t>
            </a:r>
            <a:endParaRPr lang="en-US" sz="2000" strike="sngStrike" dirty="0"/>
          </a:p>
          <a:p>
            <a:pPr lvl="0">
              <a:buSzPts val="1800"/>
            </a:pPr>
            <a:r>
              <a:rPr lang="en-US" sz="2400" dirty="0"/>
              <a:t>To be effective, a constant level of the prescribed medication must be in the blood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dosage is dependent on the type of seizure, frequency and other factors (e.g. other medications you take, how old you are, how large you are)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B588FE11-9429-19AD-C0FE-E9D1DF750C73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1605910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A56C5-0892-7BB1-3489-79A74786C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5DF29-10C7-DB48-76D9-0F8EE9730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there any side-effects?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85820-BFE4-ED33-1406-A022A161C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1800"/>
            </a:pPr>
            <a:r>
              <a:rPr lang="en-US" sz="2400" dirty="0"/>
              <a:t>Common side effects include: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drowsiness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dizziness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lethargy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unsteadiness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confusion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alteration of </a:t>
            </a:r>
            <a:r>
              <a:rPr lang="en-US" sz="2000" dirty="0" err="1"/>
              <a:t>behaviour</a:t>
            </a:r>
            <a:endParaRPr lang="en-US" sz="2000" dirty="0">
              <a:solidFill>
                <a:srgbClr val="FF0000"/>
              </a:solidFill>
            </a:endParaRP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tremors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sz="2000" dirty="0"/>
              <a:t>sleep disturbances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3F3001F1-D014-6E4A-365C-AE7B3B715B67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4283602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C7C74-DB17-15D6-BDF4-F5787559F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C3ED9-AED7-5575-5C4F-6EE2827C7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Anti-Seizure Medications affect my bones?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16F04-0346-65B2-6A93-23252E5DD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Some anti-seizure medications have been associated with a reduction in bone density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believed to be a result of how quickly these medications break down vitamin D</a:t>
            </a:r>
            <a:endParaRPr lang="en-US" sz="2000" strike="sngStrike" dirty="0"/>
          </a:p>
          <a:p>
            <a:pPr lvl="0">
              <a:spcAft>
                <a:spcPts val="1000"/>
              </a:spcAft>
              <a:buSzPts val="1800"/>
            </a:pPr>
            <a:r>
              <a:rPr lang="en-US" sz="2400" dirty="0"/>
              <a:t>There is more research with medications that have been available for a long time, but we are still learning more about newer anti-seizure medicines </a:t>
            </a:r>
            <a:endParaRPr lang="en-US" sz="2400" strike="sngStrike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6712B026-F2E4-CF01-5C89-F9ACA01E687C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common side effects for each medication or therapy.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medications that increase my risk of having a fracture.</a:t>
            </a:r>
          </a:p>
        </p:txBody>
      </p:sp>
    </p:spTree>
    <p:extLst>
      <p:ext uri="{BB962C8B-B14F-4D97-AF65-F5344CB8AC3E}">
        <p14:creationId xmlns:p14="http://schemas.microsoft.com/office/powerpoint/2010/main" val="312892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EA908-21FC-7C5B-083C-3FACB31B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B5ADA-889C-3C97-C838-82B9249A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DAFEA0-8FE7-8912-824C-21ECC7C98BE6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Proton Pump Inhibitors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0C57BF0-106D-93FF-AEA6-88CA0C7B8E27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3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AF3342-AA0D-E6B0-82F0-4D90F3A0F862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64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26E4D-ED39-2D68-4361-7EE0CF27E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BE704-7F91-38C4-35A8-938C61FC4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Proton Pump Inhibitors (PPI)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24695-B882-FB36-0C4F-EE1FD8264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SzPts val="1800"/>
            </a:pPr>
            <a:r>
              <a:rPr lang="en-US" sz="2400" dirty="0"/>
              <a:t>PPI are used to suppress acid and treat symptoms of heartburn and protect your stomach from an ulcer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These medications are one of the most common classes of medicine used in Canada</a:t>
            </a:r>
          </a:p>
          <a:p>
            <a:pPr marL="1371600" lvl="0" indent="-457200"/>
            <a:endParaRPr lang="en-US" sz="2400" dirty="0"/>
          </a:p>
          <a:p>
            <a:pPr lvl="0">
              <a:buSzPts val="1800"/>
            </a:pPr>
            <a:r>
              <a:rPr lang="en-US" sz="2400" dirty="0"/>
              <a:t>By lowering acid in the stomach the medication affects how calcium is absorbed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Over a long period of time this leads to weaker bones.</a:t>
            </a:r>
          </a:p>
          <a:p>
            <a:pPr marL="457200" lvl="0" indent="0"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076308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37B15-BBB9-E25C-4BB3-B391EBCE5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05E3A-D0E1-B7E3-9909-2BF065A52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B6687-31B9-597A-C031-5238F3F87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Review your “Medications that Decrease Bone Health” Quiz from the starter activity in your </a:t>
            </a:r>
            <a:r>
              <a:rPr lang="en-US" sz="2400" b="1" dirty="0"/>
              <a:t>Medications that Decrease Bone Health - Workshop Guide</a:t>
            </a:r>
            <a:endParaRPr lang="en-US" sz="2400" dirty="0"/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Complete the RIGHT SIDE of the chart to identify what you have learned during the workshop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With the person next to you, discuss: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learned in the workshop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found surprising in the workshop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do you want to learn more about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will do next with this new knowledge</a:t>
            </a:r>
          </a:p>
          <a:p>
            <a:pPr lvl="0" indent="0">
              <a:spcBef>
                <a:spcPts val="0"/>
              </a:spcBef>
              <a:spcAft>
                <a:spcPts val="5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227904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17922-2212-4AA6-5792-78C90A40B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09135"/>
            <a:ext cx="10515600" cy="4024288"/>
          </a:xfrm>
        </p:spPr>
        <p:txBody>
          <a:bodyPr>
            <a:normAutofit/>
          </a:bodyPr>
          <a:lstStyle/>
          <a:p>
            <a:pPr lvl="0" indent="-292100">
              <a:spcBef>
                <a:spcPts val="0"/>
              </a:spcBef>
              <a:buSzPts val="2800"/>
            </a:pPr>
            <a:r>
              <a:rPr lang="en-US" sz="2400" dirty="0"/>
              <a:t>Please, find the “Medications that Decrease Bone Health” Quiz on the first page of your </a:t>
            </a:r>
            <a:r>
              <a:rPr lang="en-US" sz="2400" b="1" dirty="0"/>
              <a:t>Medications that Decrease Bone Health - Workshop Guide</a:t>
            </a:r>
          </a:p>
          <a:p>
            <a:pPr marL="685800" indent="-457200">
              <a:spcBef>
                <a:spcPts val="0"/>
              </a:spcBef>
            </a:pPr>
            <a:endParaRPr lang="en-US" sz="2400" b="1" dirty="0"/>
          </a:p>
          <a:p>
            <a:pPr lvl="0" indent="-292100">
              <a:spcBef>
                <a:spcPts val="0"/>
              </a:spcBef>
              <a:buSzPts val="2800"/>
            </a:pPr>
            <a:r>
              <a:rPr lang="en-US" sz="2400" dirty="0"/>
              <a:t>Complete the LEFT SIDE of the chart indicating how familiar you are with the topics that will be discussed today</a:t>
            </a:r>
          </a:p>
          <a:p>
            <a:pPr indent="-457200">
              <a:spcBef>
                <a:spcPts val="0"/>
              </a:spcBef>
            </a:pPr>
            <a:endParaRPr lang="en-US" sz="2400" dirty="0"/>
          </a:p>
          <a:p>
            <a:pPr lvl="0" indent="-292100">
              <a:spcBef>
                <a:spcPts val="0"/>
              </a:spcBef>
              <a:buSzPts val="2800"/>
            </a:pPr>
            <a:r>
              <a:rPr lang="en-US" sz="2400" dirty="0"/>
              <a:t>We will return to this quiz at the end of the workshop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310626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07B-CDBF-6F3D-4E2B-0CA436A2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111D-C1CC-587C-DA5C-8574EAA7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9221E-193A-A48C-0A05-4BD8E033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dirty="0"/>
          </a:p>
          <a:p>
            <a:pPr marL="0" lvl="0" indent="0" algn="ctr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4839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indent="0">
              <a:spcBef>
                <a:spcPts val="0"/>
              </a:spcBef>
              <a:buNone/>
            </a:pPr>
            <a:r>
              <a:rPr lang="en-US" dirty="0"/>
              <a:t>(</a:t>
            </a:r>
            <a:r>
              <a:rPr lang="en-US" dirty="0" err="1"/>
              <a:t>n.d</a:t>
            </a:r>
            <a:r>
              <a:rPr lang="en-US" dirty="0"/>
              <a:t>). Medications that can cause bone loss, falls and/or fractures. Retrieved from https://osteoporosis.ca/about-the-disease/what-is-osteoporosis/secondary-osteoporosis/medications-that-can-cause-bone-loss-falls-andor-fractures/.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Ziemba, K. (2019). Bone Health. Retrieved from https://www.epilepsy.com/learn/challenges-epilepsy/bone-health.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(2018). Epilepsy: Medications. Retrieved from https://epilepsyontario.org/about-epilepsy/treatments/medications/.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(2017). Oral Steroids. Retrieved from https://patient.info/treatment-medication/steroids/oral-steroids.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(2016). Osteoporosis FAQs. Retrieved from https://https://www.osteoporosiscalgary.com/for-patients/osteoporosis-faqs.html.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0279A-A27E-9AA5-6249-40E1E2BA2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B4A4B-14B8-4800-6BE6-E71595021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C82C8-F99D-8ACC-DF55-173D39CF2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0">
              <a:spcBef>
                <a:spcPts val="0"/>
              </a:spcBef>
              <a:buNone/>
            </a:pPr>
            <a:r>
              <a:rPr lang="en-US" dirty="0"/>
              <a:t>(2015). Osteoporosis and Steroid Medications. Retrieved from https://www.health.ny.gov/publications/1985/index.htm.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Osteoporosis Canada. (2013). </a:t>
            </a:r>
            <a:r>
              <a:rPr lang="en-US" i="1" dirty="0"/>
              <a:t>Beyond the Break, Module 3: Osteoporosis &amp; Nutrition [PDF].</a:t>
            </a:r>
            <a:r>
              <a:rPr lang="en-US" dirty="0"/>
              <a:t> Retrieved from https://www.osteoporosis.ca/wp-content/uploads/2013-03-08-POSTED-Beyond-the-Break_Nutrients-fo-Bone-Health-SAtkinson.pdf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05921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8240" y="1989138"/>
            <a:ext cx="4978521" cy="4184650"/>
          </a:xfrm>
        </p:spPr>
        <p:txBody>
          <a:bodyPr>
            <a:normAutofit/>
          </a:bodyPr>
          <a:lstStyle/>
          <a:p>
            <a:r>
              <a:rPr lang="en-US" sz="2400" dirty="0"/>
              <a:t>1. Corticosteroids</a:t>
            </a:r>
          </a:p>
          <a:p>
            <a:r>
              <a:rPr lang="en-US" sz="2400" dirty="0"/>
              <a:t>2. Anti-Seizure Medication</a:t>
            </a:r>
          </a:p>
          <a:p>
            <a:pPr marL="354013" indent="-354013"/>
            <a:r>
              <a:rPr lang="en-US" sz="2400" dirty="0"/>
              <a:t>3. Proton Pump Inhibitors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584418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914400" lvl="0" indent="-368300">
              <a:spcBef>
                <a:spcPts val="0"/>
              </a:spcBef>
              <a:buSzPts val="2200"/>
            </a:pPr>
            <a:r>
              <a:rPr lang="en-US" sz="2400" dirty="0"/>
              <a:t>Briefly describe how each medication or therapy works</a:t>
            </a:r>
          </a:p>
          <a:p>
            <a:pPr marL="914400" lvl="0" indent="-368300">
              <a:buSzPts val="2200"/>
            </a:pPr>
            <a:r>
              <a:rPr lang="en-US" sz="2400" dirty="0"/>
              <a:t>Describe how these medications are taken</a:t>
            </a:r>
          </a:p>
          <a:p>
            <a:pPr marL="914400" lvl="0" indent="-368300">
              <a:buSzPts val="2200"/>
            </a:pPr>
            <a:r>
              <a:rPr lang="en-US" sz="2400" dirty="0"/>
              <a:t>Identify common side effects for each medication or therapy</a:t>
            </a:r>
          </a:p>
          <a:p>
            <a:pPr marL="914400" lvl="0" indent="-368300">
              <a:buSzPts val="2200"/>
            </a:pPr>
            <a:r>
              <a:rPr lang="en-US" sz="2400" dirty="0"/>
              <a:t>Identify medications that increase my risk of having a fracture</a:t>
            </a:r>
          </a:p>
          <a:p>
            <a:pPr marL="685800" lvl="0" indent="0">
              <a:buClr>
                <a:schemeClr val="hlink"/>
              </a:buClr>
              <a:buSzPts val="1100"/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728036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Corticosteroids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F03CE6D-3744-6176-D960-4FC0E1011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Corticosteroids?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63B06A-CEE5-0427-FE57-7B135633F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These are also called steroid medications, such as prednisone or cortisone</a:t>
            </a:r>
          </a:p>
          <a:p>
            <a:pPr lvl="0">
              <a:buSzPts val="1800"/>
            </a:pPr>
            <a:r>
              <a:rPr lang="en-US" sz="2400" dirty="0"/>
              <a:t>Corticosteroids are usually taken orally or with an inhaler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are also available as solutions, creams, ointments and injections</a:t>
            </a:r>
          </a:p>
          <a:p>
            <a:pPr lvl="0">
              <a:buSzPts val="1800"/>
            </a:pPr>
            <a:r>
              <a:rPr lang="en-US" sz="2400" dirty="0"/>
              <a:t>Used to treat many conditions and diseases, such as: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asthma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rheumatoid arthritis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lupus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inflammatory bowel disease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6" name="Google Shape;156;p20">
            <a:extLst>
              <a:ext uri="{FF2B5EF4-FFF2-40B4-BE49-F238E27FC236}">
                <a16:creationId xmlns:a16="http://schemas.microsoft.com/office/drawing/2014/main" id="{76583DD1-928A-68E9-24D6-096156F8044D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pPr>
              <a:buSzPts val="1100"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2594035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303DE-97C4-9CDB-A3A0-9D6B50F9A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Corticosteroids?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ED878-7F6F-2B8C-E0E8-928BCB1ED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Your healthcare and pharmacist will give you exact instructions for taking a corticosteroid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Each disease and situation might be unique so the prescription is often tailored for each patient</a:t>
            </a:r>
            <a:endParaRPr lang="en-US" sz="2000" dirty="0">
              <a:solidFill>
                <a:srgbClr val="FF0000"/>
              </a:solidFill>
            </a:endParaRPr>
          </a:p>
          <a:p>
            <a:pPr lvl="0">
              <a:buSzPts val="1800"/>
            </a:pPr>
            <a:r>
              <a:rPr lang="en-US" sz="2400" dirty="0"/>
              <a:t>A short course is usually between 1 and 2 weeks</a:t>
            </a:r>
          </a:p>
          <a:p>
            <a:pPr lvl="0">
              <a:buSzPts val="1800"/>
            </a:pPr>
            <a:r>
              <a:rPr lang="en-US" sz="2400" dirty="0"/>
              <a:t>A longer course (greater than 3 weeks) eventually requires a slow reduction in your dose under the supervision of your doctor</a:t>
            </a:r>
          </a:p>
          <a:p>
            <a:pPr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56;p20">
            <a:extLst>
              <a:ext uri="{FF2B5EF4-FFF2-40B4-BE49-F238E27FC236}">
                <a16:creationId xmlns:a16="http://schemas.microsoft.com/office/drawing/2014/main" id="{820E86D9-E2FC-8F75-6109-00CFEB3B2537}"/>
              </a:ext>
            </a:extLst>
          </p:cNvPr>
          <p:cNvSpPr txBox="1">
            <a:spLocks/>
          </p:cNvSpPr>
          <p:nvPr/>
        </p:nvSpPr>
        <p:spPr>
          <a:xfrm>
            <a:off x="975852" y="5562383"/>
            <a:ext cx="8621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how each medication or therapy works.</a:t>
            </a:r>
          </a:p>
          <a:p>
            <a:pPr>
              <a:buSzPts val="1100"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describe how these medications are taken.</a:t>
            </a:r>
          </a:p>
        </p:txBody>
      </p:sp>
    </p:spTree>
    <p:extLst>
      <p:ext uri="{BB962C8B-B14F-4D97-AF65-F5344CB8AC3E}">
        <p14:creationId xmlns:p14="http://schemas.microsoft.com/office/powerpoint/2010/main" val="3769841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ListForm</Display>
  <Edit>ListForm</Edit>
  <New>ListForm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67E44F-F7EA-4713-9460-A11D829BD997}">
  <ds:schemaRefs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sharepoint/v3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4056</TotalTime>
  <Words>1200</Words>
  <Application>Microsoft Office PowerPoint</Application>
  <PresentationFormat>Widescreen</PresentationFormat>
  <Paragraphs>157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Lato SemiBold</vt:lpstr>
      <vt:lpstr>Golos Text</vt:lpstr>
      <vt:lpstr>Calibri</vt:lpstr>
      <vt:lpstr>Lato</vt:lpstr>
      <vt:lpstr>Gotham Medium</vt:lpstr>
      <vt:lpstr>Source Sans Pro</vt:lpstr>
      <vt:lpstr>IIHO</vt:lpstr>
      <vt:lpstr>Medications that Decrease Bone Health</vt:lpstr>
      <vt:lpstr>Starter Activity</vt:lpstr>
      <vt:lpstr>PowerPoint Presentation</vt:lpstr>
      <vt:lpstr>Learning Objectives</vt:lpstr>
      <vt:lpstr>How to navigate the slides</vt:lpstr>
      <vt:lpstr>Workshop Guide</vt:lpstr>
      <vt:lpstr>PowerPoint Presentation</vt:lpstr>
      <vt:lpstr>What are Corticosteroids?</vt:lpstr>
      <vt:lpstr>What are Corticosteroids?</vt:lpstr>
      <vt:lpstr>Are there any side-effects?</vt:lpstr>
      <vt:lpstr>Are there any side-effects?</vt:lpstr>
      <vt:lpstr>How do Corticosteroids affect my bones?</vt:lpstr>
      <vt:lpstr>PowerPoint Presentation</vt:lpstr>
      <vt:lpstr>What are Anti-Seizure Medications?</vt:lpstr>
      <vt:lpstr>Are there any side-effects?</vt:lpstr>
      <vt:lpstr>Do Anti-Seizure Medications affect my bones?</vt:lpstr>
      <vt:lpstr>PowerPoint Presentation</vt:lpstr>
      <vt:lpstr>Proton Pump Inhibitors (PPI)</vt:lpstr>
      <vt:lpstr>Cool-down Activity</vt:lpstr>
      <vt:lpstr>Additional Resources</vt:lpstr>
      <vt:lpstr>SPONSORS</vt:lpstr>
      <vt:lpstr>Bibliography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234</cp:revision>
  <dcterms:created xsi:type="dcterms:W3CDTF">2024-10-10T15:42:02Z</dcterms:created>
  <dcterms:modified xsi:type="dcterms:W3CDTF">2026-06-11T23:05:53Z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