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36"/>
  </p:notesMasterIdLst>
  <p:handoutMasterIdLst>
    <p:handoutMasterId r:id="rId37"/>
  </p:handoutMasterIdLst>
  <p:sldIdLst>
    <p:sldId id="256" r:id="rId5"/>
    <p:sldId id="1120" r:id="rId6"/>
    <p:sldId id="1070" r:id="rId7"/>
    <p:sldId id="1077" r:id="rId8"/>
    <p:sldId id="1078" r:id="rId9"/>
    <p:sldId id="1080" r:id="rId10"/>
    <p:sldId id="1095" r:id="rId11"/>
    <p:sldId id="1121" r:id="rId12"/>
    <p:sldId id="1122" r:id="rId13"/>
    <p:sldId id="1123" r:id="rId14"/>
    <p:sldId id="1131" r:id="rId15"/>
    <p:sldId id="1132" r:id="rId16"/>
    <p:sldId id="1133" r:id="rId17"/>
    <p:sldId id="1125" r:id="rId18"/>
    <p:sldId id="1124" r:id="rId19"/>
    <p:sldId id="1126" r:id="rId20"/>
    <p:sldId id="1081" r:id="rId21"/>
    <p:sldId id="1127" r:id="rId22"/>
    <p:sldId id="1128" r:id="rId23"/>
    <p:sldId id="1134" r:id="rId24"/>
    <p:sldId id="1135" r:id="rId25"/>
    <p:sldId id="1136" r:id="rId26"/>
    <p:sldId id="1129" r:id="rId27"/>
    <p:sldId id="1130" r:id="rId28"/>
    <p:sldId id="1140" r:id="rId29"/>
    <p:sldId id="1117" r:id="rId30"/>
    <p:sldId id="1137" r:id="rId31"/>
    <p:sldId id="1139" r:id="rId32"/>
    <p:sldId id="1119" r:id="rId33"/>
    <p:sldId id="1099" r:id="rId34"/>
    <p:sldId id="1100" r:id="rId35"/>
  </p:sldIdLst>
  <p:sldSz cx="12192000" cy="6858000"/>
  <p:notesSz cx="6858000" cy="9144000"/>
  <p:embeddedFontLst>
    <p:embeddedFont>
      <p:font typeface="Golos Text" panose="020B0503020202020204" pitchFamily="34" charset="0"/>
      <p:regular r:id="rId38"/>
      <p:bold r:id="rId39"/>
    </p:embeddedFont>
    <p:embeddedFont>
      <p:font typeface="Gotham Medium" pitchFamily="50" charset="0"/>
      <p:regular r:id="rId40"/>
    </p:embeddedFont>
    <p:embeddedFont>
      <p:font typeface="Lato" panose="020F0502020204030203" pitchFamily="34" charset="0"/>
      <p:regular r:id="rId41"/>
      <p:bold r:id="rId42"/>
      <p:italic r:id="rId43"/>
      <p:boldItalic r:id="rId44"/>
    </p:embeddedFont>
    <p:embeddedFont>
      <p:font typeface="Lato SemiBold" panose="020F0502020204030203" pitchFamily="34" charset="0"/>
      <p:bold r:id="rId45"/>
      <p:boldItalic r:id="rId46"/>
    </p:embeddedFont>
    <p:embeddedFont>
      <p:font typeface="Open Sans" panose="020B0606030504020204" pitchFamily="34" charset="0"/>
      <p:regular r:id="rId47"/>
    </p:embeddedFont>
    <p:embeddedFont>
      <p:font typeface="Source Sans Pro" panose="020B0503030403020204" pitchFamily="34" charset="0"/>
      <p:regular r:id="rId4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566C52-CC8F-D99E-3C2E-BBA79F3A90FA}" name="Liz Rowan" initials="LR" userId="S::lrowan@albertaboneandjoint.com::c7640cf5-46b4-416e-9ece-cf4798393f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69B79"/>
    <a:srgbClr val="10B0E6"/>
    <a:srgbClr val="454344"/>
    <a:srgbClr val="FFFFFF"/>
    <a:srgbClr val="EF4C4B"/>
    <a:srgbClr val="FFE9AE"/>
    <a:srgbClr val="3D7CAA"/>
    <a:srgbClr val="DE6F6A"/>
    <a:srgbClr val="C5ECF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8E3AA-DBD5-4A5B-8F98-5C4E5CA0B0B6}" v="35" dt="2026-01-20T22:34:58.841"/>
  </p1510:revLst>
</p1510:revInfo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105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9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2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viewProps" Target="viewProps.xml"/><Relationship Id="rId55" Type="http://schemas.microsoft.com/office/2018/10/relationships/authors" Target="author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font" Target="fonts/font7.fntdata"/><Relationship Id="rId52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8" Type="http://schemas.openxmlformats.org/officeDocument/2006/relationships/slide" Target="slides/slide4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0" Type="http://schemas.openxmlformats.org/officeDocument/2006/relationships/slide" Target="slides/slide16.xml"/><Relationship Id="rId41" Type="http://schemas.openxmlformats.org/officeDocument/2006/relationships/font" Target="fonts/font4.fntdata"/><Relationship Id="rId54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4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lyn Reczek" userId="8b90cbd9-4512-4289-a591-b7911c7d0d9d" providerId="ADAL" clId="{BE5BE601-8233-4551-904A-5FD42BDB75D7}"/>
    <pc:docChg chg="undo custSel modSld">
      <pc:chgData name="Katelyn Reczek" userId="8b90cbd9-4512-4289-a591-b7911c7d0d9d" providerId="ADAL" clId="{BE5BE601-8233-4551-904A-5FD42BDB75D7}" dt="2026-01-20T22:34:58.841" v="188"/>
      <pc:docMkLst>
        <pc:docMk/>
      </pc:docMkLst>
      <pc:sldChg chg="modSp mod">
        <pc:chgData name="Katelyn Reczek" userId="8b90cbd9-4512-4289-a591-b7911c7d0d9d" providerId="ADAL" clId="{BE5BE601-8233-4551-904A-5FD42BDB75D7}" dt="2026-01-20T22:24:57.844" v="140" actId="114"/>
        <pc:sldMkLst>
          <pc:docMk/>
          <pc:sldMk cId="366489601" sldId="256"/>
        </pc:sldMkLst>
        <pc:spChg chg="mod">
          <ac:chgData name="Katelyn Reczek" userId="8b90cbd9-4512-4289-a591-b7911c7d0d9d" providerId="ADAL" clId="{BE5BE601-8233-4551-904A-5FD42BDB75D7}" dt="2026-01-20T22:24:57.844" v="140" actId="114"/>
          <ac:spMkLst>
            <pc:docMk/>
            <pc:sldMk cId="366489601" sldId="256"/>
            <ac:spMk id="8" creationId="{81EC8E60-997C-4001-50CA-31C0B2FE182B}"/>
          </ac:spMkLst>
        </pc:spChg>
        <pc:picChg chg="mod">
          <ac:chgData name="Katelyn Reczek" userId="8b90cbd9-4512-4289-a591-b7911c7d0d9d" providerId="ADAL" clId="{BE5BE601-8233-4551-904A-5FD42BDB75D7}" dt="2026-01-20T22:17:06.188" v="6" actId="14100"/>
          <ac:picMkLst>
            <pc:docMk/>
            <pc:sldMk cId="366489601" sldId="256"/>
            <ac:picMk id="9" creationId="{C18D9F98-AE90-10D4-E690-9918893E822F}"/>
          </ac:picMkLst>
        </pc:picChg>
      </pc:sldChg>
      <pc:sldChg chg="addSp modSp mod">
        <pc:chgData name="Katelyn Reczek" userId="8b90cbd9-4512-4289-a591-b7911c7d0d9d" providerId="ADAL" clId="{BE5BE601-8233-4551-904A-5FD42BDB75D7}" dt="2026-01-20T22:24:18.844" v="137" actId="1076"/>
        <pc:sldMkLst>
          <pc:docMk/>
          <pc:sldMk cId="2075634914" sldId="979"/>
        </pc:sldMkLst>
        <pc:spChg chg="add mod">
          <ac:chgData name="Katelyn Reczek" userId="8b90cbd9-4512-4289-a591-b7911c7d0d9d" providerId="ADAL" clId="{BE5BE601-8233-4551-904A-5FD42BDB75D7}" dt="2026-01-20T22:24:00.175" v="135" actId="255"/>
          <ac:spMkLst>
            <pc:docMk/>
            <pc:sldMk cId="2075634914" sldId="979"/>
            <ac:spMk id="2" creationId="{5213C620-89EF-1CBD-DD55-8BBEF7557EE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3" creationId="{6E8884DD-091D-EBA8-6F9F-128FCD97A61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4" creationId="{E77FFC31-FD21-F372-9EA0-7A76741E2EF8}"/>
          </ac:spMkLst>
        </pc:spChg>
        <pc:spChg chg="mod">
          <ac:chgData name="Katelyn Reczek" userId="8b90cbd9-4512-4289-a591-b7911c7d0d9d" providerId="ADAL" clId="{BE5BE601-8233-4551-904A-5FD42BDB75D7}" dt="2026-01-20T22:23:00.714" v="114" actId="1076"/>
          <ac:spMkLst>
            <pc:docMk/>
            <pc:sldMk cId="2075634914" sldId="979"/>
            <ac:spMk id="5" creationId="{C940147F-7DB6-6F46-9DD6-05202D198CA5}"/>
          </ac:spMkLst>
        </pc:spChg>
        <pc:spChg chg="mod">
          <ac:chgData name="Katelyn Reczek" userId="8b90cbd9-4512-4289-a591-b7911c7d0d9d" providerId="ADAL" clId="{BE5BE601-8233-4551-904A-5FD42BDB75D7}" dt="2026-01-20T22:21:30.598" v="80" actId="1076"/>
          <ac:spMkLst>
            <pc:docMk/>
            <pc:sldMk cId="2075634914" sldId="979"/>
            <ac:spMk id="6" creationId="{4D527AA6-BF67-9B41-A890-98C6DE2D7726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8" creationId="{92D98C39-94E9-3D8C-6821-1AAA4B857D30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9" creationId="{334C6C75-FB2B-A81F-15FC-0118B5E270FA}"/>
          </ac:spMkLst>
        </pc:spChg>
        <pc:spChg chg="add mod">
          <ac:chgData name="Katelyn Reczek" userId="8b90cbd9-4512-4289-a591-b7911c7d0d9d" providerId="ADAL" clId="{BE5BE601-8233-4551-904A-5FD42BDB75D7}" dt="2026-01-20T22:20:10.941" v="61"/>
          <ac:spMkLst>
            <pc:docMk/>
            <pc:sldMk cId="2075634914" sldId="979"/>
            <ac:spMk id="10" creationId="{64F91D83-671B-8977-3C38-84B8E98761B7}"/>
          </ac:spMkLst>
        </pc:spChg>
        <pc:spChg chg="add mod">
          <ac:chgData name="Katelyn Reczek" userId="8b90cbd9-4512-4289-a591-b7911c7d0d9d" providerId="ADAL" clId="{BE5BE601-8233-4551-904A-5FD42BDB75D7}" dt="2026-01-20T22:24:18.844" v="137" actId="1076"/>
          <ac:spMkLst>
            <pc:docMk/>
            <pc:sldMk cId="2075634914" sldId="979"/>
            <ac:spMk id="11" creationId="{4E8516FE-5FB3-9189-32C6-CB2AD822AF74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2" creationId="{AE8A5833-FEFC-E549-AF72-A74D58F41D22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3" creationId="{94FA127E-78D4-2293-F72D-2EDEA7E4672F}"/>
          </ac:spMkLst>
        </pc:spChg>
        <pc:spChg chg="add">
          <ac:chgData name="Katelyn Reczek" userId="8b90cbd9-4512-4289-a591-b7911c7d0d9d" providerId="ADAL" clId="{BE5BE601-8233-4551-904A-5FD42BDB75D7}" dt="2026-01-20T22:20:32.434" v="65"/>
          <ac:spMkLst>
            <pc:docMk/>
            <pc:sldMk cId="2075634914" sldId="979"/>
            <ac:spMk id="14" creationId="{C5DE0DE4-2024-1FCA-50FD-EFDE714BFA09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5" creationId="{355C10E1-F807-9A36-2BE8-0EDFAD4D12DF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6" creationId="{0077D799-981B-BCCC-BE27-06C839CD8333}"/>
          </ac:spMkLst>
        </pc:spChg>
        <pc:picChg chg="mod">
          <ac:chgData name="Katelyn Reczek" userId="8b90cbd9-4512-4289-a591-b7911c7d0d9d" providerId="ADAL" clId="{BE5BE601-8233-4551-904A-5FD42BDB75D7}" dt="2026-01-20T22:23:34.966" v="120" actId="1038"/>
          <ac:picMkLst>
            <pc:docMk/>
            <pc:sldMk cId="2075634914" sldId="979"/>
            <ac:picMk id="7" creationId="{C5FA249E-B832-9847-A2BB-03ED6BBA5EB6}"/>
          </ac:picMkLst>
        </pc:picChg>
        <pc:picChg chg="add">
          <ac:chgData name="Katelyn Reczek" userId="8b90cbd9-4512-4289-a591-b7911c7d0d9d" providerId="ADAL" clId="{BE5BE601-8233-4551-904A-5FD42BDB75D7}" dt="2026-01-20T22:19:55.232" v="59"/>
          <ac:picMkLst>
            <pc:docMk/>
            <pc:sldMk cId="2075634914" sldId="979"/>
            <ac:picMk id="2049" creationId="{12385A2D-12B4-D04D-B650-AD08F9F6FEC7}"/>
          </ac:picMkLst>
        </pc:picChg>
        <pc:picChg chg="add">
          <ac:chgData name="Katelyn Reczek" userId="8b90cbd9-4512-4289-a591-b7911c7d0d9d" providerId="ADAL" clId="{BE5BE601-8233-4551-904A-5FD42BDB75D7}" dt="2026-01-20T22:20:08.753" v="60"/>
          <ac:picMkLst>
            <pc:docMk/>
            <pc:sldMk cId="2075634914" sldId="979"/>
            <ac:picMk id="2052" creationId="{FF3F8C6B-0379-46DB-240B-D8E997B0730C}"/>
          </ac:picMkLst>
        </pc:picChg>
        <pc:picChg chg="add">
          <ac:chgData name="Katelyn Reczek" userId="8b90cbd9-4512-4289-a591-b7911c7d0d9d" providerId="ADAL" clId="{BE5BE601-8233-4551-904A-5FD42BDB75D7}" dt="2026-01-20T22:20:24.080" v="64"/>
          <ac:picMkLst>
            <pc:docMk/>
            <pc:sldMk cId="2075634914" sldId="979"/>
            <ac:picMk id="2055" creationId="{41FCEF20-CB38-A9AE-8878-AA86CB889517}"/>
          </ac:picMkLst>
        </pc:picChg>
        <pc:picChg chg="add">
          <ac:chgData name="Katelyn Reczek" userId="8b90cbd9-4512-4289-a591-b7911c7d0d9d" providerId="ADAL" clId="{BE5BE601-8233-4551-904A-5FD42BDB75D7}" dt="2026-01-20T22:20:32.434" v="65"/>
          <ac:picMkLst>
            <pc:docMk/>
            <pc:sldMk cId="2075634914" sldId="979"/>
            <ac:picMk id="2058" creationId="{A641CDD1-36DC-58CA-CF45-2F3A9490C6E4}"/>
          </ac:picMkLst>
        </pc:picChg>
        <pc:picChg chg="add">
          <ac:chgData name="Katelyn Reczek" userId="8b90cbd9-4512-4289-a591-b7911c7d0d9d" providerId="ADAL" clId="{BE5BE601-8233-4551-904A-5FD42BDB75D7}" dt="2026-01-20T22:20:38.453" v="66"/>
          <ac:picMkLst>
            <pc:docMk/>
            <pc:sldMk cId="2075634914" sldId="979"/>
            <ac:picMk id="2060" creationId="{D54E7DDC-1C36-78C7-CA2A-8808200D1AD7}"/>
          </ac:picMkLst>
        </pc:picChg>
      </pc:sldChg>
      <pc:sldChg chg="addSp modSp">
        <pc:chgData name="Katelyn Reczek" userId="8b90cbd9-4512-4289-a591-b7911c7d0d9d" providerId="ADAL" clId="{BE5BE601-8233-4551-904A-5FD42BDB75D7}" dt="2026-01-20T22:26:04.568" v="147"/>
        <pc:sldMkLst>
          <pc:docMk/>
          <pc:sldMk cId="3311567096" sldId="988"/>
        </pc:sldMkLst>
        <pc:spChg chg="add mod">
          <ac:chgData name="Katelyn Reczek" userId="8b90cbd9-4512-4289-a591-b7911c7d0d9d" providerId="ADAL" clId="{BE5BE601-8233-4551-904A-5FD42BDB75D7}" dt="2026-01-20T22:26:04.568" v="147"/>
          <ac:spMkLst>
            <pc:docMk/>
            <pc:sldMk cId="3311567096" sldId="988"/>
            <ac:spMk id="5" creationId="{9D37E389-974E-E619-85F5-771E36D7FD35}"/>
          </ac:spMkLst>
        </pc:spChg>
      </pc:sldChg>
      <pc:sldChg chg="addSp modSp">
        <pc:chgData name="Katelyn Reczek" userId="8b90cbd9-4512-4289-a591-b7911c7d0d9d" providerId="ADAL" clId="{BE5BE601-8233-4551-904A-5FD42BDB75D7}" dt="2026-01-20T22:34:02.953" v="180"/>
        <pc:sldMkLst>
          <pc:docMk/>
          <pc:sldMk cId="1899538343" sldId="1009"/>
        </pc:sldMkLst>
        <pc:spChg chg="add mod">
          <ac:chgData name="Katelyn Reczek" userId="8b90cbd9-4512-4289-a591-b7911c7d0d9d" providerId="ADAL" clId="{BE5BE601-8233-4551-904A-5FD42BDB75D7}" dt="2026-01-20T22:34:02.953" v="180"/>
          <ac:spMkLst>
            <pc:docMk/>
            <pc:sldMk cId="1899538343" sldId="1009"/>
            <ac:spMk id="3" creationId="{87975FCC-5A5E-19A9-0801-7798C665D1FC}"/>
          </ac:spMkLst>
        </pc:spChg>
      </pc:sldChg>
      <pc:sldChg chg="addSp modSp">
        <pc:chgData name="Katelyn Reczek" userId="8b90cbd9-4512-4289-a591-b7911c7d0d9d" providerId="ADAL" clId="{BE5BE601-8233-4551-904A-5FD42BDB75D7}" dt="2026-01-20T22:33:47.254" v="175"/>
        <pc:sldMkLst>
          <pc:docMk/>
          <pc:sldMk cId="2789244359" sldId="1013"/>
        </pc:sldMkLst>
        <pc:spChg chg="add mod">
          <ac:chgData name="Katelyn Reczek" userId="8b90cbd9-4512-4289-a591-b7911c7d0d9d" providerId="ADAL" clId="{BE5BE601-8233-4551-904A-5FD42BDB75D7}" dt="2026-01-20T22:33:47.254" v="175"/>
          <ac:spMkLst>
            <pc:docMk/>
            <pc:sldMk cId="2789244359" sldId="1013"/>
            <ac:spMk id="4" creationId="{4A29B9D2-6750-A3F8-3694-9ACD1EBD3361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52.059" v="187" actId="1076"/>
        <pc:sldMkLst>
          <pc:docMk/>
          <pc:sldMk cId="4235497514" sldId="1032"/>
        </pc:sldMkLst>
        <pc:spChg chg="add mod">
          <ac:chgData name="Katelyn Reczek" userId="8b90cbd9-4512-4289-a591-b7911c7d0d9d" providerId="ADAL" clId="{BE5BE601-8233-4551-904A-5FD42BDB75D7}" dt="2026-01-20T22:34:52.059" v="187" actId="1076"/>
          <ac:spMkLst>
            <pc:docMk/>
            <pc:sldMk cId="4235497514" sldId="1032"/>
            <ac:spMk id="6" creationId="{58641990-5CD9-4F52-EE25-5DE3D2118786}"/>
          </ac:spMkLst>
        </pc:spChg>
      </pc:sldChg>
      <pc:sldChg chg="addSp modSp">
        <pc:chgData name="Katelyn Reczek" userId="8b90cbd9-4512-4289-a591-b7911c7d0d9d" providerId="ADAL" clId="{BE5BE601-8233-4551-904A-5FD42BDB75D7}" dt="2026-01-20T22:33:48.855" v="176"/>
        <pc:sldMkLst>
          <pc:docMk/>
          <pc:sldMk cId="3114547601" sldId="1038"/>
        </pc:sldMkLst>
        <pc:spChg chg="add mod">
          <ac:chgData name="Katelyn Reczek" userId="8b90cbd9-4512-4289-a591-b7911c7d0d9d" providerId="ADAL" clId="{BE5BE601-8233-4551-904A-5FD42BDB75D7}" dt="2026-01-20T22:33:48.855" v="176"/>
          <ac:spMkLst>
            <pc:docMk/>
            <pc:sldMk cId="3114547601" sldId="1038"/>
            <ac:spMk id="4" creationId="{CDFF50D8-E4EC-A3DF-4381-171D5910DA0E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41.867" v="184" actId="1035"/>
        <pc:sldMkLst>
          <pc:docMk/>
          <pc:sldMk cId="912027731" sldId="1051"/>
        </pc:sldMkLst>
        <pc:spChg chg="add mod">
          <ac:chgData name="Katelyn Reczek" userId="8b90cbd9-4512-4289-a591-b7911c7d0d9d" providerId="ADAL" clId="{BE5BE601-8233-4551-904A-5FD42BDB75D7}" dt="2026-01-20T22:34:41.867" v="184" actId="1035"/>
          <ac:spMkLst>
            <pc:docMk/>
            <pc:sldMk cId="912027731" sldId="1051"/>
            <ac:spMk id="12" creationId="{BD033B27-1B8D-761C-7D5E-5A1BEA355F46}"/>
          </ac:spMkLst>
        </pc:spChg>
      </pc:sldChg>
      <pc:sldChg chg="addSp modSp">
        <pc:chgData name="Katelyn Reczek" userId="8b90cbd9-4512-4289-a591-b7911c7d0d9d" providerId="ADAL" clId="{BE5BE601-8233-4551-904A-5FD42BDB75D7}" dt="2026-01-20T22:33:54.081" v="177"/>
        <pc:sldMkLst>
          <pc:docMk/>
          <pc:sldMk cId="1768997776" sldId="1052"/>
        </pc:sldMkLst>
        <pc:spChg chg="add mod">
          <ac:chgData name="Katelyn Reczek" userId="8b90cbd9-4512-4289-a591-b7911c7d0d9d" providerId="ADAL" clId="{BE5BE601-8233-4551-904A-5FD42BDB75D7}" dt="2026-01-20T22:33:54.081" v="177"/>
          <ac:spMkLst>
            <pc:docMk/>
            <pc:sldMk cId="1768997776" sldId="1052"/>
            <ac:spMk id="3" creationId="{F1741444-9B89-A072-9B53-39120BD583FA}"/>
          </ac:spMkLst>
        </pc:spChg>
      </pc:sldChg>
      <pc:sldChg chg="addSp delSp modSp mod">
        <pc:chgData name="Katelyn Reczek" userId="8b90cbd9-4512-4289-a591-b7911c7d0d9d" providerId="ADAL" clId="{BE5BE601-8233-4551-904A-5FD42BDB75D7}" dt="2026-01-20T22:34:03.824" v="181"/>
        <pc:sldMkLst>
          <pc:docMk/>
          <pc:sldMk cId="1505966196" sldId="1054"/>
        </pc:sldMkLst>
        <pc:spChg chg="add del mod">
          <ac:chgData name="Katelyn Reczek" userId="8b90cbd9-4512-4289-a591-b7911c7d0d9d" providerId="ADAL" clId="{BE5BE601-8233-4551-904A-5FD42BDB75D7}" dt="2026-01-20T22:27:41.430" v="174" actId="478"/>
          <ac:spMkLst>
            <pc:docMk/>
            <pc:sldMk cId="1505966196" sldId="1054"/>
            <ac:spMk id="3" creationId="{F487736F-8255-0558-4A3C-F97843280AF2}"/>
          </ac:spMkLst>
        </pc:spChg>
        <pc:spChg chg="add mod">
          <ac:chgData name="Katelyn Reczek" userId="8b90cbd9-4512-4289-a591-b7911c7d0d9d" providerId="ADAL" clId="{BE5BE601-8233-4551-904A-5FD42BDB75D7}" dt="2026-01-20T22:34:03.824" v="181"/>
          <ac:spMkLst>
            <pc:docMk/>
            <pc:sldMk cId="1505966196" sldId="1054"/>
            <ac:spMk id="4" creationId="{D92FCA17-4353-EA71-A38A-2E5A949BA655}"/>
          </ac:spMkLst>
        </pc:spChg>
      </pc:sldChg>
      <pc:sldChg chg="addSp modSp mod">
        <pc:chgData name="Katelyn Reczek" userId="8b90cbd9-4512-4289-a591-b7911c7d0d9d" providerId="ADAL" clId="{BE5BE601-8233-4551-904A-5FD42BDB75D7}" dt="2026-01-20T22:26:34.759" v="149" actId="1076"/>
        <pc:sldMkLst>
          <pc:docMk/>
          <pc:sldMk cId="1881897525" sldId="1056"/>
        </pc:sldMkLst>
        <pc:spChg chg="mod">
          <ac:chgData name="Katelyn Reczek" userId="8b90cbd9-4512-4289-a591-b7911c7d0d9d" providerId="ADAL" clId="{BE5BE601-8233-4551-904A-5FD42BDB75D7}" dt="2026-01-20T22:25:51.968" v="143" actId="1076"/>
          <ac:spMkLst>
            <pc:docMk/>
            <pc:sldMk cId="1881897525" sldId="1056"/>
            <ac:spMk id="4" creationId="{E4CA2588-48C3-3A2A-6153-80CDCE0CFED0}"/>
          </ac:spMkLst>
        </pc:spChg>
        <pc:spChg chg="add mod">
          <ac:chgData name="Katelyn Reczek" userId="8b90cbd9-4512-4289-a591-b7911c7d0d9d" providerId="ADAL" clId="{BE5BE601-8233-4551-904A-5FD42BDB75D7}" dt="2026-01-20T22:26:34.759" v="149" actId="1076"/>
          <ac:spMkLst>
            <pc:docMk/>
            <pc:sldMk cId="1881897525" sldId="1056"/>
            <ac:spMk id="5" creationId="{571F1A06-2DD2-40F1-6FAE-76A863932CF4}"/>
          </ac:spMkLst>
        </pc:spChg>
      </pc:sldChg>
      <pc:sldChg chg="addSp modSp">
        <pc:chgData name="Katelyn Reczek" userId="8b90cbd9-4512-4289-a591-b7911c7d0d9d" providerId="ADAL" clId="{BE5BE601-8233-4551-904A-5FD42BDB75D7}" dt="2026-01-20T22:34:00.953" v="179"/>
        <pc:sldMkLst>
          <pc:docMk/>
          <pc:sldMk cId="1991761841" sldId="1058"/>
        </pc:sldMkLst>
        <pc:spChg chg="add mod">
          <ac:chgData name="Katelyn Reczek" userId="8b90cbd9-4512-4289-a591-b7911c7d0d9d" providerId="ADAL" clId="{BE5BE601-8233-4551-904A-5FD42BDB75D7}" dt="2026-01-20T22:34:00.953" v="179"/>
          <ac:spMkLst>
            <pc:docMk/>
            <pc:sldMk cId="1991761841" sldId="1058"/>
            <ac:spMk id="3" creationId="{9A3E70A8-E2B1-6094-1089-2FB449FFBFB9}"/>
          </ac:spMkLst>
        </pc:spChg>
      </pc:sldChg>
      <pc:sldChg chg="addSp modSp">
        <pc:chgData name="Katelyn Reczek" userId="8b90cbd9-4512-4289-a591-b7911c7d0d9d" providerId="ADAL" clId="{BE5BE601-8233-4551-904A-5FD42BDB75D7}" dt="2026-01-20T22:26:05.298" v="148"/>
        <pc:sldMkLst>
          <pc:docMk/>
          <pc:sldMk cId="1115790555" sldId="1059"/>
        </pc:sldMkLst>
        <pc:spChg chg="add mod">
          <ac:chgData name="Katelyn Reczek" userId="8b90cbd9-4512-4289-a591-b7911c7d0d9d" providerId="ADAL" clId="{BE5BE601-8233-4551-904A-5FD42BDB75D7}" dt="2026-01-20T22:26:05.298" v="148"/>
          <ac:spMkLst>
            <pc:docMk/>
            <pc:sldMk cId="1115790555" sldId="1059"/>
            <ac:spMk id="5" creationId="{1F2884E0-6FBD-105F-745B-BBACE1EBF723}"/>
          </ac:spMkLst>
        </pc:spChg>
      </pc:sldChg>
      <pc:sldChg chg="addSp modSp">
        <pc:chgData name="Katelyn Reczek" userId="8b90cbd9-4512-4289-a591-b7911c7d0d9d" providerId="ADAL" clId="{BE5BE601-8233-4551-904A-5FD42BDB75D7}" dt="2026-01-20T22:33:57.384" v="178"/>
        <pc:sldMkLst>
          <pc:docMk/>
          <pc:sldMk cId="2515276822" sldId="1060"/>
        </pc:sldMkLst>
        <pc:spChg chg="add mod">
          <ac:chgData name="Katelyn Reczek" userId="8b90cbd9-4512-4289-a591-b7911c7d0d9d" providerId="ADAL" clId="{BE5BE601-8233-4551-904A-5FD42BDB75D7}" dt="2026-01-20T22:33:57.384" v="178"/>
          <ac:spMkLst>
            <pc:docMk/>
            <pc:sldMk cId="2515276822" sldId="1060"/>
            <ac:spMk id="3" creationId="{B474B360-4A1C-CFE6-D21C-7FDF2120B6E9}"/>
          </ac:spMkLst>
        </pc:spChg>
      </pc:sldChg>
      <pc:sldChg chg="addSp modSp">
        <pc:chgData name="Katelyn Reczek" userId="8b90cbd9-4512-4289-a591-b7911c7d0d9d" providerId="ADAL" clId="{BE5BE601-8233-4551-904A-5FD42BDB75D7}" dt="2026-01-20T22:34:58.841" v="188"/>
        <pc:sldMkLst>
          <pc:docMk/>
          <pc:sldMk cId="481551560" sldId="1070"/>
        </pc:sldMkLst>
        <pc:spChg chg="add mod">
          <ac:chgData name="Katelyn Reczek" userId="8b90cbd9-4512-4289-a591-b7911c7d0d9d" providerId="ADAL" clId="{BE5BE601-8233-4551-904A-5FD42BDB75D7}" dt="2026-01-20T22:34:58.841" v="188"/>
          <ac:spMkLst>
            <pc:docMk/>
            <pc:sldMk cId="481551560" sldId="1070"/>
            <ac:spMk id="4" creationId="{758CB113-C415-7626-AC4F-B889F31535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DFD136-4050-3941-83A7-B9C786DA42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A8C6E2-BD82-7841-AE29-4327F40A12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B89-FF8E-D24B-AE62-CB362257BEA4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B358-F487-E244-8A34-0D6012DFBE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8625F-1217-4A45-A851-B83B43702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BD1C-184B-C34C-ACD5-3252EB83D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45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3C29-E6E1-4E4C-BA78-8051579C1C6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E86C4-9AE8-7947-9469-54E6F8FB0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1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osteoporosis.ca/about-the-disease/fast-facts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25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6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Image Source: </a:t>
            </a:r>
            <a:r>
              <a:rPr lang="fr-FR" sz="1200" u="sng" dirty="0">
                <a:solidFill>
                  <a:schemeClr val="hlink"/>
                </a:solidFill>
                <a:latin typeface="Arial"/>
                <a:ea typeface="Arial"/>
                <a:cs typeface="Arial"/>
                <a:sym typeface="Arial"/>
                <a:hlinkClick r:id="rId3"/>
              </a:rPr>
              <a:t>https://osteoporosis.ca/about-the-disease/fast-facts/</a:t>
            </a:r>
            <a:endParaRPr lang="fr-FR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397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C17753-6690-54B1-6027-E2D759D6D63F}"/>
              </a:ext>
            </a:extLst>
          </p:cNvPr>
          <p:cNvSpPr/>
          <p:nvPr userDrawn="1"/>
        </p:nvSpPr>
        <p:spPr>
          <a:xfrm>
            <a:off x="0" y="-25948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640F0-9EE5-0DA3-C1FC-DF53B53927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654" y="4444452"/>
            <a:ext cx="9174490" cy="16954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800" b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Title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5338B-D9DF-FE89-10A8-DE1B3086C1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3654" y="3602038"/>
            <a:ext cx="9174490" cy="62125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CA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AD588B5-C59E-524E-A639-681C38B3A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0CD7CD-38A7-4845-A5BA-E384B88CD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7FDF79-7E5E-DC4D-AEEC-953315619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79CE-5D42-3281-0196-4FCC525120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718090"/>
            <a:ext cx="4835456" cy="80590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407B63-9070-1336-D82A-2FD8D88D0705}"/>
              </a:ext>
            </a:extLst>
          </p:cNvPr>
          <p:cNvCxnSpPr>
            <a:cxnSpLocks/>
          </p:cNvCxnSpPr>
          <p:nvPr userDrawn="1"/>
        </p:nvCxnSpPr>
        <p:spPr>
          <a:xfrm>
            <a:off x="723655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3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A39FC91-1767-9AAE-98FB-E76B6613D074}"/>
              </a:ext>
            </a:extLst>
          </p:cNvPr>
          <p:cNvSpPr/>
          <p:nvPr userDrawn="1"/>
        </p:nvSpPr>
        <p:spPr>
          <a:xfrm>
            <a:off x="5391156" y="-1"/>
            <a:ext cx="6800845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23DB36-F943-234A-97D8-EB14A8D02C03}"/>
              </a:ext>
            </a:extLst>
          </p:cNvPr>
          <p:cNvSpPr/>
          <p:nvPr userDrawn="1"/>
        </p:nvSpPr>
        <p:spPr>
          <a:xfrm>
            <a:off x="-1" y="0"/>
            <a:ext cx="5391155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DCC274-BCFE-864D-D39A-0F5055945E15}"/>
              </a:ext>
            </a:extLst>
          </p:cNvPr>
          <p:cNvCxnSpPr>
            <a:cxnSpLocks/>
          </p:cNvCxnSpPr>
          <p:nvPr userDrawn="1"/>
        </p:nvCxnSpPr>
        <p:spPr>
          <a:xfrm>
            <a:off x="6402191" y="1415427"/>
            <a:ext cx="219324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4DC55-88F8-D7F6-DB8A-44D48F070E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361" y="355600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2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Contents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0594F-0726-D4BA-AC05-9C35B07F0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240" y="1989138"/>
            <a:ext cx="4855375" cy="418465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600" b="1">
                <a:latin typeface="Gotham Medium" pitchFamily="50" charset="0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r>
              <a:rPr lang="en-US" dirty="0"/>
              <a:t>1. Section Title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EB7BDE-E2F0-3D5A-009E-ED6B14846A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6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04BB-9070-732D-AB81-54E7D77C6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bg object 16">
            <a:extLst>
              <a:ext uri="{FF2B5EF4-FFF2-40B4-BE49-F238E27FC236}">
                <a16:creationId xmlns:a16="http://schemas.microsoft.com/office/drawing/2014/main" id="{575B1A8C-A499-C28E-0F19-D3C46012472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4F327A-AA64-281E-3E52-004EAF05AF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D2A743-06E2-9D2F-8F4B-602EF84BA21E}"/>
              </a:ext>
            </a:extLst>
          </p:cNvPr>
          <p:cNvCxnSpPr>
            <a:cxnSpLocks/>
          </p:cNvCxnSpPr>
          <p:nvPr userDrawn="1"/>
        </p:nvCxnSpPr>
        <p:spPr>
          <a:xfrm>
            <a:off x="929572" y="1166848"/>
            <a:ext cx="587072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3E02DCC-0D68-F7C7-B3CF-6D602C5DC0ED}"/>
              </a:ext>
            </a:extLst>
          </p:cNvPr>
          <p:cNvSpPr txBox="1"/>
          <p:nvPr userDrawn="1"/>
        </p:nvSpPr>
        <p:spPr>
          <a:xfrm>
            <a:off x="858548" y="6371837"/>
            <a:ext cx="5672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11EFFFC6-5BF2-4541-9B27-8D40317114E9}" type="slidenum">
              <a:rPr lang="en-CA" sz="1200" smtClean="0">
                <a:solidFill>
                  <a:schemeClr val="bg1"/>
                </a:solidFill>
              </a:rPr>
              <a:pPr/>
              <a:t>‹#›</a:t>
            </a:fld>
            <a:endParaRPr lang="en-C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93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A44B5-AE93-9073-51C8-FA8C19FFD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/>
          <a:lstStyle>
            <a:lvl1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59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D56088-CFAE-3698-0BC0-BE8B7381C554}"/>
              </a:ext>
            </a:extLst>
          </p:cNvPr>
          <p:cNvSpPr/>
          <p:nvPr userDrawn="1"/>
        </p:nvSpPr>
        <p:spPr>
          <a:xfrm>
            <a:off x="6981092" y="-1"/>
            <a:ext cx="5210909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680FC1D-9C89-62FC-2CFE-A2DD3AD8DD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4910B010-036D-8434-31CB-617DC9925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5315356" cy="52322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9EC2A23-524D-B2C8-C4EA-16B52F82D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8838" y="1677988"/>
            <a:ext cx="5314950" cy="4719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5A2A4D-5767-AA0C-6BDB-9F3013F19D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1630" y="2007001"/>
            <a:ext cx="4118869" cy="3781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95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211774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4975748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7795409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26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1874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0771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1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99917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3661862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6286207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7D4A48-2509-513C-12B3-C4943FFFD7C8}"/>
              </a:ext>
            </a:extLst>
          </p:cNvPr>
          <p:cNvGrpSpPr/>
          <p:nvPr userDrawn="1"/>
        </p:nvGrpSpPr>
        <p:grpSpPr>
          <a:xfrm>
            <a:off x="8948892" y="2485429"/>
            <a:ext cx="2264978" cy="1898933"/>
            <a:chOff x="1004204" y="2141724"/>
            <a:chExt cx="2264978" cy="189893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B3B701-8F1A-A9A1-C899-3A4854CE26EC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04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06E4E-0204-7DA3-540C-DDAE862E8C6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769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7988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1569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9">
            <a:extLst>
              <a:ext uri="{FF2B5EF4-FFF2-40B4-BE49-F238E27FC236}">
                <a16:creationId xmlns:a16="http://schemas.microsoft.com/office/drawing/2014/main" id="{62725B57-0AD1-6ACD-588B-053D64EFF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29540" y="2906065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76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CFDD1285-14D9-7D4A-37C0-1C702ADFE8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919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AFF67755-389F-DFD6-B1CD-5AE15D82BB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01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99AE79F1-1829-AA92-5149-BB6663F8D9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5083" y="1815763"/>
            <a:ext cx="2594223" cy="3475237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996B3340-0D57-2824-BD7F-DFA773E5E4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32050" y="1815764"/>
            <a:ext cx="2594223" cy="3475236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9259A2-8E71-F1D9-7C29-33710088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C738AF8-71CF-C992-92BB-7EFEF11493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698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0EA876D2-97B2-A569-D244-15074CAE24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501" y="4205151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105A74F-6B31-2079-86BB-3AA82110D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5082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5DCE858-3858-3BCD-5B1B-A16C405FD1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32050" y="4205150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8" name="bg object 16">
            <a:extLst>
              <a:ext uri="{FF2B5EF4-FFF2-40B4-BE49-F238E27FC236}">
                <a16:creationId xmlns:a16="http://schemas.microsoft.com/office/drawing/2014/main" id="{7FC5CDC9-1B61-286D-1B5E-AD3001523D0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9680F09-6995-6B35-8D54-24034430286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1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1D0A68-DD05-ABE2-6C67-AD30C7C5536F}"/>
              </a:ext>
            </a:extLst>
          </p:cNvPr>
          <p:cNvSpPr/>
          <p:nvPr userDrawn="1"/>
        </p:nvSpPr>
        <p:spPr>
          <a:xfrm>
            <a:off x="-11087" y="6569"/>
            <a:ext cx="12203087" cy="6851431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0AFFBB-9D93-6EE4-C3AB-C2333A529A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4280" y="2527438"/>
            <a:ext cx="3606800" cy="4953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7787A2-29BD-3B80-1F31-1A0BD55F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3146425"/>
            <a:ext cx="10590212" cy="1214438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pPr lvl="0"/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80771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0BAFD6BF-A609-424B-9004-9ACEFFD8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0517"/>
            <a:ext cx="10515600" cy="523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61D82-73BE-A14B-8720-F76CBEC4C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8659-89D9-C94D-9019-30BFFFB5E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E2C1D-0982-C043-80F5-E783F080E4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220E48-0D05-ED4E-B30B-C56CE026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2403"/>
            <a:ext cx="10515600" cy="4858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5406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7" r:id="rId3"/>
    <p:sldLayoutId id="2147483683" r:id="rId4"/>
    <p:sldLayoutId id="2147483708" r:id="rId5"/>
    <p:sldLayoutId id="2147483705" r:id="rId6"/>
    <p:sldLayoutId id="2147483706" r:id="rId7"/>
    <p:sldLayoutId id="2147483684" r:id="rId8"/>
    <p:sldLayoutId id="2147483707" r:id="rId9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0" kern="1200" cap="all" baseline="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ERSAaQrUpbc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ERSAaQrUpbc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ERSAaQrUpbc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ERSAaQrUpbc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EE75B4-E604-1A20-6195-7AA65534CA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D9B77-26C0-61FB-2E3F-02A1E05AA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653" y="4429125"/>
            <a:ext cx="10681765" cy="1843087"/>
          </a:xfrm>
        </p:spPr>
        <p:txBody>
          <a:bodyPr anchor="t">
            <a:normAutofit/>
          </a:bodyPr>
          <a:lstStyle/>
          <a:p>
            <a:pPr algn="l"/>
            <a:r>
              <a:rPr lang="en-US" cap="none" dirty="0">
                <a:ea typeface="Lato SemiBold" panose="020F0502020204030203" pitchFamily="34" charset="0"/>
              </a:rPr>
              <a:t>I</a:t>
            </a:r>
            <a:r>
              <a:rPr lang="en-CA" cap="none" dirty="0" err="1">
                <a:ea typeface="Lato SemiBold" panose="020F0502020204030203" pitchFamily="34" charset="0"/>
              </a:rPr>
              <a:t>ntroduction</a:t>
            </a:r>
            <a:r>
              <a:rPr lang="en-CA" cap="none" dirty="0">
                <a:ea typeface="Lato SemiBold" panose="020F0502020204030203" pitchFamily="34" charset="0"/>
              </a:rPr>
              <a:t> to Bone Health</a:t>
            </a:r>
            <a:endParaRPr lang="en-CA" sz="5800" b="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5C6B1-439A-A813-5CE2-A830104F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655" y="3602038"/>
            <a:ext cx="9144000" cy="722311"/>
          </a:xfrm>
        </p:spPr>
        <p:txBody>
          <a:bodyPr>
            <a:normAutofit/>
          </a:bodyPr>
          <a:lstStyle/>
          <a:p>
            <a:pPr algn="l"/>
            <a:r>
              <a:rPr lang="en-US" sz="3200" cap="all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Bone Health</a:t>
            </a:r>
            <a:endParaRPr lang="en-CA" sz="3200" cap="all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2F2F-1C07-BC9F-A7C1-C53AE32D252F}"/>
              </a:ext>
            </a:extLst>
          </p:cNvPr>
          <p:cNvCxnSpPr>
            <a:cxnSpLocks/>
          </p:cNvCxnSpPr>
          <p:nvPr/>
        </p:nvCxnSpPr>
        <p:spPr>
          <a:xfrm>
            <a:off x="821978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18D9F98-AE90-10D4-E690-9918893E82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658762"/>
            <a:ext cx="5191430" cy="86523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1EC8E60-997C-4001-50CA-31C0B2FE182B}"/>
              </a:ext>
            </a:extLst>
          </p:cNvPr>
          <p:cNvSpPr txBox="1">
            <a:spLocks/>
          </p:cNvSpPr>
          <p:nvPr/>
        </p:nvSpPr>
        <p:spPr>
          <a:xfrm>
            <a:off x="2940830" y="1400451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latin typeface="+mn-lt"/>
              </a:rPr>
              <a:t>Data-Driven. People-Led. Outcome-Focused.</a:t>
            </a:r>
            <a:endParaRPr lang="en-CA" sz="9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48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77FF06-ABF6-AD8E-E93D-039C9F63F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Bone Growth Cycle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53910-AD11-C8C9-5CC9-4D57ABB357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5728" y="1405549"/>
            <a:ext cx="5081503" cy="4351338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SzPts val="2800"/>
            </a:pPr>
            <a:r>
              <a:rPr lang="en-US" sz="2200" dirty="0"/>
              <a:t>bones are living tissue and are constantly changing </a:t>
            </a:r>
          </a:p>
          <a:p>
            <a:pPr marL="685800" lvl="0" indent="-457200">
              <a:spcBef>
                <a:spcPts val="0"/>
              </a:spcBef>
            </a:pPr>
            <a:endParaRPr lang="en-US" sz="2200" dirty="0"/>
          </a:p>
          <a:p>
            <a:pPr lvl="0">
              <a:spcBef>
                <a:spcPts val="0"/>
              </a:spcBef>
              <a:buSzPts val="2800"/>
            </a:pPr>
            <a:r>
              <a:rPr lang="en-US" sz="2200" dirty="0"/>
              <a:t>this process is called “modelling”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endParaRPr lang="en-CA" sz="2200" dirty="0"/>
          </a:p>
          <a:p>
            <a:endParaRPr lang="en-CA" sz="2200" dirty="0"/>
          </a:p>
        </p:txBody>
      </p:sp>
      <p:pic>
        <p:nvPicPr>
          <p:cNvPr id="4" name="Google Shape;176;p22">
            <a:extLst>
              <a:ext uri="{FF2B5EF4-FFF2-40B4-BE49-F238E27FC236}">
                <a16:creationId xmlns:a16="http://schemas.microsoft.com/office/drawing/2014/main" id="{78BE4F65-D68A-51C3-CB23-A9AC0B0FDDF0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0195" y="1302769"/>
            <a:ext cx="4312299" cy="4117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EF605DFF-2922-083A-AE7C-5F17A6A4A5FD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the bone growth cycle.</a:t>
            </a:r>
          </a:p>
        </p:txBody>
      </p:sp>
      <p:pic>
        <p:nvPicPr>
          <p:cNvPr id="6" name="Peak Bone Mass">
            <a:hlinkClick r:id="" action="ppaction://media"/>
            <a:extLst>
              <a:ext uri="{FF2B5EF4-FFF2-40B4-BE49-F238E27FC236}">
                <a16:creationId xmlns:a16="http://schemas.microsoft.com/office/drawing/2014/main" id="{F24BF874-B58A-52E2-80AE-F208D12EEAA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37687" y="2788565"/>
            <a:ext cx="4295648" cy="24163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0E7E00-D6AF-ACD1-1CF6-D4B7FAB88F4F}"/>
              </a:ext>
            </a:extLst>
          </p:cNvPr>
          <p:cNvSpPr txBox="1"/>
          <p:nvPr/>
        </p:nvSpPr>
        <p:spPr>
          <a:xfrm>
            <a:off x="10045294" y="3581218"/>
            <a:ext cx="16834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Video</a:t>
            </a:r>
            <a:r>
              <a:rPr lang="en-GB" sz="1200" dirty="0"/>
              <a:t> </a:t>
            </a:r>
            <a:r>
              <a:rPr lang="en-GB" sz="1200" dirty="0">
                <a:solidFill>
                  <a:schemeClr val="dk1"/>
                </a:solidFill>
                <a:ea typeface="Open Sans"/>
                <a:cs typeface="Open Sans"/>
              </a:rPr>
              <a:t>courtesy of the National Osteoporosis Foundation</a:t>
            </a:r>
          </a:p>
        </p:txBody>
      </p:sp>
    </p:spTree>
    <p:extLst>
      <p:ext uri="{BB962C8B-B14F-4D97-AF65-F5344CB8AC3E}">
        <p14:creationId xmlns:p14="http://schemas.microsoft.com/office/powerpoint/2010/main" val="33382002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7CAAD-30D3-B482-541F-7C38AF9305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D5B97-29BE-7C5E-8411-05794BFE91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Bone Growth Cycle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AF8078-4108-D76F-0DEE-5016E8B191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5728" y="2271251"/>
            <a:ext cx="5081503" cy="3485635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SzPts val="2800"/>
            </a:pPr>
            <a:r>
              <a:rPr lang="en-US" sz="2200" dirty="0"/>
              <a:t>children and teenagers form new bone faster than they lose old bone</a:t>
            </a:r>
          </a:p>
          <a:p>
            <a:pPr marL="685800" indent="-457200">
              <a:spcBef>
                <a:spcPts val="0"/>
              </a:spcBef>
            </a:pPr>
            <a:endParaRPr lang="en-US" sz="2200" dirty="0"/>
          </a:p>
          <a:p>
            <a:pPr marL="685800" indent="-457200">
              <a:spcBef>
                <a:spcPts val="0"/>
              </a:spcBef>
            </a:pPr>
            <a:endParaRPr lang="en-US" sz="2200" dirty="0"/>
          </a:p>
          <a:p>
            <a:pPr lvl="0">
              <a:spcBef>
                <a:spcPts val="0"/>
              </a:spcBef>
              <a:buSzPts val="2800"/>
            </a:pPr>
            <a:r>
              <a:rPr lang="en-US" sz="2200" dirty="0"/>
              <a:t>by mid-30s, adults begin to lose bone mass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endParaRPr lang="en-CA" sz="2200" dirty="0"/>
          </a:p>
        </p:txBody>
      </p:sp>
      <p:pic>
        <p:nvPicPr>
          <p:cNvPr id="4" name="Google Shape;176;p22">
            <a:extLst>
              <a:ext uri="{FF2B5EF4-FFF2-40B4-BE49-F238E27FC236}">
                <a16:creationId xmlns:a16="http://schemas.microsoft.com/office/drawing/2014/main" id="{457AD5A7-BC20-1F60-C4BB-1F435F35F96B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70195" y="1302769"/>
            <a:ext cx="4312299" cy="4117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85CD3623-3E86-CFC7-12B0-0A113B133106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the bone growth cycle.</a:t>
            </a:r>
          </a:p>
        </p:txBody>
      </p:sp>
    </p:spTree>
    <p:extLst>
      <p:ext uri="{BB962C8B-B14F-4D97-AF65-F5344CB8AC3E}">
        <p14:creationId xmlns:p14="http://schemas.microsoft.com/office/powerpoint/2010/main" val="3640373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8FFFE8-9819-2DFF-DB51-300CE3BFCD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5AA081-70A2-EA18-D9DC-9810A0CE57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Bone Growth Cycle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C391B-21B1-E237-6599-0EE030C083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5728" y="2005781"/>
            <a:ext cx="5081503" cy="3751106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SzPts val="2800"/>
            </a:pPr>
            <a:r>
              <a:rPr lang="en-US" sz="2200" dirty="0"/>
              <a:t>old bone cells are replaced on an ongoing basis</a:t>
            </a:r>
          </a:p>
          <a:p>
            <a:pPr marL="685800" lvl="0" indent="-457200">
              <a:spcBef>
                <a:spcPts val="0"/>
              </a:spcBef>
            </a:pPr>
            <a:endParaRPr lang="en-US" sz="2200" dirty="0"/>
          </a:p>
          <a:p>
            <a:pPr lvl="0">
              <a:spcBef>
                <a:spcPts val="0"/>
              </a:spcBef>
              <a:buSzPts val="2800"/>
            </a:pPr>
            <a:r>
              <a:rPr lang="en-US" sz="2200" dirty="0"/>
              <a:t>the process is called “</a:t>
            </a:r>
            <a:r>
              <a:rPr lang="en-US" sz="2200" dirty="0" err="1"/>
              <a:t>remodelling</a:t>
            </a:r>
            <a:r>
              <a:rPr lang="en-US" sz="2200" dirty="0"/>
              <a:t>”</a:t>
            </a:r>
          </a:p>
          <a:p>
            <a:pPr marL="685800" lvl="0" indent="-457200">
              <a:spcBef>
                <a:spcPts val="0"/>
              </a:spcBef>
            </a:pPr>
            <a:endParaRPr lang="en-US" sz="2200" dirty="0"/>
          </a:p>
          <a:p>
            <a:pPr lvl="0">
              <a:spcBef>
                <a:spcPts val="0"/>
              </a:spcBef>
              <a:buSzPts val="2800"/>
            </a:pPr>
            <a:r>
              <a:rPr lang="en-US" sz="2200" dirty="0"/>
              <a:t>after your mid-30s the </a:t>
            </a:r>
            <a:r>
              <a:rPr lang="en-US" sz="2200" dirty="0" err="1"/>
              <a:t>remodelling</a:t>
            </a:r>
            <a:r>
              <a:rPr lang="en-US" sz="2200" dirty="0"/>
              <a:t> process becomes unbalanced and we lose bone mass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endParaRPr lang="en-CA" sz="2200" dirty="0"/>
          </a:p>
        </p:txBody>
      </p:sp>
      <p:pic>
        <p:nvPicPr>
          <p:cNvPr id="4" name="Google Shape;176;p22">
            <a:extLst>
              <a:ext uri="{FF2B5EF4-FFF2-40B4-BE49-F238E27FC236}">
                <a16:creationId xmlns:a16="http://schemas.microsoft.com/office/drawing/2014/main" id="{BF93AFFA-3D59-1CCF-4A28-BFAB30DD4E38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70195" y="1302769"/>
            <a:ext cx="4312299" cy="4117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4A1AAE08-1BE3-CBA6-CE25-BA2E0D74F6F2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the bone growth cycle.</a:t>
            </a:r>
          </a:p>
        </p:txBody>
      </p:sp>
    </p:spTree>
    <p:extLst>
      <p:ext uri="{BB962C8B-B14F-4D97-AF65-F5344CB8AC3E}">
        <p14:creationId xmlns:p14="http://schemas.microsoft.com/office/powerpoint/2010/main" val="2495306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9EC440-D122-205E-1106-12C8696814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E6473-D220-DD91-5068-EB7867DD5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Bone Growth Cycle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A88C68-9C25-980E-2420-F3CBC7F13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25728" y="2290915"/>
            <a:ext cx="5081503" cy="3465971"/>
          </a:xfrm>
        </p:spPr>
        <p:txBody>
          <a:bodyPr>
            <a:normAutofit/>
          </a:bodyPr>
          <a:lstStyle/>
          <a:p>
            <a:pPr marL="265113" lvl="0" indent="-265113">
              <a:spcBef>
                <a:spcPts val="0"/>
              </a:spcBef>
              <a:buSzPts val="2800"/>
            </a:pPr>
            <a:r>
              <a:rPr lang="en-US" sz="2200" dirty="0"/>
              <a:t>the result is a net decrease in the total amount of bone</a:t>
            </a:r>
          </a:p>
          <a:p>
            <a:pPr marL="685800" lvl="0" indent="-457200">
              <a:spcBef>
                <a:spcPts val="0"/>
              </a:spcBef>
            </a:pPr>
            <a:endParaRPr lang="en-US" sz="2200" dirty="0"/>
          </a:p>
          <a:p>
            <a:pPr marL="265113" lvl="0" indent="-239713">
              <a:spcBef>
                <a:spcPts val="0"/>
              </a:spcBef>
              <a:buSzPts val="2800"/>
            </a:pPr>
            <a:r>
              <a:rPr lang="en-US" sz="2200" dirty="0"/>
              <a:t>this can lead to </a:t>
            </a:r>
            <a:r>
              <a:rPr lang="en-US" sz="2200" b="1" dirty="0"/>
              <a:t>low bone density </a:t>
            </a:r>
            <a:r>
              <a:rPr lang="en-US" sz="2200" dirty="0"/>
              <a:t>or</a:t>
            </a:r>
            <a:r>
              <a:rPr lang="en-US" sz="2200" b="1" dirty="0"/>
              <a:t> osteoporosis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endParaRPr lang="en-CA" sz="2200" dirty="0"/>
          </a:p>
        </p:txBody>
      </p:sp>
      <p:pic>
        <p:nvPicPr>
          <p:cNvPr id="4" name="Google Shape;176;p22">
            <a:extLst>
              <a:ext uri="{FF2B5EF4-FFF2-40B4-BE49-F238E27FC236}">
                <a16:creationId xmlns:a16="http://schemas.microsoft.com/office/drawing/2014/main" id="{ED63E986-0ACF-08CB-7F59-8955BDE9BCC3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70195" y="1302769"/>
            <a:ext cx="4312299" cy="411757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9C7C79BF-E933-3D3A-F62A-C35853C14A9D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the bone growth cycle.</a:t>
            </a:r>
          </a:p>
        </p:txBody>
      </p:sp>
    </p:spTree>
    <p:extLst>
      <p:ext uri="{BB962C8B-B14F-4D97-AF65-F5344CB8AC3E}">
        <p14:creationId xmlns:p14="http://schemas.microsoft.com/office/powerpoint/2010/main" val="81431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BDC07-65FC-3CFD-77E7-6B9358092C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B6E75-6873-3623-E59E-4AB95E68A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strong bones?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D5AEE2-EB09-87E3-091B-550328AC55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In your groups, collaborate and share what you know from your experience with regard to the following questions:</a:t>
            </a:r>
          </a:p>
          <a:p>
            <a:pPr marL="914400" lvl="0" indent="-381000">
              <a:buSzPts val="2400"/>
            </a:pPr>
            <a:r>
              <a:rPr lang="en-US" dirty="0"/>
              <a:t>What is Bone Strength?</a:t>
            </a:r>
          </a:p>
          <a:p>
            <a:pPr marL="914400" lvl="0" indent="-381000">
              <a:spcBef>
                <a:spcPts val="0"/>
              </a:spcBef>
              <a:buSzPts val="2400"/>
            </a:pPr>
            <a:r>
              <a:rPr lang="en-US" dirty="0"/>
              <a:t>Why are strong bones important?</a:t>
            </a:r>
          </a:p>
          <a:p>
            <a:pPr marL="914400" lvl="0" indent="-381000">
              <a:spcBef>
                <a:spcPts val="0"/>
              </a:spcBef>
              <a:buSzPts val="2400"/>
            </a:pPr>
            <a:r>
              <a:rPr lang="en-US" dirty="0"/>
              <a:t>Why should strong bones be a priority from an early age?</a:t>
            </a:r>
          </a:p>
          <a:p>
            <a:pPr marL="285750" lvl="0" indent="-285750">
              <a:spcBef>
                <a:spcPts val="0"/>
              </a:spcBef>
            </a:pPr>
            <a:endParaRPr lang="en-US" sz="12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You will have TWO MINUTES to record your ideas in your Workshop Guide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pic>
        <p:nvPicPr>
          <p:cNvPr id="4" name="ERSAaQrUpbc">
            <a:extLst>
              <a:ext uri="{FF2B5EF4-FFF2-40B4-BE49-F238E27FC236}">
                <a16:creationId xmlns:a16="http://schemas.microsoft.com/office/drawing/2014/main" id="{B75171EB-5D0C-5E2B-E4FD-31BA498DB18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922267" y="3816926"/>
            <a:ext cx="2928851" cy="1647479"/>
          </a:xfrm>
          <a:prstGeom prst="rect">
            <a:avLst/>
          </a:prstGeom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2105DFCC-FCA4-3937-76CF-5AD12ED1B2F1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the bone growth cycle.</a:t>
            </a:r>
          </a:p>
        </p:txBody>
      </p:sp>
    </p:spTree>
    <p:extLst>
      <p:ext uri="{BB962C8B-B14F-4D97-AF65-F5344CB8AC3E}">
        <p14:creationId xmlns:p14="http://schemas.microsoft.com/office/powerpoint/2010/main" val="12195837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C960D-815D-64D9-E4E0-37B2287ABD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A28664-C050-4961-204B-5263BE383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Bone Strength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BF90F0-D23D-76EB-D3B6-17A2106B6A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Bone strength is your bone’s resistance to breaking (fracture)</a:t>
            </a:r>
          </a:p>
          <a:p>
            <a:pPr marL="736600" lvl="1">
              <a:spcBef>
                <a:spcPts val="0"/>
              </a:spcBef>
              <a:buSzPts val="2800"/>
            </a:pPr>
            <a:r>
              <a:rPr lang="en-US" sz="2000" dirty="0"/>
              <a:t>a combination of your bone density and your bone quality</a:t>
            </a:r>
          </a:p>
          <a:p>
            <a:pPr marL="1143000" lvl="0" indent="-457200"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Difficult to measure the strength of bones</a:t>
            </a:r>
          </a:p>
          <a:p>
            <a:pPr marL="736600" lvl="1">
              <a:spcBef>
                <a:spcPts val="0"/>
              </a:spcBef>
              <a:buSzPts val="2800"/>
            </a:pPr>
            <a:r>
              <a:rPr lang="en-US" sz="2000" dirty="0"/>
              <a:t>it is related to your Bone Mineral Density </a:t>
            </a:r>
          </a:p>
          <a:p>
            <a:pPr lvl="3" indent="-292100">
              <a:spcBef>
                <a:spcPts val="0"/>
              </a:spcBef>
              <a:buSzPts val="2800"/>
            </a:pPr>
            <a:r>
              <a:rPr lang="en-US" sz="1800" dirty="0"/>
              <a:t>which measures the density of minerals, like calcium, in your bones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4" name="Google Shape;166;p21">
            <a:extLst>
              <a:ext uri="{FF2B5EF4-FFF2-40B4-BE49-F238E27FC236}">
                <a16:creationId xmlns:a16="http://schemas.microsoft.com/office/drawing/2014/main" id="{80A908E4-7B11-F1AF-14B0-4ED24FB38306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state the definition of bone strength.</a:t>
            </a:r>
          </a:p>
        </p:txBody>
      </p:sp>
    </p:spTree>
    <p:extLst>
      <p:ext uri="{BB962C8B-B14F-4D97-AF65-F5344CB8AC3E}">
        <p14:creationId xmlns:p14="http://schemas.microsoft.com/office/powerpoint/2010/main" val="8293243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0A9551-E185-A9BB-F415-57BA53B97E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62F8FD-C976-5FEF-713E-EE6C873372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Strong Bones at an Early Age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1D8BEF-7DE8-E350-7C9D-D029F1F0E3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457200">
              <a:spcBef>
                <a:spcPts val="0"/>
              </a:spcBef>
              <a:buSzPts val="2800"/>
            </a:pPr>
            <a:r>
              <a:rPr lang="en-US" sz="2400" dirty="0"/>
              <a:t>At an early age keeping bones strong and healthy should be a priority</a:t>
            </a:r>
          </a:p>
          <a:p>
            <a:pPr marL="736600" lvl="1">
              <a:spcBef>
                <a:spcPts val="0"/>
              </a:spcBef>
              <a:buSzPts val="2800"/>
            </a:pPr>
            <a:r>
              <a:rPr lang="en-US" sz="2000" dirty="0"/>
              <a:t>the density you build-up in youth is what you have to draw from when you are older - it is like your savings account!</a:t>
            </a:r>
          </a:p>
          <a:p>
            <a:pPr lvl="3" indent="-292100">
              <a:spcBef>
                <a:spcPts val="0"/>
              </a:spcBef>
              <a:buSzPts val="2800"/>
            </a:pPr>
            <a:r>
              <a:rPr lang="en-US" sz="1800" dirty="0"/>
              <a:t>The more bone you have "in the bank", the less likely you are to develop osteoporosis as you age.</a:t>
            </a:r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Healthy habits as a child/teenager can pay off years later</a:t>
            </a:r>
          </a:p>
          <a:p>
            <a:pPr marL="342900" lvl="0">
              <a:spcBef>
                <a:spcPts val="0"/>
              </a:spcBef>
            </a:pPr>
            <a:endParaRPr lang="en-US" sz="2800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Eat calcium-rich foods, get enough vitamin D, and exercise regularly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66;p21">
            <a:extLst>
              <a:ext uri="{FF2B5EF4-FFF2-40B4-BE49-F238E27FC236}">
                <a16:creationId xmlns:a16="http://schemas.microsoft.com/office/drawing/2014/main" id="{58FCB111-3B2C-A582-356C-E6DC91EE955C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list 3 lifestyle requirements for strong bones.</a:t>
            </a:r>
          </a:p>
        </p:txBody>
      </p:sp>
    </p:spTree>
    <p:extLst>
      <p:ext uri="{BB962C8B-B14F-4D97-AF65-F5344CB8AC3E}">
        <p14:creationId xmlns:p14="http://schemas.microsoft.com/office/powerpoint/2010/main" val="4549743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8198B0-D158-F717-A720-95B7CBFFC8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7019A4-7061-C831-49FF-BF13F650D2C2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What is Osteoporosis?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ADCF41-9ADB-3D99-924C-B3A4AA72BB3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2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67EF20-7212-0C0F-91C2-BFFE321B3DCA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796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380400-C29F-EF5F-37BA-25DC96A54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A996C-E760-30FD-C2AD-FE4FB1DB8B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Osteoporosis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BADB95-90A5-C161-C844-489BABA74B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9" y="1482085"/>
            <a:ext cx="7538200" cy="4351338"/>
          </a:xfrm>
        </p:spPr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Osteoporosis Canada defines osteoporosis as a disease characterized by low bone mass and deterioration of bone tissue, which can lead to increased risk of fracture, even with a minor event</a:t>
            </a:r>
          </a:p>
          <a:p>
            <a:pPr marL="736600" lvl="1">
              <a:spcBef>
                <a:spcPts val="0"/>
              </a:spcBef>
              <a:buSzPts val="2800"/>
            </a:pPr>
            <a:r>
              <a:rPr lang="en-US" sz="2000" dirty="0"/>
              <a:t>such as lifting, twisting, tripping, slipping, stumbling  or falling</a:t>
            </a:r>
          </a:p>
          <a:p>
            <a:pPr marL="736600" lvl="1">
              <a:spcBef>
                <a:spcPts val="0"/>
              </a:spcBef>
              <a:buSzPts val="2800"/>
            </a:pPr>
            <a:r>
              <a:rPr lang="en-US" sz="2000" dirty="0"/>
              <a:t>most osteoporotic fractures occur in the hip, spine, shoulder or wrist</a:t>
            </a:r>
          </a:p>
          <a:p>
            <a:pPr marL="1143000" lvl="0" indent="-457200"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Osteoporosis literally means “porous bone”</a:t>
            </a:r>
          </a:p>
          <a:p>
            <a:pPr lvl="0" indent="-457200">
              <a:spcBef>
                <a:spcPts val="0"/>
              </a:spcBef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pic>
        <p:nvPicPr>
          <p:cNvPr id="4" name="Google Shape;244;p30">
            <a:extLst>
              <a:ext uri="{FF2B5EF4-FFF2-40B4-BE49-F238E27FC236}">
                <a16:creationId xmlns:a16="http://schemas.microsoft.com/office/drawing/2014/main" id="{83B9F830-F6DA-1091-5E0A-EF6846D0D6E4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711382" y="1593831"/>
            <a:ext cx="2761090" cy="329280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EB4AD7E7-CF90-67CF-C73B-3CAA8F01B2F5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state the definition of osteoporosis.</a:t>
            </a:r>
          </a:p>
        </p:txBody>
      </p:sp>
    </p:spTree>
    <p:extLst>
      <p:ext uri="{BB962C8B-B14F-4D97-AF65-F5344CB8AC3E}">
        <p14:creationId xmlns:p14="http://schemas.microsoft.com/office/powerpoint/2010/main" val="17866006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82CF32-4722-A108-CD2B-4EA8F9F04D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1838DE-22FA-828C-C1FB-9D02C2BEC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Osteoporosis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A0869-62C8-E152-A250-7E4F355D73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Bone loss is a natural part of ageing, but not everyone will lose enough bone density to develop osteoporosis</a:t>
            </a:r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The older you are, however, the greater your chance of developing osteoporosis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66;p21">
            <a:extLst>
              <a:ext uri="{FF2B5EF4-FFF2-40B4-BE49-F238E27FC236}">
                <a16:creationId xmlns:a16="http://schemas.microsoft.com/office/drawing/2014/main" id="{B2100102-C8A1-A8EC-F175-F680200CBB22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state the definition of osteoporosis.</a:t>
            </a:r>
          </a:p>
        </p:txBody>
      </p:sp>
    </p:spTree>
    <p:extLst>
      <p:ext uri="{BB962C8B-B14F-4D97-AF65-F5344CB8AC3E}">
        <p14:creationId xmlns:p14="http://schemas.microsoft.com/office/powerpoint/2010/main" val="15268114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428296-2B64-D407-C135-C5B00EFB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Starter Activity</a:t>
            </a:r>
            <a:endParaRPr lang="en-CA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817922-2212-4AA6-5792-78C90A40B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809135"/>
            <a:ext cx="10515600" cy="4024288"/>
          </a:xfrm>
        </p:spPr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Please, find the Self-Evaluation Quiz on the first page of your </a:t>
            </a:r>
            <a:r>
              <a:rPr lang="en-US" sz="2400" b="1" dirty="0"/>
              <a:t>Introduction to Bone Health - Workshop Guide</a:t>
            </a:r>
          </a:p>
          <a:p>
            <a:pPr marL="685800" lvl="0" indent="-457200">
              <a:spcBef>
                <a:spcPts val="0"/>
              </a:spcBef>
            </a:pPr>
            <a:endParaRPr lang="en-US" sz="2400" b="1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Complete the LEFT SIDE of the chart indicating how familiar you are with the topics that will be discussed today</a:t>
            </a:r>
          </a:p>
          <a:p>
            <a:pPr lvl="0" indent="-457200"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We will return to this quiz at the end of the workshop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3310626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885BAC-A08D-2B21-515F-DDFA9CC213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9E594A-87F3-DD1A-C053-C7A01789EA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Fragility Fracture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F92792-F23C-BC13-D5FD-78161E8D78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A fracture caused by an injury that would be not enough to fracture normal bone</a:t>
            </a:r>
          </a:p>
          <a:p>
            <a:pPr marL="736600" lvl="1">
              <a:spcBef>
                <a:spcPts val="1000"/>
              </a:spcBef>
              <a:buSzPts val="2800"/>
            </a:pPr>
            <a:r>
              <a:rPr lang="en-US" sz="2000" dirty="0"/>
              <a:t>a fracture with minimal to no physical damage, such as a fall from a standing height or less</a:t>
            </a:r>
          </a:p>
          <a:p>
            <a:pPr lvl="0" indent="0">
              <a:buClr>
                <a:schemeClr val="hlink"/>
              </a:buClr>
              <a:buSzPts val="1100"/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4" name="Google Shape;166;p21">
            <a:extLst>
              <a:ext uri="{FF2B5EF4-FFF2-40B4-BE49-F238E27FC236}">
                <a16:creationId xmlns:a16="http://schemas.microsoft.com/office/drawing/2014/main" id="{1D17C825-4A4D-4114-74AC-FFCE95BDE528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10387740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the relationship between osteoporosis and broken bones or fractures.</a:t>
            </a:r>
          </a:p>
        </p:txBody>
      </p:sp>
    </p:spTree>
    <p:extLst>
      <p:ext uri="{BB962C8B-B14F-4D97-AF65-F5344CB8AC3E}">
        <p14:creationId xmlns:p14="http://schemas.microsoft.com/office/powerpoint/2010/main" val="15956283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D16729-BA1B-8E57-A772-A7F9F26720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44E86-FA3C-1212-ABA1-6AD527C88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Osteoporosis Risk Factors?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FDC6ED-7F45-F951-84DC-8EDAFDC1FF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0194" y="1405549"/>
            <a:ext cx="10515600" cy="4351338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Partner with someone in your group and share your knowledge of the risk factors for osteoporosis and complete the following sections of your Workshop Guide:</a:t>
            </a:r>
          </a:p>
          <a:p>
            <a:pPr marL="914400" lvl="0" indent="-381000">
              <a:buSzPts val="2400"/>
            </a:pPr>
            <a:r>
              <a:rPr lang="en-US" dirty="0"/>
              <a:t>Risk factors you cannot change</a:t>
            </a:r>
          </a:p>
          <a:p>
            <a:pPr marL="914400" lvl="0" indent="-381000">
              <a:spcBef>
                <a:spcPts val="0"/>
              </a:spcBef>
              <a:buSzPts val="2400"/>
            </a:pPr>
            <a:r>
              <a:rPr lang="en-US" dirty="0"/>
              <a:t>Risk factors you may be able to change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12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You will have TWO MINUTES to record your ideas in your Workshop Guide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pic>
        <p:nvPicPr>
          <p:cNvPr id="4" name="ERSAaQrUpbc">
            <a:extLst>
              <a:ext uri="{FF2B5EF4-FFF2-40B4-BE49-F238E27FC236}">
                <a16:creationId xmlns:a16="http://schemas.microsoft.com/office/drawing/2014/main" id="{A498B969-55F7-EBBF-5206-28D4BAAB79F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493922" y="3689137"/>
            <a:ext cx="2691605" cy="1514028"/>
          </a:xfrm>
          <a:prstGeom prst="rect">
            <a:avLst/>
          </a:prstGeom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32958335-0F9E-9528-C7D7-24E9A4CF3B71}"/>
              </a:ext>
            </a:extLst>
          </p:cNvPr>
          <p:cNvSpPr txBox="1">
            <a:spLocks/>
          </p:cNvSpPr>
          <p:nvPr/>
        </p:nvSpPr>
        <p:spPr>
          <a:xfrm>
            <a:off x="870194" y="5621360"/>
            <a:ext cx="1079086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risk factors for developing osteoporosis that cannot be changed.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risk factors for developing osteoporosis that can be changed.</a:t>
            </a:r>
          </a:p>
        </p:txBody>
      </p:sp>
    </p:spTree>
    <p:extLst>
      <p:ext uri="{BB962C8B-B14F-4D97-AF65-F5344CB8AC3E}">
        <p14:creationId xmlns:p14="http://schemas.microsoft.com/office/powerpoint/2010/main" val="5485494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551E8-9539-BF6E-84A8-584DCF906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72BB6D-C806-DD5E-7083-63F3ACA9F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are Osteoporosis Risk Factors?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AB854-1434-A9DE-469F-F999CA5318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463258" cy="4351338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400" dirty="0"/>
              <a:t>Change partners within your group and review the lists you have come up with. </a:t>
            </a:r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Make adjustments to your list as necessary.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You will have ONE MINUTE to review your lists in your Workshop Guide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pic>
        <p:nvPicPr>
          <p:cNvPr id="5" name="ERSAaQrUpbc">
            <a:extLst>
              <a:ext uri="{FF2B5EF4-FFF2-40B4-BE49-F238E27FC236}">
                <a16:creationId xmlns:a16="http://schemas.microsoft.com/office/drawing/2014/main" id="{B3A7F5B8-3501-3011-7C36-16653EF75E1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493922" y="3689137"/>
            <a:ext cx="2691605" cy="1514028"/>
          </a:xfrm>
          <a:prstGeom prst="rect">
            <a:avLst/>
          </a:prstGeom>
        </p:spPr>
      </p:pic>
      <p:sp>
        <p:nvSpPr>
          <p:cNvPr id="6" name="Google Shape;166;p21">
            <a:extLst>
              <a:ext uri="{FF2B5EF4-FFF2-40B4-BE49-F238E27FC236}">
                <a16:creationId xmlns:a16="http://schemas.microsoft.com/office/drawing/2014/main" id="{36DACCDA-2B10-79A1-4028-EB09469AA274}"/>
              </a:ext>
            </a:extLst>
          </p:cNvPr>
          <p:cNvSpPr txBox="1">
            <a:spLocks/>
          </p:cNvSpPr>
          <p:nvPr/>
        </p:nvSpPr>
        <p:spPr>
          <a:xfrm>
            <a:off x="870194" y="5621360"/>
            <a:ext cx="1079086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risk factors for developing osteoporosis that cannot be changed.</a:t>
            </a:r>
          </a:p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risk factors for developing osteoporosis that can be changed.</a:t>
            </a:r>
          </a:p>
        </p:txBody>
      </p:sp>
    </p:spTree>
    <p:extLst>
      <p:ext uri="{BB962C8B-B14F-4D97-AF65-F5344CB8AC3E}">
        <p14:creationId xmlns:p14="http://schemas.microsoft.com/office/powerpoint/2010/main" val="10512045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E957D-7C65-16E6-E96D-EB6B10CFE9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3793C-48DC-DD28-0387-8F18C50B4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You CANNOT Change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09FCAC-2943-85E4-EBC7-CBF1F98770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female gender/past menopause</a:t>
            </a:r>
          </a:p>
          <a:p>
            <a:pPr marL="685800" lvl="0" indent="-457200">
              <a:lnSpc>
                <a:spcPct val="100000"/>
              </a:lnSpc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family member with osteoporosis and/or fractures</a:t>
            </a:r>
          </a:p>
          <a:p>
            <a:pPr marL="685800" lvl="0" indent="-457200">
              <a:lnSpc>
                <a:spcPct val="100000"/>
              </a:lnSpc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thin, small or petite body frame</a:t>
            </a:r>
          </a:p>
          <a:p>
            <a:pPr marL="685800" lvl="0" indent="-457200">
              <a:lnSpc>
                <a:spcPct val="100000"/>
              </a:lnSpc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aging for both genders</a:t>
            </a:r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66;p21">
            <a:extLst>
              <a:ext uri="{FF2B5EF4-FFF2-40B4-BE49-F238E27FC236}">
                <a16:creationId xmlns:a16="http://schemas.microsoft.com/office/drawing/2014/main" id="{75FB85BD-B754-A904-068A-787A7944F888}"/>
              </a:ext>
            </a:extLst>
          </p:cNvPr>
          <p:cNvSpPr txBox="1">
            <a:spLocks/>
          </p:cNvSpPr>
          <p:nvPr/>
        </p:nvSpPr>
        <p:spPr>
          <a:xfrm>
            <a:off x="870194" y="5621360"/>
            <a:ext cx="1079086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risk factors for developing osteoporosis that cannot be changed.</a:t>
            </a:r>
          </a:p>
        </p:txBody>
      </p:sp>
    </p:spTree>
    <p:extLst>
      <p:ext uri="{BB962C8B-B14F-4D97-AF65-F5344CB8AC3E}">
        <p14:creationId xmlns:p14="http://schemas.microsoft.com/office/powerpoint/2010/main" val="35669728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05ECBB-06CB-049B-D173-5237EE39DE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7E39A9-CB64-1C3E-30C6-03CFDE8FE7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You CANNOT Change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F6151-60A1-4443-18AA-484F7D1A64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history of a broken bone (fracture)</a:t>
            </a:r>
          </a:p>
          <a:p>
            <a:pPr marL="685800" lvl="0" indent="-457200">
              <a:lnSpc>
                <a:spcPct val="100000"/>
              </a:lnSpc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long term use of certain medicines</a:t>
            </a:r>
          </a:p>
          <a:p>
            <a:pPr marL="736600" lvl="1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000" dirty="0"/>
              <a:t>e.g. corticosteroids, anticonvulsants</a:t>
            </a:r>
          </a:p>
          <a:p>
            <a:pPr marL="1143000" lvl="0" indent="-457200">
              <a:lnSpc>
                <a:spcPct val="100000"/>
              </a:lnSpc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history of falls over the past year</a:t>
            </a:r>
          </a:p>
          <a:p>
            <a:pPr marL="685800" lvl="0" indent="-457200">
              <a:lnSpc>
                <a:spcPct val="100000"/>
              </a:lnSpc>
              <a:spcBef>
                <a:spcPts val="0"/>
              </a:spcBef>
            </a:pPr>
            <a:endParaRPr lang="en-US" sz="2400" dirty="0"/>
          </a:p>
          <a:p>
            <a:pPr marL="393700" lvl="0" indent="-4572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other health conditions</a:t>
            </a:r>
          </a:p>
          <a:p>
            <a:pPr marL="736600" lvl="1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000" dirty="0"/>
              <a:t>e.g. rheumatoid arthritis, celiac disease, overactive thyroid gland</a:t>
            </a:r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66;p21">
            <a:extLst>
              <a:ext uri="{FF2B5EF4-FFF2-40B4-BE49-F238E27FC236}">
                <a16:creationId xmlns:a16="http://schemas.microsoft.com/office/drawing/2014/main" id="{96B0F470-225F-220D-EA33-9F588805DC46}"/>
              </a:ext>
            </a:extLst>
          </p:cNvPr>
          <p:cNvSpPr txBox="1">
            <a:spLocks/>
          </p:cNvSpPr>
          <p:nvPr/>
        </p:nvSpPr>
        <p:spPr>
          <a:xfrm>
            <a:off x="870194" y="5621360"/>
            <a:ext cx="1079086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risk factors for developing osteoporosis that cannot be changed.</a:t>
            </a:r>
          </a:p>
        </p:txBody>
      </p:sp>
    </p:spTree>
    <p:extLst>
      <p:ext uri="{BB962C8B-B14F-4D97-AF65-F5344CB8AC3E}">
        <p14:creationId xmlns:p14="http://schemas.microsoft.com/office/powerpoint/2010/main" val="15536805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DE6C11-DCA5-DB4F-0F4C-D5756874DA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12DB2E-97ED-F06B-3E75-A95C44940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Risk Factors You May Be Able To Change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71E9AE-68D9-4580-BEF4-FC0FD8C272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indent="-292100">
              <a:lnSpc>
                <a:spcPct val="100000"/>
              </a:lnSpc>
              <a:spcBef>
                <a:spcPts val="0"/>
              </a:spcBef>
              <a:buSzPts val="2800"/>
            </a:pPr>
            <a:r>
              <a:rPr lang="en-US" sz="2400" dirty="0"/>
              <a:t>women with estrogen deficiency</a:t>
            </a:r>
          </a:p>
          <a:p>
            <a:pPr lvl="0" indent="-292100">
              <a:lnSpc>
                <a:spcPct val="100000"/>
              </a:lnSpc>
              <a:buSzPts val="2800"/>
            </a:pPr>
            <a:r>
              <a:rPr lang="en-US" sz="2400" dirty="0"/>
              <a:t>too little intake of calcium, vitamin D and other nutrients</a:t>
            </a:r>
          </a:p>
          <a:p>
            <a:pPr lvl="0" indent="-292100">
              <a:lnSpc>
                <a:spcPct val="100000"/>
              </a:lnSpc>
              <a:buSzPts val="2800"/>
            </a:pPr>
            <a:r>
              <a:rPr lang="en-US" sz="2400" dirty="0"/>
              <a:t>too little exercise</a:t>
            </a:r>
          </a:p>
          <a:p>
            <a:pPr lvl="0" indent="-292100">
              <a:lnSpc>
                <a:spcPct val="100000"/>
              </a:lnSpc>
              <a:buSzPts val="2800"/>
            </a:pPr>
            <a:r>
              <a:rPr lang="en-US" sz="2400" dirty="0"/>
              <a:t>smoking or a past history of smoking</a:t>
            </a:r>
          </a:p>
          <a:p>
            <a:pPr lvl="0" indent="-292100">
              <a:lnSpc>
                <a:spcPct val="100000"/>
              </a:lnSpc>
              <a:buSzPts val="2800"/>
            </a:pPr>
            <a:r>
              <a:rPr lang="en-US" sz="2400" dirty="0"/>
              <a:t>three or more alcoholic drinks per day</a:t>
            </a:r>
          </a:p>
          <a:p>
            <a:pPr lvl="0" indent="-292100">
              <a:lnSpc>
                <a:spcPct val="100000"/>
              </a:lnSpc>
              <a:buSzPts val="2800"/>
            </a:pPr>
            <a:r>
              <a:rPr lang="en-US" sz="2400" dirty="0"/>
              <a:t>excessive intake of coffee, cola or other caffeinated beverages</a:t>
            </a:r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4" name="Google Shape;166;p21">
            <a:extLst>
              <a:ext uri="{FF2B5EF4-FFF2-40B4-BE49-F238E27FC236}">
                <a16:creationId xmlns:a16="http://schemas.microsoft.com/office/drawing/2014/main" id="{43EAF2FD-6D1B-FCEF-7233-0BE5931AD252}"/>
              </a:ext>
            </a:extLst>
          </p:cNvPr>
          <p:cNvSpPr txBox="1">
            <a:spLocks/>
          </p:cNvSpPr>
          <p:nvPr/>
        </p:nvSpPr>
        <p:spPr>
          <a:xfrm>
            <a:off x="870194" y="5621360"/>
            <a:ext cx="1079086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a minimum of three risk factors for developing osteoporosis that can be changed.</a:t>
            </a:r>
          </a:p>
        </p:txBody>
      </p:sp>
    </p:spTree>
    <p:extLst>
      <p:ext uri="{BB962C8B-B14F-4D97-AF65-F5344CB8AC3E}">
        <p14:creationId xmlns:p14="http://schemas.microsoft.com/office/powerpoint/2010/main" val="7164466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EA908-21FC-7C5B-083C-3FACB31B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B5ADA-889C-3C97-C838-82B9249A64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DAFEA0-8FE7-8912-824C-21ECC7C98BE6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Why is preventing/treating osteoporosis important?</a:t>
            </a:r>
            <a:endParaRPr lang="en-CA" sz="4000" cap="none" dirty="0">
              <a:solidFill>
                <a:schemeClr val="bg1"/>
              </a:solidFill>
              <a:ea typeface="Lato SemiBold" panose="020F0502020204030203" pitchFamily="34" charset="0"/>
            </a:endParaRP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0C57BF0-106D-93FF-AEA6-88CA0C7B8E27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3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0AF3342-AA0D-E6B0-82F0-4D90F3A0F862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644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6E096D-BB99-31A7-151B-33945C5667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AE64C8-5485-0D27-2546-7BDB5CE61F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preventing/treating osteoporosis important?</a:t>
            </a:r>
            <a:endParaRPr lang="en-CA" dirty="0"/>
          </a:p>
        </p:txBody>
      </p:sp>
      <p:pic>
        <p:nvPicPr>
          <p:cNvPr id="4" name="Google Shape;310;p38">
            <a:extLst>
              <a:ext uri="{FF2B5EF4-FFF2-40B4-BE49-F238E27FC236}">
                <a16:creationId xmlns:a16="http://schemas.microsoft.com/office/drawing/2014/main" id="{B9F3AE09-7245-FBBD-ACAA-38C8472C5FC6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39219" y="1309768"/>
            <a:ext cx="7559599" cy="5126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86955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147BD-7CD8-885E-1796-1BAC48DA8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3F63A-6B8E-DA85-F74E-D459FEEACA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Cool-down Activity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F6A898-2D39-5681-7473-2B8FC051A3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  <a:buSzPts val="2800"/>
            </a:pPr>
            <a:r>
              <a:rPr lang="en-US" sz="2400" dirty="0"/>
              <a:t>Review your Self-Evaluation Quiz from the starter activity in your </a:t>
            </a:r>
            <a:r>
              <a:rPr lang="en-US" sz="2400" b="1" dirty="0"/>
              <a:t>Introduction to Bone Health - Workshop Guide</a:t>
            </a:r>
          </a:p>
          <a:p>
            <a:pPr lvl="0" indent="-457200">
              <a:spcBef>
                <a:spcPts val="0"/>
              </a:spcBef>
              <a:buSzPts val="2800"/>
            </a:pPr>
            <a:endParaRPr lang="en-US" sz="2400" b="1" dirty="0"/>
          </a:p>
          <a:p>
            <a:pPr lvl="0">
              <a:spcBef>
                <a:spcPts val="0"/>
              </a:spcBef>
              <a:buSzPts val="2800"/>
            </a:pPr>
            <a:r>
              <a:rPr lang="en-US" sz="2400" dirty="0"/>
              <a:t>Complete the RIGHT SIDE of the chart to identify what you have learned during the workshop</a:t>
            </a:r>
          </a:p>
          <a:p>
            <a:pPr marL="685800" lvl="0" indent="-457200">
              <a:spcBef>
                <a:spcPts val="0"/>
              </a:spcBef>
            </a:pPr>
            <a:endParaRPr lang="en-US" sz="2400" dirty="0"/>
          </a:p>
          <a:p>
            <a:pPr lvl="0">
              <a:spcBef>
                <a:spcPts val="0"/>
              </a:spcBef>
              <a:buSzPts val="2800"/>
            </a:pPr>
            <a:r>
              <a:rPr lang="en-US" sz="2400" dirty="0"/>
              <a:t>With the person next to you, discuss: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learned in the workshop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found surprising in the workshop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do you want to learn more about</a:t>
            </a:r>
          </a:p>
          <a:p>
            <a:pPr marL="800100" lvl="1">
              <a:spcBef>
                <a:spcPts val="0"/>
              </a:spcBef>
              <a:buSzPts val="1800"/>
            </a:pPr>
            <a:r>
              <a:rPr lang="en-US" sz="2000" dirty="0"/>
              <a:t>what you will do next with this new knowledge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8541406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5907B-CDBF-6F3D-4E2B-0CA436A2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D111D-C1CC-587C-DA5C-8574EAA7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9221E-193A-A48C-0A05-4BD8E033D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Osteoporosis Canada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osteoporosis.ca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Dr. David Hanley Osteoporosis Centre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osteoporosiscalgary.com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National Osteoporosis Foundation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nof.org</a:t>
            </a:r>
          </a:p>
          <a:p>
            <a:pPr lvl="0" indent="0" algn="ctr">
              <a:spcBef>
                <a:spcPts val="0"/>
              </a:spcBef>
              <a:buNone/>
            </a:pPr>
            <a:endParaRPr lang="en-US" dirty="0"/>
          </a:p>
          <a:p>
            <a:pPr marL="0" lvl="0" indent="0" algn="ctr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4839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332C0C-8D13-710B-5C85-8ED8714E6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Agenda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BFF8-C1E9-B34B-A836-6C08379B8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8240" y="1989138"/>
            <a:ext cx="4978521" cy="4184650"/>
          </a:xfrm>
        </p:spPr>
        <p:txBody>
          <a:bodyPr>
            <a:normAutofit/>
          </a:bodyPr>
          <a:lstStyle/>
          <a:p>
            <a:r>
              <a:rPr lang="en-US" sz="2400" dirty="0"/>
              <a:t>1. Our Bones</a:t>
            </a:r>
          </a:p>
          <a:p>
            <a:r>
              <a:rPr lang="en-US" sz="2400" dirty="0"/>
              <a:t>2. What is Osteoporosis</a:t>
            </a:r>
          </a:p>
          <a:p>
            <a:pPr marL="354013" indent="-354013"/>
            <a:r>
              <a:rPr lang="en-US" sz="2400" dirty="0"/>
              <a:t>3. Why is preventing/treating osteoporosis important?</a:t>
            </a:r>
          </a:p>
          <a:p>
            <a:endParaRPr lang="en-US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58CB113-C415-7626-AC4F-B889F3153562}"/>
              </a:ext>
            </a:extLst>
          </p:cNvPr>
          <p:cNvSpPr txBox="1">
            <a:spLocks/>
          </p:cNvSpPr>
          <p:nvPr/>
        </p:nvSpPr>
        <p:spPr>
          <a:xfrm>
            <a:off x="7944431" y="6438957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solidFill>
                  <a:schemeClr val="tx2"/>
                </a:solidFill>
                <a:latin typeface="+mn-lt"/>
              </a:rPr>
              <a:t>Data-Driven. People-Led. Outcome-Focused.</a:t>
            </a:r>
            <a:endParaRPr lang="en-CA" sz="9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551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7BBC-3DDE-62B9-8E8F-C0D5B470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SPONSORS</a:t>
            </a:r>
            <a:endParaRPr lang="en-CA" dirty="0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EFEBCC5A-7858-5C77-C92B-8A7F7C7D0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0" y="1951694"/>
            <a:ext cx="2743200" cy="643136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21A8161-DC66-4961-C08C-149F6038E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7" y="1916373"/>
            <a:ext cx="2621973" cy="713777"/>
          </a:xfrm>
          <a:prstGeom prst="rect">
            <a:avLst/>
          </a:prstGeom>
        </p:spPr>
      </p:pic>
      <p:pic>
        <p:nvPicPr>
          <p:cNvPr id="6" name="Picture 7" descr="Text&#10;&#10;Description automatically generated">
            <a:extLst>
              <a:ext uri="{FF2B5EF4-FFF2-40B4-BE49-F238E27FC236}">
                <a16:creationId xmlns:a16="http://schemas.microsoft.com/office/drawing/2014/main" id="{C4C06C91-25A5-0AD3-7CAD-35C658EFC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31" y="3739024"/>
            <a:ext cx="1868632" cy="1180850"/>
          </a:xfrm>
          <a:prstGeom prst="rect">
            <a:avLst/>
          </a:prstGeom>
        </p:spPr>
      </p:pic>
      <p:pic>
        <p:nvPicPr>
          <p:cNvPr id="8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9368B5B-777F-C63A-64FD-5B744E5B5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283" y="3763545"/>
            <a:ext cx="1666875" cy="1171575"/>
          </a:xfrm>
          <a:prstGeom prst="rect">
            <a:avLst/>
          </a:prstGeom>
        </p:spPr>
      </p:pic>
      <p:pic>
        <p:nvPicPr>
          <p:cNvPr id="9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128FEB48-5AEA-EB71-73DB-426B384CF4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5962" y="3591666"/>
            <a:ext cx="2085110" cy="1340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BCA40-28FF-A5C0-642B-D8B06DA0C0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588" y="2019639"/>
            <a:ext cx="3332359" cy="45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1067-AF0B-21F7-847D-F5F2362F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C3699-03D9-F9E7-2FB1-533AA286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indent="0">
              <a:spcBef>
                <a:spcPts val="0"/>
              </a:spcBef>
              <a:buNone/>
            </a:pPr>
            <a:r>
              <a:rPr lang="en-US" dirty="0"/>
              <a:t>(2016). Osteoporosis FAQs. Retrieved from https://https://www.osteoporosiscalgary.com/for-patients/osteoporosis-faqs.html.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National Osteoporosis Foundation. (2014). </a:t>
            </a:r>
            <a:r>
              <a:rPr lang="en-US" i="1" dirty="0"/>
              <a:t>Healthy Bones for Life: Clinician’s Guide</a:t>
            </a:r>
            <a:r>
              <a:rPr lang="en-US" dirty="0"/>
              <a:t>. (pp. 3-25).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National Osteoporosis Foundation. (2014). </a:t>
            </a:r>
            <a:r>
              <a:rPr lang="en-US" i="1" dirty="0"/>
              <a:t>Healthy Bones for Life: Patient’s Guide</a:t>
            </a:r>
            <a:r>
              <a:rPr lang="en-US" dirty="0"/>
              <a:t>. (pp. 3-20). 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Osteoporosis Canada. (2014). </a:t>
            </a:r>
            <a:r>
              <a:rPr lang="en-US" i="1" dirty="0"/>
              <a:t>Your Guide to Strong Bones.</a:t>
            </a:r>
          </a:p>
          <a:p>
            <a:pPr lvl="0" indent="0">
              <a:spcBef>
                <a:spcPts val="0"/>
              </a:spcBef>
              <a:buNone/>
            </a:pPr>
            <a:endParaRPr lang="en-US" i="1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Alberta Health Services. (2013). </a:t>
            </a:r>
            <a:r>
              <a:rPr lang="en-US" i="1" dirty="0"/>
              <a:t>Osteoporosis/Bone Health Education Program. </a:t>
            </a:r>
            <a:r>
              <a:rPr lang="en-US" dirty="0"/>
              <a:t>(pp. 1-18).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Alberta Health Services. (2012). </a:t>
            </a:r>
            <a:r>
              <a:rPr lang="en-US" i="1" dirty="0"/>
              <a:t>Better Bones 4 Life: Learning to Exercise and Move with Osteopenia or Osteoporosis.</a:t>
            </a:r>
            <a:r>
              <a:rPr lang="en-US" dirty="0"/>
              <a:t> (pp. 1)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3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CD7C4E-88F9-9CF9-7FE7-0E2040FF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3D406-5452-882A-2A59-016FCCA8ED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584418"/>
          </a:xfrm>
        </p:spPr>
        <p:txBody>
          <a:bodyPr>
            <a:normAutofit fontScale="92500"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400" dirty="0"/>
              <a:t>I will be able to…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endParaRPr lang="en-US" sz="24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/>
              <a:t>Briefly describe the bone growth cycle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/>
              <a:t>List 4 lifestyle requirements for strong bones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/>
              <a:t>List 2 nutrients needed for good bone health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/>
              <a:t>State the definition of osteoporosis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/>
              <a:t>Briefly describe the relationship between osteoporosis and broken bones or fractures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/>
              <a:t>Identify a minimum of 3 risk factors for developing osteoporosis that cannot be changed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500"/>
              </a:spcAft>
            </a:pPr>
            <a:r>
              <a:rPr lang="en-US" sz="2400" dirty="0"/>
              <a:t>Identify a minimum of 3 risk factors for developing osteoporosis that can be changed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659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5A0-DD6A-F29A-BDD0-9F6449DC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F6CB83-8F86-8E54-5C22-B821C3E8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48" y="1584959"/>
            <a:ext cx="8417726" cy="4239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C45107-6A22-5F76-38E9-5F17DD9D1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navigate the slides</a:t>
            </a:r>
            <a:endParaRPr lang="en-CA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050991C-B494-1E52-1766-714A9E8E2655}"/>
              </a:ext>
            </a:extLst>
          </p:cNvPr>
          <p:cNvSpPr/>
          <p:nvPr/>
        </p:nvSpPr>
        <p:spPr>
          <a:xfrm>
            <a:off x="1931306" y="1783062"/>
            <a:ext cx="4521200" cy="64863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4FB6E9-DFA5-179E-9C25-2E791D767E14}"/>
              </a:ext>
            </a:extLst>
          </p:cNvPr>
          <p:cNvSpPr/>
          <p:nvPr/>
        </p:nvSpPr>
        <p:spPr>
          <a:xfrm>
            <a:off x="2177175" y="2544895"/>
            <a:ext cx="3170044" cy="2819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44547A-582C-BD75-909D-FF962A13A533}"/>
              </a:ext>
            </a:extLst>
          </p:cNvPr>
          <p:cNvSpPr/>
          <p:nvPr/>
        </p:nvSpPr>
        <p:spPr>
          <a:xfrm>
            <a:off x="2150576" y="5451980"/>
            <a:ext cx="4301930" cy="44144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E8C80B0-29AC-5BA8-F6C6-5685E19E2745}"/>
              </a:ext>
            </a:extLst>
          </p:cNvPr>
          <p:cNvSpPr/>
          <p:nvPr/>
        </p:nvSpPr>
        <p:spPr>
          <a:xfrm>
            <a:off x="5269510" y="2387989"/>
            <a:ext cx="4181582" cy="18737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Google Shape;134;p17">
            <a:extLst>
              <a:ext uri="{FF2B5EF4-FFF2-40B4-BE49-F238E27FC236}">
                <a16:creationId xmlns:a16="http://schemas.microsoft.com/office/drawing/2014/main" id="{05422CB3-FBE7-F736-3EC7-9AC2A90518F9}"/>
              </a:ext>
            </a:extLst>
          </p:cNvPr>
          <p:cNvSpPr txBox="1">
            <a:spLocks/>
          </p:cNvSpPr>
          <p:nvPr/>
        </p:nvSpPr>
        <p:spPr>
          <a:xfrm>
            <a:off x="9258735" y="1825217"/>
            <a:ext cx="2933265" cy="379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title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key information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learning objective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4" name="Google Shape;136;p17">
            <a:extLst>
              <a:ext uri="{FF2B5EF4-FFF2-40B4-BE49-F238E27FC236}">
                <a16:creationId xmlns:a16="http://schemas.microsoft.com/office/drawing/2014/main" id="{29EAF0A6-9E99-E153-ECDB-8F778BEC3BE3}"/>
              </a:ext>
            </a:extLst>
          </p:cNvPr>
          <p:cNvCxnSpPr>
            <a:cxnSpLocks/>
          </p:cNvCxnSpPr>
          <p:nvPr/>
        </p:nvCxnSpPr>
        <p:spPr>
          <a:xfrm flipH="1">
            <a:off x="5622437" y="2048746"/>
            <a:ext cx="3828655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37;p17">
            <a:extLst>
              <a:ext uri="{FF2B5EF4-FFF2-40B4-BE49-F238E27FC236}">
                <a16:creationId xmlns:a16="http://schemas.microsoft.com/office/drawing/2014/main" id="{09354187-DA92-22DD-1488-FDCC06FD281F}"/>
              </a:ext>
            </a:extLst>
          </p:cNvPr>
          <p:cNvCxnSpPr>
            <a:cxnSpLocks/>
          </p:cNvCxnSpPr>
          <p:nvPr/>
        </p:nvCxnSpPr>
        <p:spPr>
          <a:xfrm flipH="1">
            <a:off x="8783451" y="3429000"/>
            <a:ext cx="667641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138;p17">
            <a:extLst>
              <a:ext uri="{FF2B5EF4-FFF2-40B4-BE49-F238E27FC236}">
                <a16:creationId xmlns:a16="http://schemas.microsoft.com/office/drawing/2014/main" id="{DEF20235-304D-4439-E63C-448F5A1D9408}"/>
              </a:ext>
            </a:extLst>
          </p:cNvPr>
          <p:cNvCxnSpPr>
            <a:cxnSpLocks/>
          </p:cNvCxnSpPr>
          <p:nvPr/>
        </p:nvCxnSpPr>
        <p:spPr>
          <a:xfrm flipH="1">
            <a:off x="5876357" y="4502032"/>
            <a:ext cx="3574735" cy="914165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" name="Google Shape;134;p17">
            <a:extLst>
              <a:ext uri="{FF2B5EF4-FFF2-40B4-BE49-F238E27FC236}">
                <a16:creationId xmlns:a16="http://schemas.microsoft.com/office/drawing/2014/main" id="{BA7B62B7-D235-AF3E-B975-802E7F414105}"/>
              </a:ext>
            </a:extLst>
          </p:cNvPr>
          <p:cNvSpPr txBox="1">
            <a:spLocks/>
          </p:cNvSpPr>
          <p:nvPr/>
        </p:nvSpPr>
        <p:spPr>
          <a:xfrm>
            <a:off x="267956" y="2792956"/>
            <a:ext cx="1882620" cy="890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image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3" name="Google Shape;135;p17">
            <a:extLst>
              <a:ext uri="{FF2B5EF4-FFF2-40B4-BE49-F238E27FC236}">
                <a16:creationId xmlns:a16="http://schemas.microsoft.com/office/drawing/2014/main" id="{621DDDD4-13D8-1140-C57A-B5256300340B}"/>
              </a:ext>
            </a:extLst>
          </p:cNvPr>
          <p:cNvCxnSpPr>
            <a:cxnSpLocks/>
          </p:cNvCxnSpPr>
          <p:nvPr/>
        </p:nvCxnSpPr>
        <p:spPr>
          <a:xfrm>
            <a:off x="1564640" y="3149600"/>
            <a:ext cx="1176268" cy="152121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882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115A-7D9E-F803-0832-1459CD18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D959-35E5-6C47-4665-6A5E8C2F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Guide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2254-8927-1B18-3BF4-58A6DD2B6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927123"/>
            <a:ext cx="10515600" cy="390630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As we progress through this workshop, please ensure to complete the appropriate sections of the </a:t>
            </a:r>
            <a:r>
              <a:rPr lang="en-US" sz="2400" b="1" dirty="0"/>
              <a:t>Workshop Guide</a:t>
            </a:r>
            <a:r>
              <a:rPr lang="en-US" sz="2400" dirty="0"/>
              <a:t> provided for you.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This will be your quick reference following this workshop to aid you on your bone health journey.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29241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874E-9FE3-3450-94C2-A34CBD3C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BF49D7-8700-C4B3-BB3C-AD113092C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AA0057-ECF1-3AB6-120D-C0557A3394E0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728036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Our Bones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9715D21-1095-D33E-349E-92570A4215C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1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2D9F7D-A986-DE38-ECC2-7B9B2C98E2D4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793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ADE95FF-AE5D-6747-AEB2-F8F30C2A99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Our Bones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E1B9F7F-8152-15BE-3C35-8D22309092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Our bones are made up of three major components:</a:t>
            </a:r>
          </a:p>
          <a:p>
            <a:pPr lvl="1"/>
            <a:r>
              <a:rPr lang="en-US" sz="2200" dirty="0"/>
              <a:t>collagen</a:t>
            </a:r>
          </a:p>
          <a:p>
            <a:pPr lvl="2"/>
            <a:r>
              <a:rPr lang="en-US" sz="2000" dirty="0"/>
              <a:t>a protein that makes bones flexible</a:t>
            </a:r>
          </a:p>
          <a:p>
            <a:endParaRPr lang="en-US" sz="2400" dirty="0"/>
          </a:p>
          <a:p>
            <a:pPr lvl="1"/>
            <a:r>
              <a:rPr lang="en-US" sz="2200" dirty="0"/>
              <a:t>calcium</a:t>
            </a:r>
          </a:p>
          <a:p>
            <a:pPr lvl="2"/>
            <a:r>
              <a:rPr lang="en-US" sz="2000" dirty="0"/>
              <a:t>make bones hard and strong</a:t>
            </a:r>
          </a:p>
          <a:p>
            <a:endParaRPr lang="en-US" sz="2400" dirty="0"/>
          </a:p>
          <a:p>
            <a:pPr lvl="1"/>
            <a:r>
              <a:rPr lang="en-US" sz="2200" dirty="0"/>
              <a:t>living bone cells</a:t>
            </a:r>
          </a:p>
          <a:p>
            <a:pPr lvl="2"/>
            <a:r>
              <a:rPr lang="en-US" sz="2000" dirty="0"/>
              <a:t>remove and replace weakened sections of bone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CA" sz="2400" dirty="0"/>
          </a:p>
        </p:txBody>
      </p:sp>
      <p:pic>
        <p:nvPicPr>
          <p:cNvPr id="6" name="Google Shape;158;p20">
            <a:extLst>
              <a:ext uri="{FF2B5EF4-FFF2-40B4-BE49-F238E27FC236}">
                <a16:creationId xmlns:a16="http://schemas.microsoft.com/office/drawing/2014/main" id="{5704566C-F355-9ABA-81F2-28E0087C24C9}"/>
              </a:ext>
            </a:extLst>
          </p:cNvPr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597445" y="2126228"/>
            <a:ext cx="4572000" cy="24654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64040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EA1CE-54EA-D996-B70C-C60AC6C5F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bones grow?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98AF2-08A8-AB57-1708-B584B582F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In groups of 3-4, brainstorm and share what you might already know about how bones grow in your Workshop Guide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You will have TWO MINUTES to record your ideas in your Workshop Guide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  <p:pic>
        <p:nvPicPr>
          <p:cNvPr id="4" name="ERSAaQrUpbc">
            <a:extLst>
              <a:ext uri="{FF2B5EF4-FFF2-40B4-BE49-F238E27FC236}">
                <a16:creationId xmlns:a16="http://schemas.microsoft.com/office/drawing/2014/main" id="{06853395-8416-AB76-B241-8B904A46247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014743" y="3391701"/>
            <a:ext cx="2928851" cy="1647479"/>
          </a:xfrm>
          <a:prstGeom prst="rect">
            <a:avLst/>
          </a:prstGeom>
        </p:spPr>
      </p:pic>
      <p:sp>
        <p:nvSpPr>
          <p:cNvPr id="5" name="Google Shape;166;p21">
            <a:extLst>
              <a:ext uri="{FF2B5EF4-FFF2-40B4-BE49-F238E27FC236}">
                <a16:creationId xmlns:a16="http://schemas.microsoft.com/office/drawing/2014/main" id="{AF095065-9A77-BC8C-F465-A2FFD0D24485}"/>
              </a:ext>
            </a:extLst>
          </p:cNvPr>
          <p:cNvSpPr txBox="1">
            <a:spLocks/>
          </p:cNvSpPr>
          <p:nvPr/>
        </p:nvSpPr>
        <p:spPr>
          <a:xfrm>
            <a:off x="870195" y="5621360"/>
            <a:ext cx="7297233" cy="271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briefly describe the bone growth cycle.</a:t>
            </a:r>
          </a:p>
        </p:txBody>
      </p:sp>
    </p:spTree>
    <p:extLst>
      <p:ext uri="{BB962C8B-B14F-4D97-AF65-F5344CB8AC3E}">
        <p14:creationId xmlns:p14="http://schemas.microsoft.com/office/powerpoint/2010/main" val="3920755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IHO">
  <a:themeElements>
    <a:clrScheme name="IIHO">
      <a:dk1>
        <a:srgbClr val="000000"/>
      </a:dk1>
      <a:lt1>
        <a:srgbClr val="FFFFFF"/>
      </a:lt1>
      <a:dk2>
        <a:srgbClr val="1C365D"/>
      </a:dk2>
      <a:lt2>
        <a:srgbClr val="F9F9F9"/>
      </a:lt2>
      <a:accent1>
        <a:srgbClr val="1C365D"/>
      </a:accent1>
      <a:accent2>
        <a:srgbClr val="000000"/>
      </a:accent2>
      <a:accent3>
        <a:srgbClr val="EF4C4B"/>
      </a:accent3>
      <a:accent4>
        <a:srgbClr val="10B0E6"/>
      </a:accent4>
      <a:accent5>
        <a:srgbClr val="F05920"/>
      </a:accent5>
      <a:accent6>
        <a:srgbClr val="5954AA"/>
      </a:accent6>
      <a:hlink>
        <a:srgbClr val="F58F68"/>
      </a:hlink>
      <a:folHlink>
        <a:srgbClr val="6596AC"/>
      </a:folHlink>
    </a:clrScheme>
    <a:fontScheme name="IIHO - Presentation">
      <a:majorFont>
        <a:latin typeface="Gotham Medium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2M Theme" id="{C1A08E20-3184-495C-AAD3-44D70DE9E3D6}" vid="{2E43031F-31BC-4170-A6D7-72B4ED18A4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63CA55308799244BAA56CFB9708BAE76" ma:contentTypeVersion="0" ma:contentTypeDescription="Create a new folder." ma:contentTypeScope="" ma:versionID="3aa438f6352858d72faad4e45af5a6e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ListForm</Display>
  <Edit>ListForm</Edit>
  <New>ListForm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BCF7DDF-0555-4B18-869A-E83095CA0A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E213EA8-406F-4959-93D7-2FFC29128B6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B67E44F-F7EA-4713-9460-A11D829BD997}">
  <ds:schemaRefs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sharepoint/v3"/>
    <ds:schemaRef ds:uri="http://purl.org/dc/dcmitype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4047</TotalTime>
  <Words>1506</Words>
  <Application>Microsoft Office PowerPoint</Application>
  <PresentationFormat>Widescreen</PresentationFormat>
  <Paragraphs>247</Paragraphs>
  <Slides>31</Slides>
  <Notes>3</Notes>
  <HiddenSlides>0</HiddenSlides>
  <MMClips>5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Lato SemiBold</vt:lpstr>
      <vt:lpstr>Golos Text</vt:lpstr>
      <vt:lpstr>Calibri</vt:lpstr>
      <vt:lpstr>Source Sans Pro</vt:lpstr>
      <vt:lpstr>Open Sans</vt:lpstr>
      <vt:lpstr>Lato</vt:lpstr>
      <vt:lpstr>Gotham Medium</vt:lpstr>
      <vt:lpstr>IIHO</vt:lpstr>
      <vt:lpstr>Introduction to Bone Health</vt:lpstr>
      <vt:lpstr>Starter Activity</vt:lpstr>
      <vt:lpstr>PowerPoint Presentation</vt:lpstr>
      <vt:lpstr>Learning Objectives</vt:lpstr>
      <vt:lpstr>How to navigate the slides</vt:lpstr>
      <vt:lpstr>Workshop Guide</vt:lpstr>
      <vt:lpstr>PowerPoint Presentation</vt:lpstr>
      <vt:lpstr>Our Bones</vt:lpstr>
      <vt:lpstr>How do bones grow?</vt:lpstr>
      <vt:lpstr>Bone Growth Cycle</vt:lpstr>
      <vt:lpstr>Bone Growth Cycle</vt:lpstr>
      <vt:lpstr>Bone Growth Cycle</vt:lpstr>
      <vt:lpstr>Bone Growth Cycle</vt:lpstr>
      <vt:lpstr>What are strong bones?</vt:lpstr>
      <vt:lpstr>Bone Strength</vt:lpstr>
      <vt:lpstr>Strong Bones at an Early Age</vt:lpstr>
      <vt:lpstr>PowerPoint Presentation</vt:lpstr>
      <vt:lpstr>Osteoporosis</vt:lpstr>
      <vt:lpstr>Osteoporosis</vt:lpstr>
      <vt:lpstr>Fragility Fracture</vt:lpstr>
      <vt:lpstr>What are Osteoporosis Risk Factors?</vt:lpstr>
      <vt:lpstr>What are Osteoporosis Risk Factors?</vt:lpstr>
      <vt:lpstr>Risk Factors You CANNOT Change</vt:lpstr>
      <vt:lpstr>Risk Factors You CANNOT Change</vt:lpstr>
      <vt:lpstr>Risk Factors You May Be Able To Change</vt:lpstr>
      <vt:lpstr>PowerPoint Presentation</vt:lpstr>
      <vt:lpstr>Why is preventing/treating osteoporosis important?</vt:lpstr>
      <vt:lpstr>Cool-down Activity</vt:lpstr>
      <vt:lpstr>Additional Resources</vt:lpstr>
      <vt:lpstr>SPONSORS</vt:lpstr>
      <vt:lpstr>Bibliography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for Improved  Health Outcomes</dc:title>
  <dc:creator>kreczek@albertaboneandjoint.com</dc:creator>
  <cp:lastModifiedBy>Katelyn Reczek</cp:lastModifiedBy>
  <cp:revision>225</cp:revision>
  <dcterms:created xsi:type="dcterms:W3CDTF">2024-10-10T15:42:02Z</dcterms:created>
  <dcterms:modified xsi:type="dcterms:W3CDTF">2026-06-11T23:04:48Z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0x01200063CA55308799244BAA56CFB9708BAE76</vt:lpwstr>
  </property>
  <property fmtid="{D5CDD505-2E9C-101B-9397-08002B2CF9AE}" pid="3" name="TaxKeyword">
    <vt:lpwstr/>
  </property>
  <property fmtid="{D5CDD505-2E9C-101B-9397-08002B2CF9AE}" pid="4" name="id36a9f0712845ca955fcb0a3e929228">
    <vt:lpwstr/>
  </property>
  <property fmtid="{D5CDD505-2E9C-101B-9397-08002B2CF9AE}" pid="5" name="PresentationType">
    <vt:lpwstr/>
  </property>
  <property fmtid="{D5CDD505-2E9C-101B-9397-08002B2CF9AE}" pid="6" name="jde21c1f01e54cd7967ea90ca4fa1413">
    <vt:lpwstr/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bd0c6da2c61e468f982e4e277c6995b7">
    <vt:lpwstr/>
  </property>
  <property fmtid="{D5CDD505-2E9C-101B-9397-08002B2CF9AE}" pid="10" name="TaxKeywordTaxHTField">
    <vt:lpwstr/>
  </property>
  <property fmtid="{D5CDD505-2E9C-101B-9397-08002B2CF9AE}" pid="11" name="Research_x0020_Log_x0020_Type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p149e414ec534a5cafb1f9f4f4bbef12">
    <vt:lpwstr/>
  </property>
  <property fmtid="{D5CDD505-2E9C-101B-9397-08002B2CF9AE}" pid="15" name="g15ef28a6b3c498cab9fb88b6bb3843e">
    <vt:lpwstr/>
  </property>
  <property fmtid="{D5CDD505-2E9C-101B-9397-08002B2CF9AE}" pid="16" name="kb2d4ca7f50f47a4b71a6851e2d97589">
    <vt:lpwstr/>
  </property>
  <property fmtid="{D5CDD505-2E9C-101B-9397-08002B2CF9AE}" pid="17" name="SOP_x0020_Document_x0020_Type">
    <vt:lpwstr/>
  </property>
  <property fmtid="{D5CDD505-2E9C-101B-9397-08002B2CF9AE}" pid="18" name="_ExtendedDescription">
    <vt:lpwstr/>
  </property>
  <property fmtid="{D5CDD505-2E9C-101B-9397-08002B2CF9AE}" pid="19" name="ReportType">
    <vt:lpwstr/>
  </property>
  <property fmtid="{D5CDD505-2E9C-101B-9397-08002B2CF9AE}" pid="20" name="Correspondence Type">
    <vt:lpwstr/>
  </property>
  <property fmtid="{D5CDD505-2E9C-101B-9397-08002B2CF9AE}" pid="21" name="n94ca1d2d1804d61b82af299422c009b">
    <vt:lpwstr/>
  </property>
  <property fmtid="{D5CDD505-2E9C-101B-9397-08002B2CF9AE}" pid="22" name="MinutesType">
    <vt:lpwstr/>
  </property>
  <property fmtid="{D5CDD505-2E9C-101B-9397-08002B2CF9AE}" pid="23" name="xd_Signature">
    <vt:bool>false</vt:bool>
  </property>
  <property fmtid="{D5CDD505-2E9C-101B-9397-08002B2CF9AE}" pid="24" name="Promotional_x0020_Material_x0020_Type">
    <vt:lpwstr/>
  </property>
  <property fmtid="{D5CDD505-2E9C-101B-9397-08002B2CF9AE}" pid="25" name="lcf76f155ced4ddcb4097134ff3c332f">
    <vt:lpwstr/>
  </property>
  <property fmtid="{D5CDD505-2E9C-101B-9397-08002B2CF9AE}" pid="26" name="TaxCatchAll">
    <vt:lpwstr/>
  </property>
  <property fmtid="{D5CDD505-2E9C-101B-9397-08002B2CF9AE}" pid="27" name="Promotional Material Type">
    <vt:lpwstr/>
  </property>
  <property fmtid="{D5CDD505-2E9C-101B-9397-08002B2CF9AE}" pid="28" name="SOP Document Type">
    <vt:lpwstr/>
  </property>
  <property fmtid="{D5CDD505-2E9C-101B-9397-08002B2CF9AE}" pid="29" name="Research Log Type">
    <vt:lpwstr/>
  </property>
  <property fmtid="{D5CDD505-2E9C-101B-9397-08002B2CF9AE}" pid="30" name="TriggerFlowInfo">
    <vt:lpwstr/>
  </property>
  <property fmtid="{D5CDD505-2E9C-101B-9397-08002B2CF9AE}" pid="31" name="Correspondence_x0020_Type">
    <vt:lpwstr/>
  </property>
</Properties>
</file>