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4"/>
  </p:sldMasterIdLst>
  <p:notesMasterIdLst>
    <p:notesMasterId r:id="rId40"/>
  </p:notesMasterIdLst>
  <p:handoutMasterIdLst>
    <p:handoutMasterId r:id="rId41"/>
  </p:handoutMasterIdLst>
  <p:sldIdLst>
    <p:sldId id="256" r:id="rId5"/>
    <p:sldId id="1120" r:id="rId6"/>
    <p:sldId id="1070" r:id="rId7"/>
    <p:sldId id="1077" r:id="rId8"/>
    <p:sldId id="1078" r:id="rId9"/>
    <p:sldId id="1080" r:id="rId10"/>
    <p:sldId id="1095" r:id="rId11"/>
    <p:sldId id="1122" r:id="rId12"/>
    <p:sldId id="1123" r:id="rId13"/>
    <p:sldId id="1082" r:id="rId14"/>
    <p:sldId id="1124" r:id="rId15"/>
    <p:sldId id="1081" r:id="rId16"/>
    <p:sldId id="1121" r:id="rId17"/>
    <p:sldId id="1125" r:id="rId18"/>
    <p:sldId id="1117" r:id="rId19"/>
    <p:sldId id="1126" r:id="rId20"/>
    <p:sldId id="1127" r:id="rId21"/>
    <p:sldId id="1128" r:id="rId22"/>
    <p:sldId id="1129" r:id="rId23"/>
    <p:sldId id="1130" r:id="rId24"/>
    <p:sldId id="1131" r:id="rId25"/>
    <p:sldId id="1132" r:id="rId26"/>
    <p:sldId id="1136" r:id="rId27"/>
    <p:sldId id="1137" r:id="rId28"/>
    <p:sldId id="1138" r:id="rId29"/>
    <p:sldId id="1139" r:id="rId30"/>
    <p:sldId id="1140" r:id="rId31"/>
    <p:sldId id="1118" r:id="rId32"/>
    <p:sldId id="1141" r:id="rId33"/>
    <p:sldId id="1142" r:id="rId34"/>
    <p:sldId id="1143" r:id="rId35"/>
    <p:sldId id="1133" r:id="rId36"/>
    <p:sldId id="1119" r:id="rId37"/>
    <p:sldId id="1099" r:id="rId38"/>
    <p:sldId id="1100" r:id="rId39"/>
  </p:sldIdLst>
  <p:sldSz cx="12192000" cy="6858000"/>
  <p:notesSz cx="6858000" cy="9144000"/>
  <p:embeddedFontLst>
    <p:embeddedFont>
      <p:font typeface="Golos Text" panose="020B0503020202020204" pitchFamily="34" charset="0"/>
      <p:regular r:id="rId42"/>
      <p:bold r:id="rId43"/>
    </p:embeddedFont>
    <p:embeddedFont>
      <p:font typeface="Gotham Medium" pitchFamily="50" charset="0"/>
      <p:regular r:id="rId44"/>
    </p:embeddedFont>
    <p:embeddedFont>
      <p:font typeface="Lato" panose="020F0502020204030203" pitchFamily="34" charset="0"/>
      <p:regular r:id="rId45"/>
      <p:bold r:id="rId46"/>
      <p:italic r:id="rId47"/>
      <p:boldItalic r:id="rId48"/>
    </p:embeddedFont>
    <p:embeddedFont>
      <p:font typeface="Lato SemiBold" panose="020F0502020204030203" pitchFamily="34" charset="0"/>
      <p:bold r:id="rId49"/>
      <p:boldItalic r:id="rId50"/>
    </p:embeddedFont>
    <p:embeddedFont>
      <p:font typeface="Open Sans" panose="020B0606030504020204" pitchFamily="34" charset="0"/>
      <p:regular r:id="rId51"/>
    </p:embeddedFont>
    <p:embeddedFont>
      <p:font typeface="Source Sans Pro" panose="020B0503030403020204" pitchFamily="34" charset="0"/>
      <p:regular r:id="rId5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0566C52-CC8F-D99E-3C2E-BBA79F3A90FA}" name="Liz Rowan" initials="LR" userId="S::lrowan@albertaboneandjoint.com::c7640cf5-46b4-416e-9ece-cf4798393fad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69B79"/>
    <a:srgbClr val="10B0E6"/>
    <a:srgbClr val="454344"/>
    <a:srgbClr val="FFFFFF"/>
    <a:srgbClr val="EF4C4B"/>
    <a:srgbClr val="FFE9AE"/>
    <a:srgbClr val="3D7CAA"/>
    <a:srgbClr val="DE6F6A"/>
    <a:srgbClr val="C5ECF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E8E3AA-DBD5-4A5B-8F98-5C4E5CA0B0B6}" v="35" dt="2026-01-20T22:34:58.841"/>
  </p1510:revLst>
</p1510:revInfo>
</file>

<file path=ppt/tableStyles.xml><?xml version="1.0" encoding="utf-8"?>
<a:tblStyleLst xmlns:a="http://schemas.openxmlformats.org/drawingml/2006/main" def="{0E3FDE45-AF77-4B5C-9715-49D594BDF05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90799" autoAdjust="0"/>
  </p:normalViewPr>
  <p:slideViewPr>
    <p:cSldViewPr snapToGrid="0">
      <p:cViewPr varScale="1">
        <p:scale>
          <a:sx n="97" d="100"/>
          <a:sy n="97" d="100"/>
        </p:scale>
        <p:origin x="1050" y="8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4548" y="9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50" Type="http://schemas.openxmlformats.org/officeDocument/2006/relationships/font" Target="fonts/font9.fntdata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font" Target="fonts/font4.fntdata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font" Target="fonts/font10.fntdata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5.fntdata"/><Relationship Id="rId59" Type="http://schemas.microsoft.com/office/2018/10/relationships/authors" Target="authors.xml"/><Relationship Id="rId20" Type="http://schemas.openxmlformats.org/officeDocument/2006/relationships/slide" Target="slides/slide16.xml"/><Relationship Id="rId41" Type="http://schemas.openxmlformats.org/officeDocument/2006/relationships/handoutMaster" Target="handoutMasters/handoutMaster1.xml"/><Relationship Id="rId54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8.fntdata"/><Relationship Id="rId57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font" Target="fonts/font3.fntdata"/><Relationship Id="rId52" Type="http://schemas.openxmlformats.org/officeDocument/2006/relationships/font" Target="fonts/font11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elyn Reczek" userId="8b90cbd9-4512-4289-a591-b7911c7d0d9d" providerId="ADAL" clId="{BE5BE601-8233-4551-904A-5FD42BDB75D7}"/>
    <pc:docChg chg="undo custSel modSld">
      <pc:chgData name="Katelyn Reczek" userId="8b90cbd9-4512-4289-a591-b7911c7d0d9d" providerId="ADAL" clId="{BE5BE601-8233-4551-904A-5FD42BDB75D7}" dt="2026-01-20T22:34:58.841" v="188"/>
      <pc:docMkLst>
        <pc:docMk/>
      </pc:docMkLst>
      <pc:sldChg chg="modSp mod">
        <pc:chgData name="Katelyn Reczek" userId="8b90cbd9-4512-4289-a591-b7911c7d0d9d" providerId="ADAL" clId="{BE5BE601-8233-4551-904A-5FD42BDB75D7}" dt="2026-01-20T22:24:57.844" v="140" actId="114"/>
        <pc:sldMkLst>
          <pc:docMk/>
          <pc:sldMk cId="366489601" sldId="256"/>
        </pc:sldMkLst>
        <pc:spChg chg="mod">
          <ac:chgData name="Katelyn Reczek" userId="8b90cbd9-4512-4289-a591-b7911c7d0d9d" providerId="ADAL" clId="{BE5BE601-8233-4551-904A-5FD42BDB75D7}" dt="2026-01-20T22:24:57.844" v="140" actId="114"/>
          <ac:spMkLst>
            <pc:docMk/>
            <pc:sldMk cId="366489601" sldId="256"/>
            <ac:spMk id="8" creationId="{81EC8E60-997C-4001-50CA-31C0B2FE182B}"/>
          </ac:spMkLst>
        </pc:spChg>
        <pc:picChg chg="mod">
          <ac:chgData name="Katelyn Reczek" userId="8b90cbd9-4512-4289-a591-b7911c7d0d9d" providerId="ADAL" clId="{BE5BE601-8233-4551-904A-5FD42BDB75D7}" dt="2026-01-20T22:17:06.188" v="6" actId="14100"/>
          <ac:picMkLst>
            <pc:docMk/>
            <pc:sldMk cId="366489601" sldId="256"/>
            <ac:picMk id="9" creationId="{C18D9F98-AE90-10D4-E690-9918893E822F}"/>
          </ac:picMkLst>
        </pc:picChg>
      </pc:sldChg>
      <pc:sldChg chg="addSp modSp mod">
        <pc:chgData name="Katelyn Reczek" userId="8b90cbd9-4512-4289-a591-b7911c7d0d9d" providerId="ADAL" clId="{BE5BE601-8233-4551-904A-5FD42BDB75D7}" dt="2026-01-20T22:24:18.844" v="137" actId="1076"/>
        <pc:sldMkLst>
          <pc:docMk/>
          <pc:sldMk cId="2075634914" sldId="979"/>
        </pc:sldMkLst>
        <pc:spChg chg="add mod">
          <ac:chgData name="Katelyn Reczek" userId="8b90cbd9-4512-4289-a591-b7911c7d0d9d" providerId="ADAL" clId="{BE5BE601-8233-4551-904A-5FD42BDB75D7}" dt="2026-01-20T22:24:00.175" v="135" actId="255"/>
          <ac:spMkLst>
            <pc:docMk/>
            <pc:sldMk cId="2075634914" sldId="979"/>
            <ac:spMk id="2" creationId="{5213C620-89EF-1CBD-DD55-8BBEF7557EE3}"/>
          </ac:spMkLst>
        </pc:spChg>
        <pc:spChg chg="add">
          <ac:chgData name="Katelyn Reczek" userId="8b90cbd9-4512-4289-a591-b7911c7d0d9d" providerId="ADAL" clId="{BE5BE601-8233-4551-904A-5FD42BDB75D7}" dt="2026-01-20T22:19:55.232" v="59"/>
          <ac:spMkLst>
            <pc:docMk/>
            <pc:sldMk cId="2075634914" sldId="979"/>
            <ac:spMk id="3" creationId="{6E8884DD-091D-EBA8-6F9F-128FCD97A613}"/>
          </ac:spMkLst>
        </pc:spChg>
        <pc:spChg chg="add">
          <ac:chgData name="Katelyn Reczek" userId="8b90cbd9-4512-4289-a591-b7911c7d0d9d" providerId="ADAL" clId="{BE5BE601-8233-4551-904A-5FD42BDB75D7}" dt="2026-01-20T22:19:55.232" v="59"/>
          <ac:spMkLst>
            <pc:docMk/>
            <pc:sldMk cId="2075634914" sldId="979"/>
            <ac:spMk id="4" creationId="{E77FFC31-FD21-F372-9EA0-7A76741E2EF8}"/>
          </ac:spMkLst>
        </pc:spChg>
        <pc:spChg chg="mod">
          <ac:chgData name="Katelyn Reczek" userId="8b90cbd9-4512-4289-a591-b7911c7d0d9d" providerId="ADAL" clId="{BE5BE601-8233-4551-904A-5FD42BDB75D7}" dt="2026-01-20T22:23:00.714" v="114" actId="1076"/>
          <ac:spMkLst>
            <pc:docMk/>
            <pc:sldMk cId="2075634914" sldId="979"/>
            <ac:spMk id="5" creationId="{C940147F-7DB6-6F46-9DD6-05202D198CA5}"/>
          </ac:spMkLst>
        </pc:spChg>
        <pc:spChg chg="mod">
          <ac:chgData name="Katelyn Reczek" userId="8b90cbd9-4512-4289-a591-b7911c7d0d9d" providerId="ADAL" clId="{BE5BE601-8233-4551-904A-5FD42BDB75D7}" dt="2026-01-20T22:21:30.598" v="80" actId="1076"/>
          <ac:spMkLst>
            <pc:docMk/>
            <pc:sldMk cId="2075634914" sldId="979"/>
            <ac:spMk id="6" creationId="{4D527AA6-BF67-9B41-A890-98C6DE2D7726}"/>
          </ac:spMkLst>
        </pc:spChg>
        <pc:spChg chg="add">
          <ac:chgData name="Katelyn Reczek" userId="8b90cbd9-4512-4289-a591-b7911c7d0d9d" providerId="ADAL" clId="{BE5BE601-8233-4551-904A-5FD42BDB75D7}" dt="2026-01-20T22:20:08.753" v="60"/>
          <ac:spMkLst>
            <pc:docMk/>
            <pc:sldMk cId="2075634914" sldId="979"/>
            <ac:spMk id="8" creationId="{92D98C39-94E9-3D8C-6821-1AAA4B857D30}"/>
          </ac:spMkLst>
        </pc:spChg>
        <pc:spChg chg="add">
          <ac:chgData name="Katelyn Reczek" userId="8b90cbd9-4512-4289-a591-b7911c7d0d9d" providerId="ADAL" clId="{BE5BE601-8233-4551-904A-5FD42BDB75D7}" dt="2026-01-20T22:20:08.753" v="60"/>
          <ac:spMkLst>
            <pc:docMk/>
            <pc:sldMk cId="2075634914" sldId="979"/>
            <ac:spMk id="9" creationId="{334C6C75-FB2B-A81F-15FC-0118B5E270FA}"/>
          </ac:spMkLst>
        </pc:spChg>
        <pc:spChg chg="add mod">
          <ac:chgData name="Katelyn Reczek" userId="8b90cbd9-4512-4289-a591-b7911c7d0d9d" providerId="ADAL" clId="{BE5BE601-8233-4551-904A-5FD42BDB75D7}" dt="2026-01-20T22:20:10.941" v="61"/>
          <ac:spMkLst>
            <pc:docMk/>
            <pc:sldMk cId="2075634914" sldId="979"/>
            <ac:spMk id="10" creationId="{64F91D83-671B-8977-3C38-84B8E98761B7}"/>
          </ac:spMkLst>
        </pc:spChg>
        <pc:spChg chg="add mod">
          <ac:chgData name="Katelyn Reczek" userId="8b90cbd9-4512-4289-a591-b7911c7d0d9d" providerId="ADAL" clId="{BE5BE601-8233-4551-904A-5FD42BDB75D7}" dt="2026-01-20T22:24:18.844" v="137" actId="1076"/>
          <ac:spMkLst>
            <pc:docMk/>
            <pc:sldMk cId="2075634914" sldId="979"/>
            <ac:spMk id="11" creationId="{4E8516FE-5FB3-9189-32C6-CB2AD822AF74}"/>
          </ac:spMkLst>
        </pc:spChg>
        <pc:spChg chg="add">
          <ac:chgData name="Katelyn Reczek" userId="8b90cbd9-4512-4289-a591-b7911c7d0d9d" providerId="ADAL" clId="{BE5BE601-8233-4551-904A-5FD42BDB75D7}" dt="2026-01-20T22:20:24.080" v="64"/>
          <ac:spMkLst>
            <pc:docMk/>
            <pc:sldMk cId="2075634914" sldId="979"/>
            <ac:spMk id="12" creationId="{AE8A5833-FEFC-E549-AF72-A74D58F41D22}"/>
          </ac:spMkLst>
        </pc:spChg>
        <pc:spChg chg="add">
          <ac:chgData name="Katelyn Reczek" userId="8b90cbd9-4512-4289-a591-b7911c7d0d9d" providerId="ADAL" clId="{BE5BE601-8233-4551-904A-5FD42BDB75D7}" dt="2026-01-20T22:20:24.080" v="64"/>
          <ac:spMkLst>
            <pc:docMk/>
            <pc:sldMk cId="2075634914" sldId="979"/>
            <ac:spMk id="13" creationId="{94FA127E-78D4-2293-F72D-2EDEA7E4672F}"/>
          </ac:spMkLst>
        </pc:spChg>
        <pc:spChg chg="add">
          <ac:chgData name="Katelyn Reczek" userId="8b90cbd9-4512-4289-a591-b7911c7d0d9d" providerId="ADAL" clId="{BE5BE601-8233-4551-904A-5FD42BDB75D7}" dt="2026-01-20T22:20:32.434" v="65"/>
          <ac:spMkLst>
            <pc:docMk/>
            <pc:sldMk cId="2075634914" sldId="979"/>
            <ac:spMk id="14" creationId="{C5DE0DE4-2024-1FCA-50FD-EFDE714BFA09}"/>
          </ac:spMkLst>
        </pc:spChg>
        <pc:spChg chg="add">
          <ac:chgData name="Katelyn Reczek" userId="8b90cbd9-4512-4289-a591-b7911c7d0d9d" providerId="ADAL" clId="{BE5BE601-8233-4551-904A-5FD42BDB75D7}" dt="2026-01-20T22:20:38.453" v="66"/>
          <ac:spMkLst>
            <pc:docMk/>
            <pc:sldMk cId="2075634914" sldId="979"/>
            <ac:spMk id="15" creationId="{355C10E1-F807-9A36-2BE8-0EDFAD4D12DF}"/>
          </ac:spMkLst>
        </pc:spChg>
        <pc:spChg chg="add">
          <ac:chgData name="Katelyn Reczek" userId="8b90cbd9-4512-4289-a591-b7911c7d0d9d" providerId="ADAL" clId="{BE5BE601-8233-4551-904A-5FD42BDB75D7}" dt="2026-01-20T22:20:38.453" v="66"/>
          <ac:spMkLst>
            <pc:docMk/>
            <pc:sldMk cId="2075634914" sldId="979"/>
            <ac:spMk id="16" creationId="{0077D799-981B-BCCC-BE27-06C839CD8333}"/>
          </ac:spMkLst>
        </pc:spChg>
        <pc:picChg chg="mod">
          <ac:chgData name="Katelyn Reczek" userId="8b90cbd9-4512-4289-a591-b7911c7d0d9d" providerId="ADAL" clId="{BE5BE601-8233-4551-904A-5FD42BDB75D7}" dt="2026-01-20T22:23:34.966" v="120" actId="1038"/>
          <ac:picMkLst>
            <pc:docMk/>
            <pc:sldMk cId="2075634914" sldId="979"/>
            <ac:picMk id="7" creationId="{C5FA249E-B832-9847-A2BB-03ED6BBA5EB6}"/>
          </ac:picMkLst>
        </pc:picChg>
        <pc:picChg chg="add">
          <ac:chgData name="Katelyn Reczek" userId="8b90cbd9-4512-4289-a591-b7911c7d0d9d" providerId="ADAL" clId="{BE5BE601-8233-4551-904A-5FD42BDB75D7}" dt="2026-01-20T22:19:55.232" v="59"/>
          <ac:picMkLst>
            <pc:docMk/>
            <pc:sldMk cId="2075634914" sldId="979"/>
            <ac:picMk id="2049" creationId="{12385A2D-12B4-D04D-B650-AD08F9F6FEC7}"/>
          </ac:picMkLst>
        </pc:picChg>
        <pc:picChg chg="add">
          <ac:chgData name="Katelyn Reczek" userId="8b90cbd9-4512-4289-a591-b7911c7d0d9d" providerId="ADAL" clId="{BE5BE601-8233-4551-904A-5FD42BDB75D7}" dt="2026-01-20T22:20:08.753" v="60"/>
          <ac:picMkLst>
            <pc:docMk/>
            <pc:sldMk cId="2075634914" sldId="979"/>
            <ac:picMk id="2052" creationId="{FF3F8C6B-0379-46DB-240B-D8E997B0730C}"/>
          </ac:picMkLst>
        </pc:picChg>
        <pc:picChg chg="add">
          <ac:chgData name="Katelyn Reczek" userId="8b90cbd9-4512-4289-a591-b7911c7d0d9d" providerId="ADAL" clId="{BE5BE601-8233-4551-904A-5FD42BDB75D7}" dt="2026-01-20T22:20:24.080" v="64"/>
          <ac:picMkLst>
            <pc:docMk/>
            <pc:sldMk cId="2075634914" sldId="979"/>
            <ac:picMk id="2055" creationId="{41FCEF20-CB38-A9AE-8878-AA86CB889517}"/>
          </ac:picMkLst>
        </pc:picChg>
        <pc:picChg chg="add">
          <ac:chgData name="Katelyn Reczek" userId="8b90cbd9-4512-4289-a591-b7911c7d0d9d" providerId="ADAL" clId="{BE5BE601-8233-4551-904A-5FD42BDB75D7}" dt="2026-01-20T22:20:32.434" v="65"/>
          <ac:picMkLst>
            <pc:docMk/>
            <pc:sldMk cId="2075634914" sldId="979"/>
            <ac:picMk id="2058" creationId="{A641CDD1-36DC-58CA-CF45-2F3A9490C6E4}"/>
          </ac:picMkLst>
        </pc:picChg>
        <pc:picChg chg="add">
          <ac:chgData name="Katelyn Reczek" userId="8b90cbd9-4512-4289-a591-b7911c7d0d9d" providerId="ADAL" clId="{BE5BE601-8233-4551-904A-5FD42BDB75D7}" dt="2026-01-20T22:20:38.453" v="66"/>
          <ac:picMkLst>
            <pc:docMk/>
            <pc:sldMk cId="2075634914" sldId="979"/>
            <ac:picMk id="2060" creationId="{D54E7DDC-1C36-78C7-CA2A-8808200D1AD7}"/>
          </ac:picMkLst>
        </pc:picChg>
      </pc:sldChg>
      <pc:sldChg chg="addSp modSp">
        <pc:chgData name="Katelyn Reczek" userId="8b90cbd9-4512-4289-a591-b7911c7d0d9d" providerId="ADAL" clId="{BE5BE601-8233-4551-904A-5FD42BDB75D7}" dt="2026-01-20T22:26:04.568" v="147"/>
        <pc:sldMkLst>
          <pc:docMk/>
          <pc:sldMk cId="3311567096" sldId="988"/>
        </pc:sldMkLst>
        <pc:spChg chg="add mod">
          <ac:chgData name="Katelyn Reczek" userId="8b90cbd9-4512-4289-a591-b7911c7d0d9d" providerId="ADAL" clId="{BE5BE601-8233-4551-904A-5FD42BDB75D7}" dt="2026-01-20T22:26:04.568" v="147"/>
          <ac:spMkLst>
            <pc:docMk/>
            <pc:sldMk cId="3311567096" sldId="988"/>
            <ac:spMk id="5" creationId="{9D37E389-974E-E619-85F5-771E36D7FD35}"/>
          </ac:spMkLst>
        </pc:spChg>
      </pc:sldChg>
      <pc:sldChg chg="addSp modSp">
        <pc:chgData name="Katelyn Reczek" userId="8b90cbd9-4512-4289-a591-b7911c7d0d9d" providerId="ADAL" clId="{BE5BE601-8233-4551-904A-5FD42BDB75D7}" dt="2026-01-20T22:34:02.953" v="180"/>
        <pc:sldMkLst>
          <pc:docMk/>
          <pc:sldMk cId="1899538343" sldId="1009"/>
        </pc:sldMkLst>
        <pc:spChg chg="add mod">
          <ac:chgData name="Katelyn Reczek" userId="8b90cbd9-4512-4289-a591-b7911c7d0d9d" providerId="ADAL" clId="{BE5BE601-8233-4551-904A-5FD42BDB75D7}" dt="2026-01-20T22:34:02.953" v="180"/>
          <ac:spMkLst>
            <pc:docMk/>
            <pc:sldMk cId="1899538343" sldId="1009"/>
            <ac:spMk id="3" creationId="{87975FCC-5A5E-19A9-0801-7798C665D1FC}"/>
          </ac:spMkLst>
        </pc:spChg>
      </pc:sldChg>
      <pc:sldChg chg="addSp modSp">
        <pc:chgData name="Katelyn Reczek" userId="8b90cbd9-4512-4289-a591-b7911c7d0d9d" providerId="ADAL" clId="{BE5BE601-8233-4551-904A-5FD42BDB75D7}" dt="2026-01-20T22:33:47.254" v="175"/>
        <pc:sldMkLst>
          <pc:docMk/>
          <pc:sldMk cId="2789244359" sldId="1013"/>
        </pc:sldMkLst>
        <pc:spChg chg="add mod">
          <ac:chgData name="Katelyn Reczek" userId="8b90cbd9-4512-4289-a591-b7911c7d0d9d" providerId="ADAL" clId="{BE5BE601-8233-4551-904A-5FD42BDB75D7}" dt="2026-01-20T22:33:47.254" v="175"/>
          <ac:spMkLst>
            <pc:docMk/>
            <pc:sldMk cId="2789244359" sldId="1013"/>
            <ac:spMk id="4" creationId="{4A29B9D2-6750-A3F8-3694-9ACD1EBD3361}"/>
          </ac:spMkLst>
        </pc:spChg>
      </pc:sldChg>
      <pc:sldChg chg="addSp modSp mod">
        <pc:chgData name="Katelyn Reczek" userId="8b90cbd9-4512-4289-a591-b7911c7d0d9d" providerId="ADAL" clId="{BE5BE601-8233-4551-904A-5FD42BDB75D7}" dt="2026-01-20T22:34:52.059" v="187" actId="1076"/>
        <pc:sldMkLst>
          <pc:docMk/>
          <pc:sldMk cId="4235497514" sldId="1032"/>
        </pc:sldMkLst>
        <pc:spChg chg="add mod">
          <ac:chgData name="Katelyn Reczek" userId="8b90cbd9-4512-4289-a591-b7911c7d0d9d" providerId="ADAL" clId="{BE5BE601-8233-4551-904A-5FD42BDB75D7}" dt="2026-01-20T22:34:52.059" v="187" actId="1076"/>
          <ac:spMkLst>
            <pc:docMk/>
            <pc:sldMk cId="4235497514" sldId="1032"/>
            <ac:spMk id="6" creationId="{58641990-5CD9-4F52-EE25-5DE3D2118786}"/>
          </ac:spMkLst>
        </pc:spChg>
      </pc:sldChg>
      <pc:sldChg chg="addSp modSp">
        <pc:chgData name="Katelyn Reczek" userId="8b90cbd9-4512-4289-a591-b7911c7d0d9d" providerId="ADAL" clId="{BE5BE601-8233-4551-904A-5FD42BDB75D7}" dt="2026-01-20T22:33:48.855" v="176"/>
        <pc:sldMkLst>
          <pc:docMk/>
          <pc:sldMk cId="3114547601" sldId="1038"/>
        </pc:sldMkLst>
        <pc:spChg chg="add mod">
          <ac:chgData name="Katelyn Reczek" userId="8b90cbd9-4512-4289-a591-b7911c7d0d9d" providerId="ADAL" clId="{BE5BE601-8233-4551-904A-5FD42BDB75D7}" dt="2026-01-20T22:33:48.855" v="176"/>
          <ac:spMkLst>
            <pc:docMk/>
            <pc:sldMk cId="3114547601" sldId="1038"/>
            <ac:spMk id="4" creationId="{CDFF50D8-E4EC-A3DF-4381-171D5910DA0E}"/>
          </ac:spMkLst>
        </pc:spChg>
      </pc:sldChg>
      <pc:sldChg chg="addSp modSp mod">
        <pc:chgData name="Katelyn Reczek" userId="8b90cbd9-4512-4289-a591-b7911c7d0d9d" providerId="ADAL" clId="{BE5BE601-8233-4551-904A-5FD42BDB75D7}" dt="2026-01-20T22:34:41.867" v="184" actId="1035"/>
        <pc:sldMkLst>
          <pc:docMk/>
          <pc:sldMk cId="912027731" sldId="1051"/>
        </pc:sldMkLst>
        <pc:spChg chg="add mod">
          <ac:chgData name="Katelyn Reczek" userId="8b90cbd9-4512-4289-a591-b7911c7d0d9d" providerId="ADAL" clId="{BE5BE601-8233-4551-904A-5FD42BDB75D7}" dt="2026-01-20T22:34:41.867" v="184" actId="1035"/>
          <ac:spMkLst>
            <pc:docMk/>
            <pc:sldMk cId="912027731" sldId="1051"/>
            <ac:spMk id="12" creationId="{BD033B27-1B8D-761C-7D5E-5A1BEA355F46}"/>
          </ac:spMkLst>
        </pc:spChg>
      </pc:sldChg>
      <pc:sldChg chg="addSp modSp">
        <pc:chgData name="Katelyn Reczek" userId="8b90cbd9-4512-4289-a591-b7911c7d0d9d" providerId="ADAL" clId="{BE5BE601-8233-4551-904A-5FD42BDB75D7}" dt="2026-01-20T22:33:54.081" v="177"/>
        <pc:sldMkLst>
          <pc:docMk/>
          <pc:sldMk cId="1768997776" sldId="1052"/>
        </pc:sldMkLst>
        <pc:spChg chg="add mod">
          <ac:chgData name="Katelyn Reczek" userId="8b90cbd9-4512-4289-a591-b7911c7d0d9d" providerId="ADAL" clId="{BE5BE601-8233-4551-904A-5FD42BDB75D7}" dt="2026-01-20T22:33:54.081" v="177"/>
          <ac:spMkLst>
            <pc:docMk/>
            <pc:sldMk cId="1768997776" sldId="1052"/>
            <ac:spMk id="3" creationId="{F1741444-9B89-A072-9B53-39120BD583FA}"/>
          </ac:spMkLst>
        </pc:spChg>
      </pc:sldChg>
      <pc:sldChg chg="addSp delSp modSp mod">
        <pc:chgData name="Katelyn Reczek" userId="8b90cbd9-4512-4289-a591-b7911c7d0d9d" providerId="ADAL" clId="{BE5BE601-8233-4551-904A-5FD42BDB75D7}" dt="2026-01-20T22:34:03.824" v="181"/>
        <pc:sldMkLst>
          <pc:docMk/>
          <pc:sldMk cId="1505966196" sldId="1054"/>
        </pc:sldMkLst>
        <pc:spChg chg="add del mod">
          <ac:chgData name="Katelyn Reczek" userId="8b90cbd9-4512-4289-a591-b7911c7d0d9d" providerId="ADAL" clId="{BE5BE601-8233-4551-904A-5FD42BDB75D7}" dt="2026-01-20T22:27:41.430" v="174" actId="478"/>
          <ac:spMkLst>
            <pc:docMk/>
            <pc:sldMk cId="1505966196" sldId="1054"/>
            <ac:spMk id="3" creationId="{F487736F-8255-0558-4A3C-F97843280AF2}"/>
          </ac:spMkLst>
        </pc:spChg>
        <pc:spChg chg="add mod">
          <ac:chgData name="Katelyn Reczek" userId="8b90cbd9-4512-4289-a591-b7911c7d0d9d" providerId="ADAL" clId="{BE5BE601-8233-4551-904A-5FD42BDB75D7}" dt="2026-01-20T22:34:03.824" v="181"/>
          <ac:spMkLst>
            <pc:docMk/>
            <pc:sldMk cId="1505966196" sldId="1054"/>
            <ac:spMk id="4" creationId="{D92FCA17-4353-EA71-A38A-2E5A949BA655}"/>
          </ac:spMkLst>
        </pc:spChg>
      </pc:sldChg>
      <pc:sldChg chg="addSp modSp mod">
        <pc:chgData name="Katelyn Reczek" userId="8b90cbd9-4512-4289-a591-b7911c7d0d9d" providerId="ADAL" clId="{BE5BE601-8233-4551-904A-5FD42BDB75D7}" dt="2026-01-20T22:26:34.759" v="149" actId="1076"/>
        <pc:sldMkLst>
          <pc:docMk/>
          <pc:sldMk cId="1881897525" sldId="1056"/>
        </pc:sldMkLst>
        <pc:spChg chg="mod">
          <ac:chgData name="Katelyn Reczek" userId="8b90cbd9-4512-4289-a591-b7911c7d0d9d" providerId="ADAL" clId="{BE5BE601-8233-4551-904A-5FD42BDB75D7}" dt="2026-01-20T22:25:51.968" v="143" actId="1076"/>
          <ac:spMkLst>
            <pc:docMk/>
            <pc:sldMk cId="1881897525" sldId="1056"/>
            <ac:spMk id="4" creationId="{E4CA2588-48C3-3A2A-6153-80CDCE0CFED0}"/>
          </ac:spMkLst>
        </pc:spChg>
        <pc:spChg chg="add mod">
          <ac:chgData name="Katelyn Reczek" userId="8b90cbd9-4512-4289-a591-b7911c7d0d9d" providerId="ADAL" clId="{BE5BE601-8233-4551-904A-5FD42BDB75D7}" dt="2026-01-20T22:26:34.759" v="149" actId="1076"/>
          <ac:spMkLst>
            <pc:docMk/>
            <pc:sldMk cId="1881897525" sldId="1056"/>
            <ac:spMk id="5" creationId="{571F1A06-2DD2-40F1-6FAE-76A863932CF4}"/>
          </ac:spMkLst>
        </pc:spChg>
      </pc:sldChg>
      <pc:sldChg chg="addSp modSp">
        <pc:chgData name="Katelyn Reczek" userId="8b90cbd9-4512-4289-a591-b7911c7d0d9d" providerId="ADAL" clId="{BE5BE601-8233-4551-904A-5FD42BDB75D7}" dt="2026-01-20T22:34:00.953" v="179"/>
        <pc:sldMkLst>
          <pc:docMk/>
          <pc:sldMk cId="1991761841" sldId="1058"/>
        </pc:sldMkLst>
        <pc:spChg chg="add mod">
          <ac:chgData name="Katelyn Reczek" userId="8b90cbd9-4512-4289-a591-b7911c7d0d9d" providerId="ADAL" clId="{BE5BE601-8233-4551-904A-5FD42BDB75D7}" dt="2026-01-20T22:34:00.953" v="179"/>
          <ac:spMkLst>
            <pc:docMk/>
            <pc:sldMk cId="1991761841" sldId="1058"/>
            <ac:spMk id="3" creationId="{9A3E70A8-E2B1-6094-1089-2FB449FFBFB9}"/>
          </ac:spMkLst>
        </pc:spChg>
      </pc:sldChg>
      <pc:sldChg chg="addSp modSp">
        <pc:chgData name="Katelyn Reczek" userId="8b90cbd9-4512-4289-a591-b7911c7d0d9d" providerId="ADAL" clId="{BE5BE601-8233-4551-904A-5FD42BDB75D7}" dt="2026-01-20T22:26:05.298" v="148"/>
        <pc:sldMkLst>
          <pc:docMk/>
          <pc:sldMk cId="1115790555" sldId="1059"/>
        </pc:sldMkLst>
        <pc:spChg chg="add mod">
          <ac:chgData name="Katelyn Reczek" userId="8b90cbd9-4512-4289-a591-b7911c7d0d9d" providerId="ADAL" clId="{BE5BE601-8233-4551-904A-5FD42BDB75D7}" dt="2026-01-20T22:26:05.298" v="148"/>
          <ac:spMkLst>
            <pc:docMk/>
            <pc:sldMk cId="1115790555" sldId="1059"/>
            <ac:spMk id="5" creationId="{1F2884E0-6FBD-105F-745B-BBACE1EBF723}"/>
          </ac:spMkLst>
        </pc:spChg>
      </pc:sldChg>
      <pc:sldChg chg="addSp modSp">
        <pc:chgData name="Katelyn Reczek" userId="8b90cbd9-4512-4289-a591-b7911c7d0d9d" providerId="ADAL" clId="{BE5BE601-8233-4551-904A-5FD42BDB75D7}" dt="2026-01-20T22:33:57.384" v="178"/>
        <pc:sldMkLst>
          <pc:docMk/>
          <pc:sldMk cId="2515276822" sldId="1060"/>
        </pc:sldMkLst>
        <pc:spChg chg="add mod">
          <ac:chgData name="Katelyn Reczek" userId="8b90cbd9-4512-4289-a591-b7911c7d0d9d" providerId="ADAL" clId="{BE5BE601-8233-4551-904A-5FD42BDB75D7}" dt="2026-01-20T22:33:57.384" v="178"/>
          <ac:spMkLst>
            <pc:docMk/>
            <pc:sldMk cId="2515276822" sldId="1060"/>
            <ac:spMk id="3" creationId="{B474B360-4A1C-CFE6-D21C-7FDF2120B6E9}"/>
          </ac:spMkLst>
        </pc:spChg>
      </pc:sldChg>
      <pc:sldChg chg="addSp modSp">
        <pc:chgData name="Katelyn Reczek" userId="8b90cbd9-4512-4289-a591-b7911c7d0d9d" providerId="ADAL" clId="{BE5BE601-8233-4551-904A-5FD42BDB75D7}" dt="2026-01-20T22:34:58.841" v="188"/>
        <pc:sldMkLst>
          <pc:docMk/>
          <pc:sldMk cId="481551560" sldId="1070"/>
        </pc:sldMkLst>
        <pc:spChg chg="add mod">
          <ac:chgData name="Katelyn Reczek" userId="8b90cbd9-4512-4289-a591-b7911c7d0d9d" providerId="ADAL" clId="{BE5BE601-8233-4551-904A-5FD42BDB75D7}" dt="2026-01-20T22:34:58.841" v="188"/>
          <ac:spMkLst>
            <pc:docMk/>
            <pc:sldMk cId="481551560" sldId="1070"/>
            <ac:spMk id="4" creationId="{758CB113-C415-7626-AC4F-B889F315356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1DFD136-4050-3941-83A7-B9C786DA422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4A8C6E2-BD82-7841-AE29-4327F40A1272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B89-FF8E-D24B-AE62-CB362257BEA4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CDB358-F487-E244-8A34-0D6012DFBE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0C8625F-1217-4A45-A851-B83B4370229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6ABD1C-184B-C34C-ACD5-3252EB83D2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455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F63C29-E6E1-4E4C-BA78-8051579C1C6A}" type="datetimeFigureOut">
              <a:rPr lang="en-US" smtClean="0"/>
              <a:t>6/11/2026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AE86C4-9AE8-7947-9469-54E6F8FB02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516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325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766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Image Source: Finding Balance &amp; Injury Prevention Centre. (2017). Exercise Tips for Older Adults. 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354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Image Source: Finding Balance &amp; Injury Prevention Centre. (2017). Exercise Tips for Older Adults.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392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Image Source: Finding Balance &amp; Injury Prevention Centre. (2017). Exercise Tips for Older Adults. </a:t>
            </a:r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0436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Image Source: Finding Balance &amp; Injury Prevention Centre. (2017). Exercise Tips for Older Adults. </a:t>
            </a:r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6802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Image Source: Finding Balance &amp; Injury Prevention Centre. (2017). Exercise Tips for Older Adults. </a:t>
            </a:r>
            <a:endParaRPr lang="en-CA" dirty="0"/>
          </a:p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8304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Image Source: Finding Balance &amp; Injury Prevention Centre. (2017). Exercise Tips for Older Adults. 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FAE86C4-9AE8-7947-9469-54E6F8FB02C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186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sv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sv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sv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DC17753-6690-54B1-6027-E2D759D6D63F}"/>
              </a:ext>
            </a:extLst>
          </p:cNvPr>
          <p:cNvSpPr/>
          <p:nvPr userDrawn="1"/>
        </p:nvSpPr>
        <p:spPr>
          <a:xfrm>
            <a:off x="0" y="-25948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FC640F0-9EE5-0DA3-C1FC-DF53B53927B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23654" y="4444452"/>
            <a:ext cx="9174490" cy="169545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5800" b="0">
                <a:solidFill>
                  <a:schemeClr val="bg1"/>
                </a:solidFill>
                <a:latin typeface="Gotham Medium" pitchFamily="50" charset="0"/>
                <a:ea typeface="Gotham Medium" pitchFamily="50" charset="0"/>
                <a:cs typeface="Gotham Medium" pitchFamily="50" charset="0"/>
              </a:defRPr>
            </a:lvl1pPr>
          </a:lstStyle>
          <a:p>
            <a:r>
              <a:rPr lang="en-US" dirty="0"/>
              <a:t>Title</a:t>
            </a:r>
            <a:endParaRPr lang="en-CA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C55338B-D9DF-FE89-10A8-DE1B3086C19D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3654" y="3602038"/>
            <a:ext cx="9174490" cy="621258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Subtitle</a:t>
            </a:r>
            <a:endParaRPr lang="en-CA" dirty="0"/>
          </a:p>
        </p:txBody>
      </p:sp>
      <p:sp>
        <p:nvSpPr>
          <p:cNvPr id="7" name="Date Placeholder 1">
            <a:extLst>
              <a:ext uri="{FF2B5EF4-FFF2-40B4-BE49-F238E27FC236}">
                <a16:creationId xmlns:a16="http://schemas.microsoft.com/office/drawing/2014/main" id="{5AD588B5-C59E-524E-A639-681C38B3A3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390DFC57-A014-2542-8013-D6817892B1A2}" type="datetimeFigureOut">
              <a:rPr lang="en-US" smtClean="0"/>
              <a:pPr/>
              <a:t>6/11/2026</a:t>
            </a:fld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BA0CD7CD-38A7-4845-A5BA-E384B88CD3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EC7FDF79-7E5E-DC4D-AEEC-953315619A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E989B28B-1777-A24F-92CB-880AB64EB10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F479CE-5D42-3281-0196-4FCC525120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56" y="718090"/>
            <a:ext cx="4835456" cy="805909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3407B63-9070-1336-D82A-2FD8D88D0705}"/>
              </a:ext>
            </a:extLst>
          </p:cNvPr>
          <p:cNvCxnSpPr>
            <a:cxnSpLocks/>
          </p:cNvCxnSpPr>
          <p:nvPr userDrawn="1"/>
        </p:nvCxnSpPr>
        <p:spPr>
          <a:xfrm>
            <a:off x="723655" y="4333874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18736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323DB36-F943-234A-97D8-EB14A8D02C03}"/>
              </a:ext>
            </a:extLst>
          </p:cNvPr>
          <p:cNvSpPr/>
          <p:nvPr userDrawn="1"/>
        </p:nvSpPr>
        <p:spPr>
          <a:xfrm>
            <a:off x="-1" y="0"/>
            <a:ext cx="5391155" cy="6858000"/>
          </a:xfrm>
          <a:prstGeom prst="rect">
            <a:avLst/>
          </a:prstGeom>
          <a:solidFill>
            <a:srgbClr val="1C365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FDCC274-BCFE-864D-D39A-0F5055945E15}"/>
              </a:ext>
            </a:extLst>
          </p:cNvPr>
          <p:cNvCxnSpPr>
            <a:cxnSpLocks/>
          </p:cNvCxnSpPr>
          <p:nvPr userDrawn="1"/>
        </p:nvCxnSpPr>
        <p:spPr>
          <a:xfrm>
            <a:off x="6402191" y="1415427"/>
            <a:ext cx="2193241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4DC55-88F8-D7F6-DB8A-44D48F070E8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339361" y="355600"/>
            <a:ext cx="4855375" cy="1362736"/>
          </a:xfrm>
        </p:spPr>
        <p:txBody>
          <a:bodyPr anchor="ctr">
            <a:noAutofit/>
          </a:bodyPr>
          <a:lstStyle>
            <a:lvl1pPr marL="0" indent="0">
              <a:buNone/>
              <a:defRPr sz="3600" cap="none" baseline="0">
                <a:solidFill>
                  <a:schemeClr val="tx1"/>
                </a:solidFill>
                <a:latin typeface="Gotham Medium" pitchFamily="50" charset="0"/>
                <a:cs typeface="Gotham Medium" pitchFamily="50" charset="0"/>
              </a:defRPr>
            </a:lvl1pPr>
            <a:lvl2pPr marL="4572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2pPr>
            <a:lvl3pPr marL="9144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3pPr>
            <a:lvl4pPr marL="13716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4pPr>
            <a:lvl5pPr marL="1828800" indent="0">
              <a:buNone/>
              <a:defRPr sz="3600">
                <a:latin typeface="Gotham Medium" pitchFamily="50" charset="0"/>
                <a:cs typeface="Gotham Medium" pitchFamily="50" charset="0"/>
              </a:defRPr>
            </a:lvl5pPr>
          </a:lstStyle>
          <a:p>
            <a:pPr lvl="0"/>
            <a:r>
              <a:rPr lang="en-US" dirty="0"/>
              <a:t>Contents</a:t>
            </a:r>
            <a:endParaRPr lang="en-CA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50594F-0726-D4BA-AC05-9C35B07F051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48240" y="1989138"/>
            <a:ext cx="4855375" cy="418465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1600" b="1">
                <a:latin typeface="Gotham Medium" pitchFamily="50" charset="0"/>
                <a:cs typeface="Gotham Medium" pitchFamily="50" charset="0"/>
              </a:defRPr>
            </a:lvl1pPr>
            <a:lvl2pPr marL="0" indent="0">
              <a:buNone/>
              <a:defRPr sz="1400"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450000" indent="0">
              <a:buNone/>
              <a:defRPr sz="1400"/>
            </a:lvl3pPr>
            <a:lvl4pPr marL="914400" indent="0">
              <a:buNone/>
              <a:defRPr sz="1200" i="0"/>
            </a:lvl4pPr>
            <a:lvl5pPr marL="914400" indent="0">
              <a:buNone/>
              <a:defRPr sz="1200" i="1"/>
            </a:lvl5pPr>
          </a:lstStyle>
          <a:p>
            <a:pPr lvl="0"/>
            <a:r>
              <a:rPr lang="en-US" dirty="0"/>
              <a:t>1. Section Title</a:t>
            </a:r>
          </a:p>
          <a:p>
            <a:pPr lvl="1"/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73EB7BDE-E2F0-3D5A-009E-ED6B14846AB7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63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260A-608F-00E7-7A6F-AD8D7A568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4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7704BB-9070-732D-AB81-54E7D77C63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8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bg object 16">
            <a:extLst>
              <a:ext uri="{FF2B5EF4-FFF2-40B4-BE49-F238E27FC236}">
                <a16:creationId xmlns:a16="http://schemas.microsoft.com/office/drawing/2014/main" id="{575B1A8C-A499-C28E-0F19-D3C460124721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5C4F327A-AA64-281E-3E52-004EAF05AF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CD2A743-06E2-9D2F-8F4B-602EF84BA21E}"/>
              </a:ext>
            </a:extLst>
          </p:cNvPr>
          <p:cNvCxnSpPr>
            <a:cxnSpLocks/>
          </p:cNvCxnSpPr>
          <p:nvPr userDrawn="1"/>
        </p:nvCxnSpPr>
        <p:spPr>
          <a:xfrm>
            <a:off x="929572" y="1166848"/>
            <a:ext cx="5870726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3E02DCC-0D68-F7C7-B3CF-6D602C5DC0ED}"/>
              </a:ext>
            </a:extLst>
          </p:cNvPr>
          <p:cNvSpPr txBox="1"/>
          <p:nvPr userDrawn="1"/>
        </p:nvSpPr>
        <p:spPr>
          <a:xfrm>
            <a:off x="858548" y="6371837"/>
            <a:ext cx="56724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fld id="{11EFFFC6-5BF2-4541-9B27-8D40317114E9}" type="slidenum">
              <a:rPr lang="en-CA" sz="1200" smtClean="0">
                <a:solidFill>
                  <a:schemeClr val="bg1"/>
                </a:solidFill>
              </a:rPr>
              <a:pPr/>
              <a:t>‹#›</a:t>
            </a:fld>
            <a:endParaRPr lang="en-CA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39931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83260A-608F-00E7-7A6F-AD8D7A568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42A44B5-AE93-9073-51C8-FA8C19FFD1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2085"/>
            <a:ext cx="10515600" cy="4351338"/>
          </a:xfrm>
        </p:spPr>
        <p:txBody>
          <a:bodyPr/>
          <a:lstStyle>
            <a:lvl1pPr>
              <a:defRPr sz="18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sz="16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sz="15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sz="1500"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96598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Call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BD56088-CFAE-3698-0BC0-BE8B7381C554}"/>
              </a:ext>
            </a:extLst>
          </p:cNvPr>
          <p:cNvSpPr/>
          <p:nvPr userDrawn="1"/>
        </p:nvSpPr>
        <p:spPr>
          <a:xfrm>
            <a:off x="6981092" y="-1"/>
            <a:ext cx="5210909" cy="6858001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680FC1D-9C89-62FC-2CFE-A2DD3AD8DDC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1574" y="6397418"/>
            <a:ext cx="828000" cy="269100"/>
          </a:xfrm>
          <a:prstGeom prst="rect">
            <a:avLst/>
          </a:prstGeom>
        </p:spPr>
      </p:pic>
      <p:sp>
        <p:nvSpPr>
          <p:cNvPr id="9" name="Title 3">
            <a:extLst>
              <a:ext uri="{FF2B5EF4-FFF2-40B4-BE49-F238E27FC236}">
                <a16:creationId xmlns:a16="http://schemas.microsoft.com/office/drawing/2014/main" id="{4910B010-036D-8434-31CB-617DC9925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5315356" cy="523220"/>
          </a:xfrm>
        </p:spPr>
        <p:txBody>
          <a:bodyPr/>
          <a:lstStyle/>
          <a:p>
            <a:endParaRPr lang="en-CA" dirty="0"/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D9EC2A23-524D-B2C8-C4EA-16B52F82DF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58838" y="1677988"/>
            <a:ext cx="5314950" cy="47196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E55A2A4D-5767-AA0C-6BDB-9F3013F19DE4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7501630" y="2007001"/>
            <a:ext cx="4118869" cy="3781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19501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396F1482-2733-7051-79A9-39EAE4D7A188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12F36A-09BB-EBE0-B482-D9D43EEBA6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F07E7A3-647F-66D2-074C-D8FC11912CC8}"/>
              </a:ext>
            </a:extLst>
          </p:cNvPr>
          <p:cNvGrpSpPr/>
          <p:nvPr userDrawn="1"/>
        </p:nvGrpSpPr>
        <p:grpSpPr>
          <a:xfrm>
            <a:off x="2117747" y="2477360"/>
            <a:ext cx="2316112" cy="1898933"/>
            <a:chOff x="1004204" y="2141724"/>
            <a:chExt cx="2316112" cy="18989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9DBC38-5BD3-15EF-7852-3B9E4F181855}"/>
                </a:ext>
              </a:extLst>
            </p:cNvPr>
            <p:cNvSpPr/>
            <p:nvPr/>
          </p:nvSpPr>
          <p:spPr>
            <a:xfrm>
              <a:off x="1065211" y="2143073"/>
              <a:ext cx="2255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01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1E5EE10-5ED2-27EC-C2A4-603B245A838F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5D0AADF1-6687-56D6-C18C-2A6A2F749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D68CE7-6AA4-279A-8726-1F0D893A8615}"/>
              </a:ext>
            </a:extLst>
          </p:cNvPr>
          <p:cNvGrpSpPr/>
          <p:nvPr userDrawn="1"/>
        </p:nvGrpSpPr>
        <p:grpSpPr>
          <a:xfrm>
            <a:off x="4975748" y="2478608"/>
            <a:ext cx="2264978" cy="1898933"/>
            <a:chOff x="1004204" y="2141724"/>
            <a:chExt cx="2264978" cy="18989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25FCF6-EAC6-5E30-F669-E18A5BFCF0DA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02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38C371F-4A4D-3749-F63B-08612ADA1911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C8335CB-978A-6B5E-201F-7958F6B7463D}"/>
              </a:ext>
            </a:extLst>
          </p:cNvPr>
          <p:cNvGrpSpPr/>
          <p:nvPr userDrawn="1"/>
        </p:nvGrpSpPr>
        <p:grpSpPr>
          <a:xfrm>
            <a:off x="7795409" y="2473072"/>
            <a:ext cx="2264978" cy="1898933"/>
            <a:chOff x="1004204" y="2141724"/>
            <a:chExt cx="2264978" cy="18989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46DF62B-0285-C5A6-7C40-C5E5D2D4D7EF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03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2F7744-2E16-6B0E-E4B4-BF872703F7B9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B11620A-8699-3798-5691-77851CDCB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06263" y="2912377"/>
            <a:ext cx="2254250" cy="1632127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Text Placeholder 49">
            <a:extLst>
              <a:ext uri="{FF2B5EF4-FFF2-40B4-BE49-F238E27FC236}">
                <a16:creationId xmlns:a16="http://schemas.microsoft.com/office/drawing/2014/main" id="{513BC8F3-0ADC-E7B7-4745-4C702F63EE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61874" y="2907508"/>
            <a:ext cx="2254250" cy="16369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E102953D-FDDE-41D9-F99E-920A9A9958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00771" y="2907508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05175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g object 16">
            <a:extLst>
              <a:ext uri="{FF2B5EF4-FFF2-40B4-BE49-F238E27FC236}">
                <a16:creationId xmlns:a16="http://schemas.microsoft.com/office/drawing/2014/main" id="{396F1482-2733-7051-79A9-39EAE4D7A188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5E12F36A-09BB-EBE0-B482-D9D43EEBA691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F07E7A3-647F-66D2-074C-D8FC11912CC8}"/>
              </a:ext>
            </a:extLst>
          </p:cNvPr>
          <p:cNvGrpSpPr/>
          <p:nvPr userDrawn="1"/>
        </p:nvGrpSpPr>
        <p:grpSpPr>
          <a:xfrm>
            <a:off x="999177" y="2477360"/>
            <a:ext cx="2316112" cy="1898933"/>
            <a:chOff x="1004204" y="2141724"/>
            <a:chExt cx="2316112" cy="189893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2A9DBC38-5BD3-15EF-7852-3B9E4F181855}"/>
                </a:ext>
              </a:extLst>
            </p:cNvPr>
            <p:cNvSpPr/>
            <p:nvPr/>
          </p:nvSpPr>
          <p:spPr>
            <a:xfrm>
              <a:off x="1065211" y="2143073"/>
              <a:ext cx="225510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01</a:t>
              </a: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D1E5EE10-5ED2-27EC-C2A4-603B245A838F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itle 1">
            <a:extLst>
              <a:ext uri="{FF2B5EF4-FFF2-40B4-BE49-F238E27FC236}">
                <a16:creationId xmlns:a16="http://schemas.microsoft.com/office/drawing/2014/main" id="{5D0AADF1-6687-56D6-C18C-2A6A2F7495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grpSp>
        <p:nvGrpSpPr>
          <p:cNvPr id="30" name="Group 29">
            <a:extLst>
              <a:ext uri="{FF2B5EF4-FFF2-40B4-BE49-F238E27FC236}">
                <a16:creationId xmlns:a16="http://schemas.microsoft.com/office/drawing/2014/main" id="{F4D68CE7-6AA4-279A-8726-1F0D893A8615}"/>
              </a:ext>
            </a:extLst>
          </p:cNvPr>
          <p:cNvGrpSpPr/>
          <p:nvPr userDrawn="1"/>
        </p:nvGrpSpPr>
        <p:grpSpPr>
          <a:xfrm>
            <a:off x="3661862" y="2478608"/>
            <a:ext cx="2264978" cy="1898933"/>
            <a:chOff x="1004204" y="2141724"/>
            <a:chExt cx="2264978" cy="18989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B25FCF6-EAC6-5E30-F669-E18A5BFCF0DA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02</a:t>
              </a:r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C38C371F-4A4D-3749-F63B-08612ADA1911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BC8335CB-978A-6B5E-201F-7958F6B7463D}"/>
              </a:ext>
            </a:extLst>
          </p:cNvPr>
          <p:cNvGrpSpPr/>
          <p:nvPr userDrawn="1"/>
        </p:nvGrpSpPr>
        <p:grpSpPr>
          <a:xfrm>
            <a:off x="6286207" y="2473072"/>
            <a:ext cx="2264978" cy="1898933"/>
            <a:chOff x="1004204" y="2141724"/>
            <a:chExt cx="2264978" cy="1898933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B46DF62B-0285-C5A6-7C40-C5E5D2D4D7EF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03</a:t>
              </a:r>
            </a:p>
          </p:txBody>
        </p: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5D2F7744-2E16-6B0E-E4B4-BF872703F7B9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17D4A48-2509-513C-12B3-C4943FFFD7C8}"/>
              </a:ext>
            </a:extLst>
          </p:cNvPr>
          <p:cNvGrpSpPr/>
          <p:nvPr userDrawn="1"/>
        </p:nvGrpSpPr>
        <p:grpSpPr>
          <a:xfrm>
            <a:off x="8948892" y="2485429"/>
            <a:ext cx="2264978" cy="1898933"/>
            <a:chOff x="1004204" y="2141724"/>
            <a:chExt cx="2264978" cy="1898933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C5B3B701-8F1A-A9A1-C899-3A4854CE26EC}"/>
                </a:ext>
              </a:extLst>
            </p:cNvPr>
            <p:cNvSpPr/>
            <p:nvPr/>
          </p:nvSpPr>
          <p:spPr>
            <a:xfrm>
              <a:off x="1065212" y="2143073"/>
              <a:ext cx="220397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CA" sz="2000" dirty="0">
                  <a:solidFill>
                    <a:srgbClr val="333333"/>
                  </a:solidFill>
                  <a:latin typeface="+mj-lt"/>
                  <a:ea typeface="Lato" panose="020F0502020204030203" pitchFamily="34" charset="0"/>
                  <a:cs typeface="Lato" panose="020F0502020204030203" pitchFamily="34" charset="0"/>
                </a:rPr>
                <a:t>04</a:t>
              </a:r>
            </a:p>
          </p:txBody>
        </p: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B8306E4E-0204-7DA3-540C-DDAE862E8C6B}"/>
                </a:ext>
              </a:extLst>
            </p:cNvPr>
            <p:cNvCxnSpPr>
              <a:cxnSpLocks/>
            </p:cNvCxnSpPr>
            <p:nvPr/>
          </p:nvCxnSpPr>
          <p:spPr>
            <a:xfrm>
              <a:off x="1004204" y="2141724"/>
              <a:ext cx="0" cy="1898933"/>
            </a:xfrm>
            <a:prstGeom prst="line">
              <a:avLst/>
            </a:prstGeom>
            <a:ln w="12700">
              <a:solidFill>
                <a:schemeClr val="bg2">
                  <a:lumMod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0" name="Text Placeholder 49">
            <a:extLst>
              <a:ext uri="{FF2B5EF4-FFF2-40B4-BE49-F238E27FC236}">
                <a16:creationId xmlns:a16="http://schemas.microsoft.com/office/drawing/2014/main" id="{4B11620A-8699-3798-5691-77851CDCBF1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87693" y="2912377"/>
            <a:ext cx="2254250" cy="1632127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Text Placeholder 49">
            <a:extLst>
              <a:ext uri="{FF2B5EF4-FFF2-40B4-BE49-F238E27FC236}">
                <a16:creationId xmlns:a16="http://schemas.microsoft.com/office/drawing/2014/main" id="{513BC8F3-0ADC-E7B7-4745-4C702F63EED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747988" y="2907508"/>
            <a:ext cx="2254250" cy="1636993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Text Placeholder 49">
            <a:extLst>
              <a:ext uri="{FF2B5EF4-FFF2-40B4-BE49-F238E27FC236}">
                <a16:creationId xmlns:a16="http://schemas.microsoft.com/office/drawing/2014/main" id="{E102953D-FDDE-41D9-F99E-920A9A9958F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391569" y="2907508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Text Placeholder 49">
            <a:extLst>
              <a:ext uri="{FF2B5EF4-FFF2-40B4-BE49-F238E27FC236}">
                <a16:creationId xmlns:a16="http://schemas.microsoft.com/office/drawing/2014/main" id="{62725B57-0AD1-6ACD-588B-053D64EFF8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9029540" y="2906065"/>
            <a:ext cx="2254250" cy="1631838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805768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oints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icture Placeholder 39">
            <a:extLst>
              <a:ext uri="{FF2B5EF4-FFF2-40B4-BE49-F238E27FC236}">
                <a16:creationId xmlns:a16="http://schemas.microsoft.com/office/drawing/2014/main" id="{CFDD1285-14D9-7D4A-37C0-1C702ADFE89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3919" y="1868351"/>
            <a:ext cx="2594223" cy="3422650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 dirty="0"/>
          </a:p>
        </p:txBody>
      </p:sp>
      <p:sp>
        <p:nvSpPr>
          <p:cNvPr id="41" name="Picture Placeholder 39">
            <a:extLst>
              <a:ext uri="{FF2B5EF4-FFF2-40B4-BE49-F238E27FC236}">
                <a16:creationId xmlns:a16="http://schemas.microsoft.com/office/drawing/2014/main" id="{AFF67755-389F-DFD6-B1CD-5AE15D82BBC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44501" y="1868351"/>
            <a:ext cx="2594223" cy="3422650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42" name="Picture Placeholder 39">
            <a:extLst>
              <a:ext uri="{FF2B5EF4-FFF2-40B4-BE49-F238E27FC236}">
                <a16:creationId xmlns:a16="http://schemas.microsoft.com/office/drawing/2014/main" id="{99AE79F1-1829-AA92-5149-BB6663F8D9F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255083" y="1815763"/>
            <a:ext cx="2594223" cy="3475237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43" name="Picture Placeholder 39">
            <a:extLst>
              <a:ext uri="{FF2B5EF4-FFF2-40B4-BE49-F238E27FC236}">
                <a16:creationId xmlns:a16="http://schemas.microsoft.com/office/drawing/2014/main" id="{996B3340-0D57-2824-BD7F-DFA773E5E43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032050" y="1815764"/>
            <a:ext cx="2594223" cy="3475236"/>
          </a:xfrm>
          <a:prstGeom prst="roundRect">
            <a:avLst>
              <a:gd name="adj" fmla="val 4292"/>
            </a:avLst>
          </a:prstGeom>
        </p:spPr>
        <p:txBody>
          <a:bodyPr/>
          <a:lstStyle/>
          <a:p>
            <a:endParaRPr lang="en-CA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69259A2-8E71-F1D9-7C29-337100888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8548" y="578534"/>
            <a:ext cx="10515600" cy="52322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1800" b="0" cap="all" baseline="0"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CA" dirty="0"/>
          </a:p>
        </p:txBody>
      </p:sp>
      <p:sp>
        <p:nvSpPr>
          <p:cNvPr id="17" name="Text Placeholder 16">
            <a:extLst>
              <a:ext uri="{FF2B5EF4-FFF2-40B4-BE49-F238E27FC236}">
                <a16:creationId xmlns:a16="http://schemas.microsoft.com/office/drawing/2014/main" id="{6C738AF8-71CF-C992-92BB-7EFEF114935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27698" y="4214482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5" name="Text Placeholder 16">
            <a:extLst>
              <a:ext uri="{FF2B5EF4-FFF2-40B4-BE49-F238E27FC236}">
                <a16:creationId xmlns:a16="http://schemas.microsoft.com/office/drawing/2014/main" id="{0EA876D2-97B2-A569-D244-15074CAE24C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444501" y="4205151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6" name="Text Placeholder 16">
            <a:extLst>
              <a:ext uri="{FF2B5EF4-FFF2-40B4-BE49-F238E27FC236}">
                <a16:creationId xmlns:a16="http://schemas.microsoft.com/office/drawing/2014/main" id="{B105A74F-6B31-2079-86BB-3AA82110DF6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255082" y="4214482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7" name="Text Placeholder 16">
            <a:extLst>
              <a:ext uri="{FF2B5EF4-FFF2-40B4-BE49-F238E27FC236}">
                <a16:creationId xmlns:a16="http://schemas.microsoft.com/office/drawing/2014/main" id="{15DCE858-3858-3BCD-5B1B-A16C405FD1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032050" y="4205150"/>
            <a:ext cx="2594223" cy="1085849"/>
          </a:xfrm>
          <a:prstGeom prst="roundRect">
            <a:avLst>
              <a:gd name="adj" fmla="val 4637"/>
            </a:avLst>
          </a:prstGeom>
          <a:solidFill>
            <a:srgbClr val="000000">
              <a:alpha val="38824"/>
            </a:srgbClr>
          </a:solidFill>
        </p:spPr>
        <p:txBody>
          <a:bodyPr tIns="90000" bIns="90000" anchor="ctr" anchorCtr="0"/>
          <a:lstStyle>
            <a:lvl1pPr marL="177800" indent="0">
              <a:spcBef>
                <a:spcPts val="1200"/>
              </a:spcBef>
              <a:buNone/>
              <a:defRPr sz="1400" b="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</a:t>
            </a:r>
            <a:endParaRPr lang="en-CA" dirty="0"/>
          </a:p>
        </p:txBody>
      </p:sp>
      <p:sp>
        <p:nvSpPr>
          <p:cNvPr id="28" name="bg object 16">
            <a:extLst>
              <a:ext uri="{FF2B5EF4-FFF2-40B4-BE49-F238E27FC236}">
                <a16:creationId xmlns:a16="http://schemas.microsoft.com/office/drawing/2014/main" id="{7FC5CDC9-1B61-286D-1B5E-AD3001523D01}"/>
              </a:ext>
            </a:extLst>
          </p:cNvPr>
          <p:cNvSpPr/>
          <p:nvPr userDrawn="1"/>
        </p:nvSpPr>
        <p:spPr>
          <a:xfrm>
            <a:off x="0" y="6162675"/>
            <a:ext cx="12192000" cy="695325"/>
          </a:xfrm>
          <a:prstGeom prst="rect">
            <a:avLst/>
          </a:prstGeom>
          <a:solidFill>
            <a:srgbClr val="1C365D"/>
          </a:solidFill>
        </p:spPr>
        <p:txBody>
          <a:bodyPr wrap="square" lIns="0" tIns="0" rIns="0" bIns="0" rtlCol="0"/>
          <a:lstStyle/>
          <a:p>
            <a:pPr marL="0" marR="0" lvl="0" indent="0" defTabSz="55449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092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9" name="Graphic 28">
            <a:extLst>
              <a:ext uri="{FF2B5EF4-FFF2-40B4-BE49-F238E27FC236}">
                <a16:creationId xmlns:a16="http://schemas.microsoft.com/office/drawing/2014/main" id="{29680F09-6995-6B35-8D54-24034430286C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10729882" y="6400118"/>
            <a:ext cx="819692" cy="2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8103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881D0A68-DD05-ABE2-6C67-AD30C7C5536F}"/>
              </a:ext>
            </a:extLst>
          </p:cNvPr>
          <p:cNvSpPr/>
          <p:nvPr userDrawn="1"/>
        </p:nvSpPr>
        <p:spPr>
          <a:xfrm>
            <a:off x="-11087" y="6569"/>
            <a:ext cx="12203087" cy="6851431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C60AFFBB-9D93-6EE4-C3AB-C2333A529A93}"/>
              </a:ext>
            </a:extLst>
          </p:cNvPr>
          <p:cNvPicPr>
            <a:picLocks noChangeAspect="1"/>
          </p:cNvPicPr>
          <p:nvPr userDrawn="1"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64280" y="2527438"/>
            <a:ext cx="3606800" cy="4953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97787A2-29BD-3B80-1F31-1A0BD55FA20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7238" y="3146425"/>
            <a:ext cx="10590212" cy="1214438"/>
          </a:xfrm>
        </p:spPr>
        <p:txBody>
          <a:bodyPr anchor="ctr">
            <a:noAutofit/>
          </a:bodyPr>
          <a:lstStyle>
            <a:lvl1pPr marL="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1pPr>
            <a:lvl2pPr marL="4572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2pPr>
            <a:lvl3pPr marL="9144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3pPr>
            <a:lvl4pPr marL="13716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4pPr>
            <a:lvl5pPr marL="1828800" indent="0">
              <a:buNone/>
              <a:defRPr sz="4400">
                <a:solidFill>
                  <a:schemeClr val="bg1"/>
                </a:solidFill>
                <a:latin typeface="Golos Text" panose="020B0503020202020204" pitchFamily="34" charset="0"/>
                <a:cs typeface="Golos Text" panose="020B0503020202020204" pitchFamily="34" charset="0"/>
              </a:defRPr>
            </a:lvl5pPr>
          </a:lstStyle>
          <a:p>
            <a:pPr lvl="0"/>
            <a:r>
              <a:rPr lang="en-US" dirty="0"/>
              <a:t>Thank You.</a:t>
            </a:r>
          </a:p>
        </p:txBody>
      </p:sp>
    </p:spTree>
    <p:extLst>
      <p:ext uri="{BB962C8B-B14F-4D97-AF65-F5344CB8AC3E}">
        <p14:creationId xmlns:p14="http://schemas.microsoft.com/office/powerpoint/2010/main" val="18077156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3">
            <a:extLst>
              <a:ext uri="{FF2B5EF4-FFF2-40B4-BE49-F238E27FC236}">
                <a16:creationId xmlns:a16="http://schemas.microsoft.com/office/drawing/2014/main" id="{0BAFD6BF-A609-424B-9004-9ACEFFD8F1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70517"/>
            <a:ext cx="10515600" cy="5232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361D82-73BE-A14B-8720-F76CBEC4C3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390DFC57-A014-2542-8013-D6817892B1A2}" type="datetimeFigureOut">
              <a:rPr lang="en-US" smtClean="0"/>
              <a:pPr/>
              <a:t>6/11/2026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048659-89D9-C94D-9019-30BFFFB5E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FE2C1D-0982-C043-80F5-E783F080E4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E989B28B-1777-A24F-92CB-880AB64EB10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6220E48-0D05-ED4E-B30B-C56CE02691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302403"/>
            <a:ext cx="10515600" cy="48586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54061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5" r:id="rId2"/>
    <p:sldLayoutId id="2147483687" r:id="rId3"/>
    <p:sldLayoutId id="2147483683" r:id="rId4"/>
    <p:sldLayoutId id="2147483708" r:id="rId5"/>
    <p:sldLayoutId id="2147483705" r:id="rId6"/>
    <p:sldLayoutId id="2147483706" r:id="rId7"/>
    <p:sldLayoutId id="2147483684" r:id="rId8"/>
    <p:sldLayoutId id="2147483707" r:id="rId9"/>
  </p:sldLayoutIdLst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400" b="0" kern="1200" cap="all" baseline="0">
          <a:solidFill>
            <a:schemeClr val="tx1"/>
          </a:solidFill>
          <a:latin typeface="+mj-lt"/>
          <a:ea typeface="Lato" panose="020F0502020204030203" pitchFamily="34" charset="0"/>
          <a:cs typeface="Lato" panose="020F050202020403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EE75B4-E604-1A20-6195-7AA65534CADF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1D9B77-26C0-61FB-2E3F-02A1E05AAA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3655" y="4429125"/>
            <a:ext cx="9144000" cy="1843087"/>
          </a:xfrm>
        </p:spPr>
        <p:txBody>
          <a:bodyPr anchor="t">
            <a:normAutofit/>
          </a:bodyPr>
          <a:lstStyle/>
          <a:p>
            <a:pPr algn="l"/>
            <a:r>
              <a:rPr lang="en-CA" sz="5800" b="0" cap="none" dirty="0">
                <a:solidFill>
                  <a:schemeClr val="bg1"/>
                </a:solidFill>
                <a:ea typeface="Lato SemiBold" panose="020F0502020204030203" pitchFamily="34" charset="0"/>
              </a:rPr>
              <a:t>Exercise and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65C6B1-439A-A813-5CE2-A830104F2A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3655" y="3602038"/>
            <a:ext cx="9144000" cy="722311"/>
          </a:xfrm>
        </p:spPr>
        <p:txBody>
          <a:bodyPr>
            <a:normAutofit/>
          </a:bodyPr>
          <a:lstStyle/>
          <a:p>
            <a:pPr algn="l"/>
            <a:r>
              <a:rPr lang="en-US" sz="3200" cap="all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Bone Health</a:t>
            </a:r>
            <a:endParaRPr lang="en-CA" sz="3200" cap="all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4782F2F-1C07-BC9F-A7C1-C53AE32D252F}"/>
              </a:ext>
            </a:extLst>
          </p:cNvPr>
          <p:cNvCxnSpPr>
            <a:cxnSpLocks/>
          </p:cNvCxnSpPr>
          <p:nvPr/>
        </p:nvCxnSpPr>
        <p:spPr>
          <a:xfrm>
            <a:off x="821978" y="4333874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C18D9F98-AE90-10D4-E690-9918893E82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56" y="658762"/>
            <a:ext cx="5191430" cy="865238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81EC8E60-997C-4001-50CA-31C0B2FE182B}"/>
              </a:ext>
            </a:extLst>
          </p:cNvPr>
          <p:cNvSpPr txBox="1">
            <a:spLocks/>
          </p:cNvSpPr>
          <p:nvPr/>
        </p:nvSpPr>
        <p:spPr>
          <a:xfrm>
            <a:off x="2940830" y="1400451"/>
            <a:ext cx="3910047" cy="43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50" dirty="0">
                <a:latin typeface="+mn-lt"/>
              </a:rPr>
              <a:t>Data-Driven. People-Led. Outcome-Focused.</a:t>
            </a:r>
            <a:endParaRPr lang="en-CA" sz="9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4896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752664-FCCB-0884-9D87-6780D7B10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 for Bone Health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76D6028-1DF3-A49E-38C9-8199D2684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8637"/>
            <a:ext cx="9809452" cy="4161939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Osteoporosis Canada recommends:</a:t>
            </a:r>
          </a:p>
          <a:p>
            <a:pPr marL="1028700" lvl="0" indent="-457200">
              <a:buSzPts val="1800"/>
            </a:pPr>
            <a:r>
              <a:rPr lang="en-US" sz="2400" dirty="0"/>
              <a:t>at least 150 minutes of moderate-to-vigorous intensity aerobic physical activity per week, in bouts of 10 minutes or more - </a:t>
            </a:r>
            <a:r>
              <a:rPr lang="en-US" sz="2400" b="1" dirty="0"/>
              <a:t>weight-bearing</a:t>
            </a:r>
            <a:r>
              <a:rPr lang="en-US" sz="2400" dirty="0"/>
              <a:t> is better</a:t>
            </a:r>
          </a:p>
          <a:p>
            <a:pPr marL="1028700" lvl="0" indent="-457200">
              <a:buSzPts val="1800"/>
            </a:pPr>
            <a:r>
              <a:rPr lang="en-US" sz="2400" dirty="0"/>
              <a:t>muscle and bone strengthening activities using major muscle groups, at least 2 days per week</a:t>
            </a:r>
          </a:p>
          <a:p>
            <a:pPr marL="1028700" lvl="0" indent="-457200">
              <a:buSzPts val="1800"/>
            </a:pPr>
            <a:r>
              <a:rPr lang="en-US" sz="2400" dirty="0"/>
              <a:t>physical activities to enhance balance and prevent falls daily</a:t>
            </a:r>
          </a:p>
          <a:p>
            <a:pPr marL="1028700" lvl="0" indent="-457200">
              <a:buSzPts val="1800"/>
            </a:pPr>
            <a:r>
              <a:rPr lang="en-US" sz="2400" dirty="0"/>
              <a:t>practice spine sparing strategies and good posture daily</a:t>
            </a:r>
          </a:p>
          <a:p>
            <a:pPr lvl="0" indent="0"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  <a:p>
            <a:endParaRPr lang="en-CA" sz="2400" dirty="0"/>
          </a:p>
        </p:txBody>
      </p:sp>
      <p:sp>
        <p:nvSpPr>
          <p:cNvPr id="2" name="Google Shape;159;p20">
            <a:extLst>
              <a:ext uri="{FF2B5EF4-FFF2-40B4-BE49-F238E27FC236}">
                <a16:creationId xmlns:a16="http://schemas.microsoft.com/office/drawing/2014/main" id="{566DD24F-5B5D-73FB-2A34-475308B66DA4}"/>
              </a:ext>
            </a:extLst>
          </p:cNvPr>
          <p:cNvSpPr txBox="1"/>
          <p:nvPr/>
        </p:nvSpPr>
        <p:spPr>
          <a:xfrm>
            <a:off x="981109" y="5415676"/>
            <a:ext cx="9564329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assess my personal activity level in relation to both the Canadian Physical Activity Guidelines and the Osteoporosis Canada recommendations for bone health.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137439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A11125-9922-733B-7786-55644B5C74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961B623-CE3A-FFFD-3078-74079323F5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Your Exercise Routine for Bone Health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68325D2-6B55-5B5B-F9BE-A198D1507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71483"/>
            <a:ext cx="9809452" cy="4161939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Your exercise routine should include exercises in each of the following areas:</a:t>
            </a:r>
          </a:p>
          <a:p>
            <a:pPr marL="1028700" lvl="0" indent="-457200">
              <a:buSzPts val="1800"/>
            </a:pPr>
            <a:r>
              <a:rPr lang="en-US" sz="2400" dirty="0"/>
              <a:t>Strength training</a:t>
            </a:r>
          </a:p>
          <a:p>
            <a:pPr marL="1028700" lvl="0" indent="-457200">
              <a:buSzPts val="1800"/>
            </a:pPr>
            <a:r>
              <a:rPr lang="en-US" sz="2400" dirty="0"/>
              <a:t>Posture training </a:t>
            </a:r>
          </a:p>
          <a:p>
            <a:pPr marL="1028700" lvl="0" indent="-457200">
              <a:buSzPts val="1800"/>
            </a:pPr>
            <a:r>
              <a:rPr lang="en-US" sz="2400" dirty="0"/>
              <a:t>Balance training</a:t>
            </a:r>
          </a:p>
          <a:p>
            <a:pPr marL="1028700" lvl="0" indent="-457200">
              <a:buSzPts val="1800"/>
            </a:pPr>
            <a:r>
              <a:rPr lang="en-US" sz="2400" dirty="0"/>
              <a:t>Weight bearing aerobic physical activity</a:t>
            </a:r>
          </a:p>
          <a:p>
            <a:pPr marL="914400"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59;p20">
            <a:extLst>
              <a:ext uri="{FF2B5EF4-FFF2-40B4-BE49-F238E27FC236}">
                <a16:creationId xmlns:a16="http://schemas.microsoft.com/office/drawing/2014/main" id="{E6AA0024-C732-B19F-271D-7E5F6355B9B8}"/>
              </a:ext>
            </a:extLst>
          </p:cNvPr>
          <p:cNvSpPr txBox="1"/>
          <p:nvPr/>
        </p:nvSpPr>
        <p:spPr>
          <a:xfrm>
            <a:off x="981109" y="5415676"/>
            <a:ext cx="9564329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assess my personal activity level in relation to both the Canadian Physical Activity Guidelines and the Osteoporosis Canada recommendations for bone health.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4049642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98198B0-D158-F717-A720-95B7CBFFC8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77019A4-7061-C831-49FF-BF13F650D2C2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914400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CA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Why Should I Exercise?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E2ADCF41-9ADB-3D99-924C-B3A4AA72BB3C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2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467EF20-7212-0C0F-91C2-BFFE321B3DCA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57969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E6333C-EA3F-FD3C-BF9B-D4AE412D93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D95ECC1-1551-E473-F249-1158E8A6A8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Importance of Exercise 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002A6B0-0340-4F0F-7C2A-C96DDB0580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8637"/>
            <a:ext cx="9809452" cy="4161939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Regular exercise also has many general health benefits including lowered rates of </a:t>
            </a:r>
          </a:p>
          <a:p>
            <a:pPr marL="1028700" lvl="0" indent="-457200">
              <a:buSzPts val="1800"/>
            </a:pPr>
            <a:r>
              <a:rPr lang="en-US" sz="2400" dirty="0"/>
              <a:t>depression</a:t>
            </a:r>
          </a:p>
          <a:p>
            <a:pPr marL="1028700" lvl="0" indent="-457200">
              <a:buSzPts val="1800"/>
            </a:pPr>
            <a:r>
              <a:rPr lang="en-US" sz="2400" dirty="0"/>
              <a:t>heart disease</a:t>
            </a:r>
          </a:p>
          <a:p>
            <a:pPr marL="1028700" lvl="0" indent="-457200">
              <a:buSzPts val="1800"/>
            </a:pPr>
            <a:r>
              <a:rPr lang="en-US" sz="2400" dirty="0"/>
              <a:t>dementia</a:t>
            </a:r>
          </a:p>
          <a:p>
            <a:pPr marL="1028700" lvl="0" indent="-457200">
              <a:buSzPts val="1800"/>
            </a:pPr>
            <a:r>
              <a:rPr lang="en-US" sz="2400" dirty="0"/>
              <a:t>cancer</a:t>
            </a:r>
          </a:p>
          <a:p>
            <a:pPr marL="1028700" lvl="0" indent="-457200">
              <a:buSzPts val="1800"/>
            </a:pPr>
            <a:r>
              <a:rPr lang="en-US" sz="2400" dirty="0"/>
              <a:t>diabetes</a:t>
            </a:r>
          </a:p>
          <a:p>
            <a:pPr marL="1028700" lvl="0" indent="-457200">
              <a:spcAft>
                <a:spcPts val="1000"/>
              </a:spcAft>
              <a:buSzPts val="1800"/>
            </a:pPr>
            <a:r>
              <a:rPr lang="en-US" sz="2400" dirty="0"/>
              <a:t>other chronic diseases</a:t>
            </a:r>
          </a:p>
          <a:p>
            <a:endParaRPr lang="en-CA" sz="2400" dirty="0"/>
          </a:p>
        </p:txBody>
      </p:sp>
      <p:sp>
        <p:nvSpPr>
          <p:cNvPr id="2" name="Google Shape;159;p20">
            <a:extLst>
              <a:ext uri="{FF2B5EF4-FFF2-40B4-BE49-F238E27FC236}">
                <a16:creationId xmlns:a16="http://schemas.microsoft.com/office/drawing/2014/main" id="{371F481F-D344-219E-3269-4FD57CAD9F76}"/>
              </a:ext>
            </a:extLst>
          </p:cNvPr>
          <p:cNvSpPr txBox="1"/>
          <p:nvPr/>
        </p:nvSpPr>
        <p:spPr>
          <a:xfrm>
            <a:off x="981109" y="5415676"/>
            <a:ext cx="9564329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assess my personal activity level in relation to both the Canadian Physical Activity Guidelines and the Osteoporosis Canada recommendations for bone health.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8868912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78A71-60E2-10BD-FCDD-857E01D42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EA53717-D102-481A-E00E-71DECD762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 for Your Bone Health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B7F149D-B1A4-76F6-BC05-701A14F80E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71483"/>
            <a:ext cx="9809452" cy="4161939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Exercise is important for your bone health. It will help you</a:t>
            </a:r>
          </a:p>
          <a:p>
            <a:pPr marL="1028700" lvl="0" indent="-457200">
              <a:buSzPts val="1800"/>
            </a:pPr>
            <a:r>
              <a:rPr lang="en-US" sz="2400" dirty="0"/>
              <a:t>build muscle strength</a:t>
            </a:r>
          </a:p>
          <a:p>
            <a:pPr marL="1028700" lvl="0" indent="-457200">
              <a:buSzPts val="1800"/>
            </a:pPr>
            <a:r>
              <a:rPr lang="en-US" sz="2400" dirty="0"/>
              <a:t>prevent falls</a:t>
            </a:r>
          </a:p>
          <a:p>
            <a:pPr marL="1028700" lvl="0" indent="-457200">
              <a:buSzPts val="1800"/>
            </a:pPr>
            <a:r>
              <a:rPr lang="en-US" sz="2400" dirty="0"/>
              <a:t>protect the spine</a:t>
            </a:r>
          </a:p>
          <a:p>
            <a:pPr marL="1028700" lvl="0" indent="-457200">
              <a:buSzPts val="1800"/>
            </a:pPr>
            <a:r>
              <a:rPr lang="en-US" sz="2400" dirty="0"/>
              <a:t>slow the rate of bone loss</a:t>
            </a:r>
          </a:p>
          <a:p>
            <a:pPr marL="0" lvl="0" indent="0">
              <a:buNone/>
            </a:pPr>
            <a:endParaRPr lang="en-US" sz="2400" dirty="0"/>
          </a:p>
          <a:p>
            <a:pPr marL="0"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</p:txBody>
      </p:sp>
      <p:sp>
        <p:nvSpPr>
          <p:cNvPr id="2" name="Google Shape;159;p20">
            <a:extLst>
              <a:ext uri="{FF2B5EF4-FFF2-40B4-BE49-F238E27FC236}">
                <a16:creationId xmlns:a16="http://schemas.microsoft.com/office/drawing/2014/main" id="{43EA6C98-0A6D-4422-FF38-9DA723556A2B}"/>
              </a:ext>
            </a:extLst>
          </p:cNvPr>
          <p:cNvSpPr txBox="1"/>
          <p:nvPr/>
        </p:nvSpPr>
        <p:spPr>
          <a:xfrm>
            <a:off x="981109" y="5415676"/>
            <a:ext cx="9564329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assess my personal activity level in relation to both the Canadian Physical Activity Guidelines and the Osteoporosis Canada recommendations for bone health.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6579073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2EA908-21FC-7C5B-083C-3FACB31B0F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5B5ADA-889C-3C97-C838-82B9249A642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BDAFEA0-8FE7-8912-824C-21ECC7C98BE6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1000334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CA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Let’s Begin… Exercise Tips!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0C57BF0-106D-93FF-AEA6-88CA0C7B8E27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3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0AF3342-AA0D-E6B0-82F0-4D90F3A0F862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16445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29F587-B355-D0F5-2D4E-7A8D42B9C4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1151E63-428D-DC64-67D3-FA6AEF3F81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Before You Start Exercising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8A25A04-915F-F0D4-701E-C0C99DD154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71483"/>
            <a:ext cx="9809452" cy="416193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/>
              <a:t>For almost everyone the benefits of exercise far outweigh the risks!</a:t>
            </a:r>
          </a:p>
          <a:p>
            <a:pPr lvl="0">
              <a:buSzPts val="1800"/>
            </a:pPr>
            <a:r>
              <a:rPr lang="en-US" sz="2400" dirty="0"/>
              <a:t>complete a </a:t>
            </a:r>
            <a:r>
              <a:rPr lang="en-US" sz="2400" b="1" dirty="0"/>
              <a:t>Get Active Questionnaire</a:t>
            </a:r>
            <a:r>
              <a:rPr lang="en-US" sz="2400" dirty="0"/>
              <a:t> before you start a new exercise program and...</a:t>
            </a:r>
          </a:p>
          <a:p>
            <a:pPr marL="114300" lvl="0" indent="0">
              <a:buSzPts val="1800"/>
              <a:buNone/>
            </a:pPr>
            <a:endParaRPr lang="en-US" sz="2400" dirty="0"/>
          </a:p>
          <a:p>
            <a:pPr lvl="0">
              <a:spcAft>
                <a:spcPts val="1000"/>
              </a:spcAft>
              <a:buSzPts val="1800"/>
            </a:pPr>
            <a:r>
              <a:rPr lang="en-US" sz="2400" dirty="0"/>
              <a:t>if you have any questions or concerns check with your doctor, a physiotherapist, a qualified exercise professional (Canadian Society for Exercise Physiology) or a </a:t>
            </a:r>
            <a:r>
              <a:rPr lang="en-US" sz="2400" dirty="0" err="1"/>
              <a:t>BoneFit</a:t>
            </a:r>
            <a:r>
              <a:rPr lang="en-US" sz="2400" baseline="30000" dirty="0" err="1"/>
              <a:t>TM</a:t>
            </a:r>
            <a:r>
              <a:rPr lang="en-US" sz="2400" dirty="0"/>
              <a:t> trained professional</a:t>
            </a:r>
          </a:p>
          <a:p>
            <a:endParaRPr lang="en-CA" sz="2400" dirty="0"/>
          </a:p>
        </p:txBody>
      </p:sp>
      <p:sp>
        <p:nvSpPr>
          <p:cNvPr id="2" name="Google Shape;220;p28">
            <a:extLst>
              <a:ext uri="{FF2B5EF4-FFF2-40B4-BE49-F238E27FC236}">
                <a16:creationId xmlns:a16="http://schemas.microsoft.com/office/drawing/2014/main" id="{A8B9F24F-FC41-6FE7-C58B-0CC182C20C0E}"/>
              </a:ext>
            </a:extLst>
          </p:cNvPr>
          <p:cNvSpPr txBox="1"/>
          <p:nvPr/>
        </p:nvSpPr>
        <p:spPr>
          <a:xfrm>
            <a:off x="838199" y="5566644"/>
            <a:ext cx="10495253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demonstrate proficiency in performing a basic routine of everyday strength exercises.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20902607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F91322-27D5-1290-0F04-E1546C726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805C3BA-6901-5EAB-94ED-4E137BEA7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Osteoporosis and Spine Fracture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6812863-5440-3D43-F814-F257F2AA6A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71483"/>
            <a:ext cx="9809452" cy="4161939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200" dirty="0"/>
              <a:t>If you have osteoporosis </a:t>
            </a:r>
            <a:r>
              <a:rPr lang="en-US" sz="2200" b="1" dirty="0"/>
              <a:t>AND</a:t>
            </a:r>
            <a:r>
              <a:rPr lang="en-US" sz="2200" dirty="0"/>
              <a:t> have had a spine fracture:</a:t>
            </a:r>
          </a:p>
          <a:p>
            <a:pPr marL="508000" lvl="0" indent="-457200">
              <a:buSzPts val="2800"/>
            </a:pPr>
            <a:r>
              <a:rPr lang="en-US" sz="2200" dirty="0"/>
              <a:t>strength, posture, balance and weight bearing aerobic training are still important</a:t>
            </a:r>
          </a:p>
          <a:p>
            <a:pPr marL="508000" lvl="0" indent="-457200">
              <a:buSzPts val="2800"/>
            </a:pPr>
            <a:r>
              <a:rPr lang="en-US" sz="2200" dirty="0"/>
              <a:t>focus on how to do the exercise safely by speaking with a</a:t>
            </a:r>
          </a:p>
          <a:p>
            <a:pPr marL="914400" lvl="1" indent="-406400">
              <a:spcBef>
                <a:spcPts val="1000"/>
              </a:spcBef>
              <a:buSzPts val="2800"/>
            </a:pPr>
            <a:r>
              <a:rPr lang="en-US" sz="2200" dirty="0"/>
              <a:t>physiotherapist</a:t>
            </a:r>
          </a:p>
          <a:p>
            <a:pPr marL="914400" lvl="1" indent="-406400">
              <a:spcBef>
                <a:spcPts val="1000"/>
              </a:spcBef>
              <a:buSzPts val="2800"/>
            </a:pPr>
            <a:r>
              <a:rPr lang="en-US" sz="2200" dirty="0"/>
              <a:t>qualified exercise professional (Canadian Society for Exercise Physiology)</a:t>
            </a:r>
          </a:p>
          <a:p>
            <a:pPr marL="914400" lvl="1" indent="-406400">
              <a:spcBef>
                <a:spcPts val="1000"/>
              </a:spcBef>
              <a:buSzPts val="2800"/>
            </a:pPr>
            <a:r>
              <a:rPr lang="en-US" sz="2200" dirty="0" err="1"/>
              <a:t>BoneFit</a:t>
            </a:r>
            <a:r>
              <a:rPr lang="en-US" sz="2200" baseline="30000" dirty="0" err="1"/>
              <a:t>TM</a:t>
            </a:r>
            <a:r>
              <a:rPr lang="en-US" sz="2200" dirty="0"/>
              <a:t> trained professional </a:t>
            </a:r>
          </a:p>
          <a:p>
            <a:pPr marL="914400" lvl="0" indent="0">
              <a:buNone/>
            </a:pP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endParaRPr lang="en-CA" dirty="0"/>
          </a:p>
        </p:txBody>
      </p:sp>
      <p:sp>
        <p:nvSpPr>
          <p:cNvPr id="2" name="Google Shape;220;p28">
            <a:extLst>
              <a:ext uri="{FF2B5EF4-FFF2-40B4-BE49-F238E27FC236}">
                <a16:creationId xmlns:a16="http://schemas.microsoft.com/office/drawing/2014/main" id="{9C652C76-99C7-7F61-19A2-7EF9E7727EA4}"/>
              </a:ext>
            </a:extLst>
          </p:cNvPr>
          <p:cNvSpPr txBox="1"/>
          <p:nvPr/>
        </p:nvSpPr>
        <p:spPr>
          <a:xfrm>
            <a:off x="838199" y="5566644"/>
            <a:ext cx="10495253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demonstrate proficiency in performing a basic routine of everyday strength exercises.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34775320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4BDB68-1102-2FB9-E827-EB4F38C52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1FD1309-DC2B-C9A8-7033-4D2DE1F690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Movement Guidelines - Spine Sparing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82356B1-7951-2D24-91AA-65D58F812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582993"/>
            <a:ext cx="9809452" cy="416193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dirty="0"/>
              <a:t>Practice spine sparing not only during your exercise routine, but as you go about your everyday routine as well.</a:t>
            </a:r>
          </a:p>
          <a:p>
            <a:pPr lvl="0">
              <a:buSzPts val="1800"/>
            </a:pPr>
            <a:r>
              <a:rPr lang="en-US" dirty="0"/>
              <a:t>Use the hip hinge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dirty="0"/>
              <a:t>bend with your hips and knees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dirty="0"/>
              <a:t>do not bend in your spine </a:t>
            </a:r>
          </a:p>
          <a:p>
            <a:pPr lvl="0">
              <a:buSzPts val="1800"/>
            </a:pPr>
            <a:r>
              <a:rPr lang="en-US" dirty="0"/>
              <a:t>Turn your whole body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dirty="0"/>
              <a:t>turn with your feet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dirty="0"/>
              <a:t>do not twist your spine</a:t>
            </a:r>
          </a:p>
          <a:p>
            <a:pPr marL="0" lvl="0" indent="0">
              <a:buNone/>
            </a:pPr>
            <a:r>
              <a:rPr lang="en-US" b="1" dirty="0"/>
              <a:t>Avoid</a:t>
            </a:r>
            <a:r>
              <a:rPr lang="en-US" dirty="0"/>
              <a:t> rapid, repetitive, weighted or end-range bending or twisting in your spine.</a:t>
            </a:r>
          </a:p>
          <a:p>
            <a:pPr marL="0" lvl="0" indent="0">
              <a:buNone/>
            </a:pPr>
            <a:endParaRPr lang="en-US" dirty="0"/>
          </a:p>
          <a:p>
            <a:pPr marL="0" lvl="0" indent="0">
              <a:buNone/>
            </a:pPr>
            <a:endParaRPr lang="en-US" dirty="0"/>
          </a:p>
          <a:p>
            <a:endParaRPr lang="en-CA" dirty="0"/>
          </a:p>
          <a:p>
            <a:endParaRPr lang="en-CA" sz="2400" dirty="0"/>
          </a:p>
        </p:txBody>
      </p:sp>
      <p:sp>
        <p:nvSpPr>
          <p:cNvPr id="2" name="Google Shape;220;p28">
            <a:extLst>
              <a:ext uri="{FF2B5EF4-FFF2-40B4-BE49-F238E27FC236}">
                <a16:creationId xmlns:a16="http://schemas.microsoft.com/office/drawing/2014/main" id="{0C04BD21-B03B-EC5B-C16B-318CD7CEF769}"/>
              </a:ext>
            </a:extLst>
          </p:cNvPr>
          <p:cNvSpPr txBox="1"/>
          <p:nvPr/>
        </p:nvSpPr>
        <p:spPr>
          <a:xfrm>
            <a:off x="838199" y="5566644"/>
            <a:ext cx="10495253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demonstrate proficiency in performing a basic routine of everyday strength exercises.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39650394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1BE3B-6A75-86A5-94E8-BEFDD501F9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A6153D4-AC71-FCC4-C49F-5D54273D2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Movement Guidelines - Spine Sparing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CAD4BB54-56EB-0F9F-59E2-893866FE3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71483"/>
            <a:ext cx="9809452" cy="416193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400" dirty="0"/>
              <a:t>If you have:</a:t>
            </a:r>
          </a:p>
          <a:p>
            <a:pPr lvl="0">
              <a:lnSpc>
                <a:spcPct val="100000"/>
              </a:lnSpc>
              <a:buSzPts val="1800"/>
            </a:pPr>
            <a:r>
              <a:rPr lang="en-US" sz="2400" dirty="0"/>
              <a:t>lost a lot of height</a:t>
            </a:r>
          </a:p>
          <a:p>
            <a:pPr lvl="0">
              <a:lnSpc>
                <a:spcPct val="100000"/>
              </a:lnSpc>
              <a:buSzPts val="1800"/>
            </a:pPr>
            <a:r>
              <a:rPr lang="en-US" sz="2400" dirty="0"/>
              <a:t>a very rounded back</a:t>
            </a:r>
          </a:p>
          <a:p>
            <a:pPr lvl="0">
              <a:lnSpc>
                <a:spcPct val="100000"/>
              </a:lnSpc>
              <a:buSzPts val="1800"/>
            </a:pPr>
            <a:r>
              <a:rPr lang="en-US" sz="2400" dirty="0"/>
              <a:t>have had a spine fracture</a:t>
            </a:r>
          </a:p>
          <a:p>
            <a:pPr marL="114300" lvl="0" indent="0">
              <a:lnSpc>
                <a:spcPct val="100000"/>
              </a:lnSpc>
              <a:buSzPts val="1800"/>
              <a:buNone/>
            </a:pPr>
            <a:endParaRPr lang="en-US" sz="2400" dirty="0"/>
          </a:p>
          <a:p>
            <a:pPr marL="0" lvl="0" indent="0">
              <a:buNone/>
            </a:pPr>
            <a:r>
              <a:rPr lang="en-US" sz="2400" dirty="0"/>
              <a:t>You should </a:t>
            </a:r>
            <a:r>
              <a:rPr lang="en-US" sz="2400" b="1" dirty="0"/>
              <a:t>not</a:t>
            </a:r>
            <a:r>
              <a:rPr lang="en-US" sz="2400" dirty="0"/>
              <a:t> perform rapid, repetitive, weighted or end-range bending or twisting in your spine </a:t>
            </a:r>
          </a:p>
          <a:p>
            <a:pPr marL="0" lvl="0" indent="0">
              <a:buNone/>
            </a:pPr>
            <a:endParaRPr lang="en-US" sz="2400" dirty="0"/>
          </a:p>
          <a:p>
            <a:endParaRPr lang="en-CA" sz="2400" dirty="0"/>
          </a:p>
          <a:p>
            <a:endParaRPr lang="en-CA" sz="2400" dirty="0"/>
          </a:p>
        </p:txBody>
      </p:sp>
      <p:sp>
        <p:nvSpPr>
          <p:cNvPr id="3" name="Google Shape;220;p28">
            <a:extLst>
              <a:ext uri="{FF2B5EF4-FFF2-40B4-BE49-F238E27FC236}">
                <a16:creationId xmlns:a16="http://schemas.microsoft.com/office/drawing/2014/main" id="{8F03A9EB-A29D-CAB8-ED00-92D1924420DD}"/>
              </a:ext>
            </a:extLst>
          </p:cNvPr>
          <p:cNvSpPr txBox="1"/>
          <p:nvPr/>
        </p:nvSpPr>
        <p:spPr>
          <a:xfrm>
            <a:off x="838199" y="5566644"/>
            <a:ext cx="10495253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demonstrate proficiency in performing a basic routine of everyday strength exercises.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2406272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5428296-2B64-D407-C135-C5B00EFB0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Starter Activity</a:t>
            </a:r>
            <a:endParaRPr lang="en-CA" sz="180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6817922-2212-4AA6-5792-78C90A40BC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809135"/>
            <a:ext cx="10515600" cy="4024288"/>
          </a:xfrm>
        </p:spPr>
        <p:txBody>
          <a:bodyPr>
            <a:normAutofit/>
          </a:bodyPr>
          <a:lstStyle/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Please, complete the </a:t>
            </a:r>
            <a:r>
              <a:rPr lang="en-US" sz="2400" b="1" dirty="0"/>
              <a:t>Get Active Questionnaire</a:t>
            </a:r>
            <a:r>
              <a:rPr lang="en-US" sz="2400" dirty="0"/>
              <a:t> handout.</a:t>
            </a:r>
            <a:endParaRPr lang="en-US" sz="2400" b="1" dirty="0"/>
          </a:p>
          <a:p>
            <a:pPr marL="685800" lvl="0" indent="-457200">
              <a:spcBef>
                <a:spcPts val="0"/>
              </a:spcBef>
            </a:pPr>
            <a:endParaRPr lang="en-US" sz="2400" b="1" dirty="0"/>
          </a:p>
          <a:p>
            <a:pPr marL="393700" lvl="0" indent="-457200">
              <a:spcBef>
                <a:spcPts val="0"/>
              </a:spcBef>
              <a:buSzPts val="2800"/>
            </a:pPr>
            <a:r>
              <a:rPr lang="en-US" sz="2400" dirty="0"/>
              <a:t>We will return to this questionnaire at the end of the workshop.</a:t>
            </a:r>
          </a:p>
          <a:p>
            <a:pPr marL="0" indent="0">
              <a:buNone/>
            </a:pPr>
            <a:endParaRPr lang="en-CA" sz="2400" dirty="0"/>
          </a:p>
        </p:txBody>
      </p:sp>
      <p:sp>
        <p:nvSpPr>
          <p:cNvPr id="2" name="Google Shape;112;p14">
            <a:extLst>
              <a:ext uri="{FF2B5EF4-FFF2-40B4-BE49-F238E27FC236}">
                <a16:creationId xmlns:a16="http://schemas.microsoft.com/office/drawing/2014/main" id="{27914F98-295C-50E1-B245-045C13F813B7}"/>
              </a:ext>
            </a:extLst>
          </p:cNvPr>
          <p:cNvSpPr txBox="1"/>
          <p:nvPr/>
        </p:nvSpPr>
        <p:spPr>
          <a:xfrm>
            <a:off x="650841" y="5410640"/>
            <a:ext cx="10931013" cy="4227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what I am doing well and what I can improve on in terms of exercise for bone health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33106263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EF174E-4AC3-9D78-E540-AC8A349800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1A0DD3D-9F37-6181-02AC-ADEE0A806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Exercising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D28D6E1-74E7-5AC7-E1EC-3BA6BC0A7A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71483"/>
            <a:ext cx="9809452" cy="416193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200" dirty="0"/>
              <a:t>Remember to…</a:t>
            </a:r>
          </a:p>
          <a:p>
            <a:pPr lvl="0">
              <a:buSzPts val="1800"/>
            </a:pPr>
            <a:r>
              <a:rPr lang="en-US" sz="2200" dirty="0"/>
              <a:t>wear comfortable, supportive footwear</a:t>
            </a:r>
          </a:p>
          <a:p>
            <a:pPr lvl="0">
              <a:buSzPts val="1800"/>
            </a:pPr>
            <a:r>
              <a:rPr lang="en-US" sz="2200" dirty="0"/>
              <a:t>be aware that muscle soreness after exercise is normal</a:t>
            </a:r>
          </a:p>
          <a:p>
            <a:pPr lvl="0">
              <a:buSzPts val="1800"/>
            </a:pPr>
            <a:r>
              <a:rPr lang="en-US" sz="2200" dirty="0"/>
              <a:t>use a firm, stable chair for support</a:t>
            </a:r>
          </a:p>
          <a:p>
            <a:pPr lvl="0">
              <a:buSzPts val="1800"/>
            </a:pPr>
            <a:r>
              <a:rPr lang="en-US" sz="2200" dirty="0"/>
              <a:t>start with 5 repetitions of each exercise</a:t>
            </a:r>
          </a:p>
          <a:p>
            <a:pPr marL="1371600" lvl="1" indent="-342900">
              <a:spcBef>
                <a:spcPts val="1000"/>
              </a:spcBef>
              <a:spcAft>
                <a:spcPts val="1000"/>
              </a:spcAft>
              <a:buSzPts val="1800"/>
            </a:pPr>
            <a:r>
              <a:rPr lang="en-US" sz="2000" dirty="0"/>
              <a:t>add 1 or 2 repetitions each session until you reach 15 repetitions</a:t>
            </a:r>
          </a:p>
          <a:p>
            <a:endParaRPr lang="en-CA" sz="2400" dirty="0"/>
          </a:p>
        </p:txBody>
      </p:sp>
      <p:sp>
        <p:nvSpPr>
          <p:cNvPr id="2" name="Google Shape;220;p28">
            <a:extLst>
              <a:ext uri="{FF2B5EF4-FFF2-40B4-BE49-F238E27FC236}">
                <a16:creationId xmlns:a16="http://schemas.microsoft.com/office/drawing/2014/main" id="{3B4993A9-7D11-DE50-1DB5-40D75550DB4E}"/>
              </a:ext>
            </a:extLst>
          </p:cNvPr>
          <p:cNvSpPr txBox="1"/>
          <p:nvPr/>
        </p:nvSpPr>
        <p:spPr>
          <a:xfrm>
            <a:off x="838199" y="5566644"/>
            <a:ext cx="10495253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demonstrate proficiency in performing a basic routine of everyday strength exercises.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12573693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D9CAC1-5BAF-BE25-07C9-2444BC08E5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88D61B5-28C4-4063-D9D7-86B19F1F2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 Exercise Routine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E275032-5AC8-7038-54B1-BAA3D25C88E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71483"/>
            <a:ext cx="9809452" cy="4161939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US" sz="2200" dirty="0"/>
              <a:t>Let’s practice an accessible home exercise routine that requires only a chair to complete</a:t>
            </a:r>
          </a:p>
          <a:p>
            <a:pPr marL="0" lvl="0" indent="0">
              <a:buNone/>
            </a:pPr>
            <a:endParaRPr lang="en-US" sz="2200" dirty="0"/>
          </a:p>
          <a:p>
            <a:pPr lvl="0">
              <a:buSzPts val="1800"/>
            </a:pPr>
            <a:r>
              <a:rPr lang="en-US" sz="2200" dirty="0"/>
              <a:t>Everyone will need to spread out in the room with their chairs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stand with your chair</a:t>
            </a:r>
          </a:p>
          <a:p>
            <a:pPr lvl="1">
              <a:spcBef>
                <a:spcPts val="1000"/>
              </a:spcBef>
              <a:spcAft>
                <a:spcPts val="1000"/>
              </a:spcAft>
              <a:buSzPts val="1800"/>
            </a:pPr>
            <a:r>
              <a:rPr lang="en-US" sz="2000" dirty="0"/>
              <a:t>you should have enough room around you so that you can stand with your arms spread wide in all directions</a:t>
            </a:r>
          </a:p>
          <a:p>
            <a:endParaRPr lang="en-CA" sz="2400" dirty="0"/>
          </a:p>
        </p:txBody>
      </p:sp>
      <p:sp>
        <p:nvSpPr>
          <p:cNvPr id="2" name="Google Shape;220;p28">
            <a:extLst>
              <a:ext uri="{FF2B5EF4-FFF2-40B4-BE49-F238E27FC236}">
                <a16:creationId xmlns:a16="http://schemas.microsoft.com/office/drawing/2014/main" id="{F622A255-4F23-7683-F34E-528DDB7CFC24}"/>
              </a:ext>
            </a:extLst>
          </p:cNvPr>
          <p:cNvSpPr txBox="1"/>
          <p:nvPr/>
        </p:nvSpPr>
        <p:spPr>
          <a:xfrm>
            <a:off x="838199" y="5566644"/>
            <a:ext cx="10495253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demonstrate proficiency in performing a basic routine of everyday strength exercises.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16765728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C4940D-D835-4663-95B5-D1A113F6E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EFE8641-1B38-92F9-CFCE-97D41DA8F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Sit to Stand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8BADE7D-B7FE-F60B-7BBB-A38235F62C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2398" y="1511125"/>
            <a:ext cx="4345858" cy="4161939"/>
          </a:xfrm>
        </p:spPr>
        <p:txBody>
          <a:bodyPr>
            <a:normAutofit fontScale="92500"/>
          </a:bodyPr>
          <a:lstStyle/>
          <a:p>
            <a:pPr marL="457200" lvl="0" indent="-381000">
              <a:spcBef>
                <a:spcPts val="0"/>
              </a:spcBef>
              <a:buSzPts val="2400"/>
            </a:pPr>
            <a:r>
              <a:rPr lang="en-US" sz="2400" dirty="0"/>
              <a:t>Sit in your chair, feet flat on the floor and hip-width apart</a:t>
            </a:r>
          </a:p>
          <a:p>
            <a:pPr marL="457200" lvl="0" indent="-381000">
              <a:buSzPts val="2400"/>
            </a:pPr>
            <a:r>
              <a:rPr lang="en-US" sz="2400" dirty="0"/>
              <a:t>Slowly stand up halfway, making sure your knees do not come forward past your toes</a:t>
            </a:r>
          </a:p>
          <a:p>
            <a:pPr marL="457200" lvl="0" indent="-381000">
              <a:buSzPts val="2400"/>
            </a:pPr>
            <a:r>
              <a:rPr lang="en-US" sz="2400" dirty="0"/>
              <a:t>Keep your hips, knees and ankles in line</a:t>
            </a:r>
          </a:p>
          <a:p>
            <a:pPr marL="457200" lvl="0" indent="-381000">
              <a:buSzPts val="2400"/>
            </a:pPr>
            <a:r>
              <a:rPr lang="en-US" sz="2400" dirty="0"/>
              <a:t>Stand up straight and tall</a:t>
            </a:r>
          </a:p>
          <a:p>
            <a:pPr marL="457200" lvl="0" indent="-381000">
              <a:spcAft>
                <a:spcPts val="1000"/>
              </a:spcAft>
              <a:buSzPts val="2400"/>
            </a:pPr>
            <a:r>
              <a:rPr lang="en-US" sz="2400" dirty="0"/>
              <a:t>Return to a seated position</a:t>
            </a:r>
          </a:p>
          <a:p>
            <a:endParaRPr lang="en-CA" sz="2400" dirty="0"/>
          </a:p>
        </p:txBody>
      </p:sp>
      <p:pic>
        <p:nvPicPr>
          <p:cNvPr id="2" name="Google Shape;272;p34">
            <a:extLst>
              <a:ext uri="{FF2B5EF4-FFF2-40B4-BE49-F238E27FC236}">
                <a16:creationId xmlns:a16="http://schemas.microsoft.com/office/drawing/2014/main" id="{9E6BC975-0EA8-55CF-3429-14500512E85B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7150" y="2024365"/>
            <a:ext cx="5820631" cy="328505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273;p34">
            <a:extLst>
              <a:ext uri="{FF2B5EF4-FFF2-40B4-BE49-F238E27FC236}">
                <a16:creationId xmlns:a16="http://schemas.microsoft.com/office/drawing/2014/main" id="{A494590B-FC22-107F-EB3D-C5B5D1A708BD}"/>
              </a:ext>
            </a:extLst>
          </p:cNvPr>
          <p:cNvSpPr txBox="1"/>
          <p:nvPr/>
        </p:nvSpPr>
        <p:spPr>
          <a:xfrm>
            <a:off x="1977574" y="1511125"/>
            <a:ext cx="3614400" cy="71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000" b="1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Repeat up to 15 times</a:t>
            </a:r>
            <a:endParaRPr sz="1600" b="1" dirty="0">
              <a:ea typeface="Open Sans"/>
              <a:cs typeface="Open Sans"/>
              <a:sym typeface="Open Sans"/>
            </a:endParaRPr>
          </a:p>
        </p:txBody>
      </p:sp>
      <p:sp>
        <p:nvSpPr>
          <p:cNvPr id="6" name="Google Shape;220;p28">
            <a:extLst>
              <a:ext uri="{FF2B5EF4-FFF2-40B4-BE49-F238E27FC236}">
                <a16:creationId xmlns:a16="http://schemas.microsoft.com/office/drawing/2014/main" id="{1CC7F3F2-70D5-93F7-F9A1-3BFFC63F28D3}"/>
              </a:ext>
            </a:extLst>
          </p:cNvPr>
          <p:cNvSpPr txBox="1"/>
          <p:nvPr/>
        </p:nvSpPr>
        <p:spPr>
          <a:xfrm>
            <a:off x="838199" y="5566644"/>
            <a:ext cx="10495253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demonstrate proficiency in performing a basic routine of everyday strength exercises.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8528646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F7BC52-553F-1EA5-00BF-9072AF27B3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F2A8CBE-C73A-9FD7-391D-9916F9CBE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Standing Leg Curl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2E05EAA-E07E-7468-C674-5069CD12E0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3252" y="1651818"/>
            <a:ext cx="4414683" cy="4161939"/>
          </a:xfrm>
        </p:spPr>
        <p:txBody>
          <a:bodyPr>
            <a:normAutofit/>
          </a:bodyPr>
          <a:lstStyle/>
          <a:p>
            <a:pPr marL="457200" lvl="0" indent="-381000">
              <a:spcBef>
                <a:spcPts val="0"/>
              </a:spcBef>
              <a:buSzPts val="2400"/>
            </a:pPr>
            <a:r>
              <a:rPr lang="en-US" sz="2400" dirty="0"/>
              <a:t>Stand with feet hip-width apart</a:t>
            </a:r>
          </a:p>
          <a:p>
            <a:pPr marL="457200" lvl="0" indent="-381000">
              <a:buSzPts val="2400"/>
            </a:pPr>
            <a:r>
              <a:rPr lang="en-US" sz="2400" dirty="0"/>
              <a:t>Shift weight onto one leg</a:t>
            </a:r>
          </a:p>
          <a:p>
            <a:pPr marL="457200" lvl="0" indent="-381000">
              <a:buSzPts val="2400"/>
            </a:pPr>
            <a:r>
              <a:rPr lang="en-US" sz="2400" dirty="0"/>
              <a:t>Bend other knee</a:t>
            </a:r>
          </a:p>
          <a:p>
            <a:pPr marL="457200" lvl="0" indent="-381000">
              <a:buSzPts val="2400"/>
            </a:pPr>
            <a:r>
              <a:rPr lang="en-US" sz="2400" dirty="0"/>
              <a:t>Raise heel toward buttocks as far as it is comfortable</a:t>
            </a:r>
          </a:p>
          <a:p>
            <a:pPr marL="457200" lvl="0" indent="-381000">
              <a:spcAft>
                <a:spcPts val="1000"/>
              </a:spcAft>
              <a:buSzPts val="2400"/>
            </a:pPr>
            <a:r>
              <a:rPr lang="en-US" sz="2400" dirty="0"/>
              <a:t>Return to starting position</a:t>
            </a:r>
          </a:p>
          <a:p>
            <a:endParaRPr lang="en-CA" sz="2400" dirty="0"/>
          </a:p>
          <a:p>
            <a:endParaRPr lang="en-CA" sz="2400" dirty="0"/>
          </a:p>
        </p:txBody>
      </p:sp>
      <p:pic>
        <p:nvPicPr>
          <p:cNvPr id="2" name="Google Shape;283;p35">
            <a:extLst>
              <a:ext uri="{FF2B5EF4-FFF2-40B4-BE49-F238E27FC236}">
                <a16:creationId xmlns:a16="http://schemas.microsoft.com/office/drawing/2014/main" id="{344B1B24-8488-072E-FE8B-C252B3D56D3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5800" y="2059176"/>
            <a:ext cx="5872316" cy="339772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273;p34">
            <a:extLst>
              <a:ext uri="{FF2B5EF4-FFF2-40B4-BE49-F238E27FC236}">
                <a16:creationId xmlns:a16="http://schemas.microsoft.com/office/drawing/2014/main" id="{1474E633-36B8-6458-497A-292411A12E6C}"/>
              </a:ext>
            </a:extLst>
          </p:cNvPr>
          <p:cNvSpPr txBox="1"/>
          <p:nvPr/>
        </p:nvSpPr>
        <p:spPr>
          <a:xfrm>
            <a:off x="1415845" y="1511125"/>
            <a:ext cx="4562167" cy="71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000" b="1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Repeat on each leg up to 15 times</a:t>
            </a:r>
          </a:p>
        </p:txBody>
      </p:sp>
      <p:sp>
        <p:nvSpPr>
          <p:cNvPr id="6" name="Google Shape;220;p28">
            <a:extLst>
              <a:ext uri="{FF2B5EF4-FFF2-40B4-BE49-F238E27FC236}">
                <a16:creationId xmlns:a16="http://schemas.microsoft.com/office/drawing/2014/main" id="{36FD1BAC-A7FB-7D9D-9EB3-B350162D4CF0}"/>
              </a:ext>
            </a:extLst>
          </p:cNvPr>
          <p:cNvSpPr txBox="1"/>
          <p:nvPr/>
        </p:nvSpPr>
        <p:spPr>
          <a:xfrm>
            <a:off x="838199" y="5566644"/>
            <a:ext cx="10495253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demonstrate proficiency in performing a basic routine of everyday strength exercises.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282310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AE9C9B-A29B-58F5-7319-7C68C6B395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255618E-2E20-71F4-6EBD-1FDB2DD37B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Standing Leg Lift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E2B547E-5432-94EB-1E7D-964698A02C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2748" y="1632154"/>
            <a:ext cx="4611329" cy="4161939"/>
          </a:xfrm>
        </p:spPr>
        <p:txBody>
          <a:bodyPr>
            <a:normAutofit/>
          </a:bodyPr>
          <a:lstStyle/>
          <a:p>
            <a:pPr marL="457200" lvl="0" indent="-381000">
              <a:spcBef>
                <a:spcPts val="0"/>
              </a:spcBef>
              <a:buSzPts val="2400"/>
            </a:pPr>
            <a:r>
              <a:rPr lang="en-US" sz="2400" dirty="0"/>
              <a:t>Stand with feet together, hold your chair for support</a:t>
            </a:r>
          </a:p>
          <a:p>
            <a:pPr marL="457200" lvl="0" indent="-381000">
              <a:buSzPts val="2400"/>
            </a:pPr>
            <a:r>
              <a:rPr lang="en-US" sz="2400" dirty="0"/>
              <a:t>Shift weight onto one leg</a:t>
            </a:r>
          </a:p>
          <a:p>
            <a:pPr marL="457200" lvl="0" indent="-381000">
              <a:buSzPts val="2400"/>
            </a:pPr>
            <a:r>
              <a:rPr lang="en-US" sz="2400" dirty="0"/>
              <a:t>Raise the other leg out to the side</a:t>
            </a:r>
          </a:p>
          <a:p>
            <a:pPr marL="457200" lvl="0" indent="-381000">
              <a:buSzPts val="2400"/>
            </a:pPr>
            <a:r>
              <a:rPr lang="en-US" sz="2400" dirty="0"/>
              <a:t>Keep your back straight and tall</a:t>
            </a:r>
          </a:p>
          <a:p>
            <a:pPr marL="457200" lvl="0" indent="-381000">
              <a:buSzPts val="2400"/>
            </a:pPr>
            <a:r>
              <a:rPr lang="en-US" sz="2400" dirty="0"/>
              <a:t>Slowly return leg to the floor</a:t>
            </a:r>
          </a:p>
          <a:p>
            <a:endParaRPr lang="en-CA" sz="2400" dirty="0"/>
          </a:p>
        </p:txBody>
      </p:sp>
      <p:pic>
        <p:nvPicPr>
          <p:cNvPr id="2" name="Google Shape;293;p36">
            <a:extLst>
              <a:ext uri="{FF2B5EF4-FFF2-40B4-BE49-F238E27FC236}">
                <a16:creationId xmlns:a16="http://schemas.microsoft.com/office/drawing/2014/main" id="{D9E44474-6B77-9516-E813-CD91EE0C698E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4444" y="1977861"/>
            <a:ext cx="5704968" cy="323323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273;p34">
            <a:extLst>
              <a:ext uri="{FF2B5EF4-FFF2-40B4-BE49-F238E27FC236}">
                <a16:creationId xmlns:a16="http://schemas.microsoft.com/office/drawing/2014/main" id="{DCDAAAEB-8AC8-AD3E-C4A8-73681DF26584}"/>
              </a:ext>
            </a:extLst>
          </p:cNvPr>
          <p:cNvSpPr txBox="1"/>
          <p:nvPr/>
        </p:nvSpPr>
        <p:spPr>
          <a:xfrm>
            <a:off x="1415845" y="1511125"/>
            <a:ext cx="4562167" cy="71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000" b="1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Repeat on each leg up to 15 times</a:t>
            </a:r>
          </a:p>
        </p:txBody>
      </p:sp>
      <p:sp>
        <p:nvSpPr>
          <p:cNvPr id="6" name="Google Shape;220;p28">
            <a:extLst>
              <a:ext uri="{FF2B5EF4-FFF2-40B4-BE49-F238E27FC236}">
                <a16:creationId xmlns:a16="http://schemas.microsoft.com/office/drawing/2014/main" id="{5D2036A3-43ED-86BB-F101-3B1CFC888EFC}"/>
              </a:ext>
            </a:extLst>
          </p:cNvPr>
          <p:cNvSpPr txBox="1"/>
          <p:nvPr/>
        </p:nvSpPr>
        <p:spPr>
          <a:xfrm>
            <a:off x="838199" y="5566644"/>
            <a:ext cx="10495253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demonstrate proficiency in performing a basic routine of everyday strength exercises.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18588027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0AA0FB-604B-CE43-CF41-DD942F410A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6C0AD42-AA1A-3F93-9EFC-2825BD384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Heel Raise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D65DB07-983E-556C-A3C8-4499FDE9DA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1309" y="1661651"/>
            <a:ext cx="4522839" cy="4161939"/>
          </a:xfrm>
        </p:spPr>
        <p:txBody>
          <a:bodyPr>
            <a:normAutofit lnSpcReduction="10000"/>
          </a:bodyPr>
          <a:lstStyle/>
          <a:p>
            <a:pPr marL="457200" lvl="0" indent="-381000">
              <a:spcBef>
                <a:spcPts val="0"/>
              </a:spcBef>
              <a:buSzPts val="2400"/>
            </a:pPr>
            <a:r>
              <a:rPr lang="en-US" sz="2400" dirty="0"/>
              <a:t>Stand with feet hip-width apart</a:t>
            </a:r>
          </a:p>
          <a:p>
            <a:pPr marL="457200" lvl="0" indent="-381000">
              <a:buSzPts val="2400"/>
            </a:pPr>
            <a:r>
              <a:rPr lang="en-US" sz="2400" dirty="0"/>
              <a:t>Hold on to the back of your chair and look forward</a:t>
            </a:r>
          </a:p>
          <a:p>
            <a:pPr marL="457200" lvl="0" indent="-381000">
              <a:buSzPts val="2400"/>
            </a:pPr>
            <a:r>
              <a:rPr lang="en-US" sz="2400" dirty="0"/>
              <a:t>Slowly raise both heels off of the floor, standing on your toes</a:t>
            </a:r>
          </a:p>
          <a:p>
            <a:pPr marL="457200" lvl="0" indent="-381000">
              <a:buSzPts val="2400"/>
            </a:pPr>
            <a:r>
              <a:rPr lang="en-US" sz="2400" dirty="0"/>
              <a:t>Hold for 5-10 seconds</a:t>
            </a:r>
          </a:p>
          <a:p>
            <a:pPr marL="457200" lvl="0" indent="-381000">
              <a:buSzPts val="2400"/>
            </a:pPr>
            <a:r>
              <a:rPr lang="en-US" sz="2400" dirty="0"/>
              <a:t>Return to the start position</a:t>
            </a:r>
          </a:p>
          <a:p>
            <a:pPr marL="457200"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  <a:p>
            <a:endParaRPr lang="en-CA" sz="2400" dirty="0"/>
          </a:p>
        </p:txBody>
      </p:sp>
      <p:pic>
        <p:nvPicPr>
          <p:cNvPr id="2" name="Google Shape;303;p37">
            <a:extLst>
              <a:ext uri="{FF2B5EF4-FFF2-40B4-BE49-F238E27FC236}">
                <a16:creationId xmlns:a16="http://schemas.microsoft.com/office/drawing/2014/main" id="{74817503-66D1-BD10-9C7B-637A43B10BDC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17852" y="1966453"/>
            <a:ext cx="5950974" cy="337246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273;p34">
            <a:extLst>
              <a:ext uri="{FF2B5EF4-FFF2-40B4-BE49-F238E27FC236}">
                <a16:creationId xmlns:a16="http://schemas.microsoft.com/office/drawing/2014/main" id="{C9DCB7A1-D893-0356-CD41-FCDB68B8995D}"/>
              </a:ext>
            </a:extLst>
          </p:cNvPr>
          <p:cNvSpPr txBox="1"/>
          <p:nvPr/>
        </p:nvSpPr>
        <p:spPr>
          <a:xfrm>
            <a:off x="1977574" y="1511125"/>
            <a:ext cx="3614400" cy="71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000" b="1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Repeat up to 15 times</a:t>
            </a:r>
            <a:endParaRPr sz="1600" b="1" dirty="0">
              <a:ea typeface="Open Sans"/>
              <a:cs typeface="Open Sans"/>
              <a:sym typeface="Open Sans"/>
            </a:endParaRPr>
          </a:p>
        </p:txBody>
      </p:sp>
      <p:sp>
        <p:nvSpPr>
          <p:cNvPr id="6" name="Google Shape;220;p28">
            <a:extLst>
              <a:ext uri="{FF2B5EF4-FFF2-40B4-BE49-F238E27FC236}">
                <a16:creationId xmlns:a16="http://schemas.microsoft.com/office/drawing/2014/main" id="{4935389B-089C-1313-AFD5-EEFE0852B4A6}"/>
              </a:ext>
            </a:extLst>
          </p:cNvPr>
          <p:cNvSpPr txBox="1"/>
          <p:nvPr/>
        </p:nvSpPr>
        <p:spPr>
          <a:xfrm>
            <a:off x="838199" y="5566644"/>
            <a:ext cx="10495253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demonstrate proficiency in performing a basic routine of everyday strength exercises.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14931003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3AD2F6-D036-05F2-99DB-08A19541C3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7B4DA16-BF6D-6EC1-D606-DB8AF6164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Toe Raise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F923A2CC-463B-4391-9ED0-064EE0B721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15432" y="1681315"/>
            <a:ext cx="4825864" cy="4161939"/>
          </a:xfrm>
        </p:spPr>
        <p:txBody>
          <a:bodyPr>
            <a:normAutofit/>
          </a:bodyPr>
          <a:lstStyle/>
          <a:p>
            <a:pPr marL="457200" lvl="0" indent="-381000">
              <a:spcBef>
                <a:spcPts val="0"/>
              </a:spcBef>
              <a:buSzPts val="2400"/>
            </a:pPr>
            <a:r>
              <a:rPr lang="en-US" sz="2400" dirty="0"/>
              <a:t>Stand with feet hip-width apart</a:t>
            </a:r>
          </a:p>
          <a:p>
            <a:pPr marL="457200" lvl="0" indent="-381000">
              <a:buSzPts val="2400"/>
            </a:pPr>
            <a:r>
              <a:rPr lang="en-US" sz="2400" dirty="0"/>
              <a:t>Hold on to the back of your chair and look forward</a:t>
            </a:r>
          </a:p>
          <a:p>
            <a:pPr marL="457200" lvl="0" indent="-381000">
              <a:buSzPts val="2400"/>
            </a:pPr>
            <a:r>
              <a:rPr lang="en-US" sz="2400" dirty="0"/>
              <a:t>Slowly raise your toes off of the floor, putting weight onto your heels</a:t>
            </a:r>
          </a:p>
          <a:p>
            <a:pPr marL="457200" lvl="0" indent="-381000">
              <a:buSzPts val="2400"/>
            </a:pPr>
            <a:r>
              <a:rPr lang="en-US" sz="2400" dirty="0"/>
              <a:t>Hold for 5-10 seconds</a:t>
            </a:r>
          </a:p>
          <a:p>
            <a:pPr marL="457200" lvl="0" indent="-381000">
              <a:buSzPts val="2400"/>
            </a:pPr>
            <a:r>
              <a:rPr lang="en-US" sz="2400" dirty="0"/>
              <a:t>Return to the start position</a:t>
            </a:r>
          </a:p>
          <a:p>
            <a:pPr marL="457200" lvl="0" indent="0"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  <a:p>
            <a:endParaRPr lang="en-CA" sz="2400" dirty="0"/>
          </a:p>
        </p:txBody>
      </p:sp>
      <p:pic>
        <p:nvPicPr>
          <p:cNvPr id="2" name="Google Shape;313;p38">
            <a:extLst>
              <a:ext uri="{FF2B5EF4-FFF2-40B4-BE49-F238E27FC236}">
                <a16:creationId xmlns:a16="http://schemas.microsoft.com/office/drawing/2014/main" id="{E384AF3F-223D-FEA6-0693-42BFC9B92FE1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7134" y="1997525"/>
            <a:ext cx="5712996" cy="3252901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273;p34">
            <a:extLst>
              <a:ext uri="{FF2B5EF4-FFF2-40B4-BE49-F238E27FC236}">
                <a16:creationId xmlns:a16="http://schemas.microsoft.com/office/drawing/2014/main" id="{2247D45F-0AD5-1EA0-7953-F08C4182BEF7}"/>
              </a:ext>
            </a:extLst>
          </p:cNvPr>
          <p:cNvSpPr txBox="1"/>
          <p:nvPr/>
        </p:nvSpPr>
        <p:spPr>
          <a:xfrm>
            <a:off x="1977574" y="1511125"/>
            <a:ext cx="3614400" cy="71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000" b="1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Repeat up to 15 times</a:t>
            </a:r>
            <a:endParaRPr sz="1600" b="1" dirty="0">
              <a:ea typeface="Open Sans"/>
              <a:cs typeface="Open Sans"/>
              <a:sym typeface="Open Sans"/>
            </a:endParaRPr>
          </a:p>
        </p:txBody>
      </p:sp>
      <p:sp>
        <p:nvSpPr>
          <p:cNvPr id="6" name="Google Shape;220;p28">
            <a:extLst>
              <a:ext uri="{FF2B5EF4-FFF2-40B4-BE49-F238E27FC236}">
                <a16:creationId xmlns:a16="http://schemas.microsoft.com/office/drawing/2014/main" id="{CED0E3C1-5846-E4AC-3C6B-15DE330929F7}"/>
              </a:ext>
            </a:extLst>
          </p:cNvPr>
          <p:cNvSpPr txBox="1"/>
          <p:nvPr/>
        </p:nvSpPr>
        <p:spPr>
          <a:xfrm>
            <a:off x="838199" y="5566644"/>
            <a:ext cx="10495253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demonstrate proficiency in performing a basic routine of everyday strength exercises.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22177452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6250A-85E8-15FD-B401-B77A95FA2D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460C81E-9E4E-44D4-92F6-877374F3D1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Wall Push-up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BFD00BC-496B-3CE2-D271-0521D642C3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348030"/>
            <a:ext cx="5713225" cy="4161939"/>
          </a:xfrm>
        </p:spPr>
        <p:txBody>
          <a:bodyPr>
            <a:normAutofit fontScale="92500" lnSpcReduction="20000"/>
          </a:bodyPr>
          <a:lstStyle/>
          <a:p>
            <a:pPr marL="457200" lvl="0" indent="-355600">
              <a:spcBef>
                <a:spcPts val="0"/>
              </a:spcBef>
              <a:buSzPts val="2000"/>
            </a:pPr>
            <a:r>
              <a:rPr lang="en-US" sz="2400" dirty="0"/>
              <a:t>Facing a wall, stand arms’ length away and place hands on the wall at shoulder height and shoulder-width apart</a:t>
            </a:r>
          </a:p>
          <a:p>
            <a:pPr marL="457200" lvl="0" indent="-355600">
              <a:buSzPts val="2000"/>
            </a:pPr>
            <a:r>
              <a:rPr lang="en-US" sz="2400" dirty="0"/>
              <a:t>Tighten abdominal muscles</a:t>
            </a:r>
          </a:p>
          <a:p>
            <a:pPr marL="457200" lvl="0" indent="-355600">
              <a:buSzPts val="2000"/>
            </a:pPr>
            <a:r>
              <a:rPr lang="en-US" sz="2400" dirty="0"/>
              <a:t>Keep back and legs straight, bend elbows while lowering upper body toward the wall</a:t>
            </a:r>
          </a:p>
          <a:p>
            <a:pPr marL="457200" lvl="0" indent="-355600">
              <a:buSzPts val="2000"/>
            </a:pPr>
            <a:r>
              <a:rPr lang="en-US" sz="2400" dirty="0"/>
              <a:t>Hold for 2-3 seconds</a:t>
            </a:r>
          </a:p>
          <a:p>
            <a:pPr marL="457200" lvl="0" indent="-355600">
              <a:buSzPts val="2000"/>
            </a:pPr>
            <a:r>
              <a:rPr lang="en-US" sz="2400" dirty="0"/>
              <a:t>Straighten arms pushing against the wall and return to the starting position</a:t>
            </a:r>
          </a:p>
          <a:p>
            <a:pPr marL="457200" lvl="0" indent="-355600">
              <a:buSzPts val="2000"/>
            </a:pPr>
            <a:r>
              <a:rPr lang="en-US" sz="2400" dirty="0"/>
              <a:t>Keep elbows slightly bent</a:t>
            </a:r>
          </a:p>
          <a:p>
            <a:pPr marL="457200" lvl="0" indent="-355600">
              <a:buSzPts val="2000"/>
            </a:pPr>
            <a:r>
              <a:rPr lang="en-US" sz="2400" dirty="0"/>
              <a:t>Return to the start position</a:t>
            </a:r>
          </a:p>
          <a:p>
            <a:endParaRPr lang="en-CA" sz="2400" dirty="0"/>
          </a:p>
          <a:p>
            <a:endParaRPr lang="en-CA" sz="2400" dirty="0"/>
          </a:p>
        </p:txBody>
      </p:sp>
      <p:pic>
        <p:nvPicPr>
          <p:cNvPr id="2" name="Google Shape;323;p39">
            <a:extLst>
              <a:ext uri="{FF2B5EF4-FFF2-40B4-BE49-F238E27FC236}">
                <a16:creationId xmlns:a16="http://schemas.microsoft.com/office/drawing/2014/main" id="{F925F062-D388-498B-046F-14AD2B6D164C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72784" y="2005236"/>
            <a:ext cx="5523216" cy="312720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Google Shape;273;p34">
            <a:extLst>
              <a:ext uri="{FF2B5EF4-FFF2-40B4-BE49-F238E27FC236}">
                <a16:creationId xmlns:a16="http://schemas.microsoft.com/office/drawing/2014/main" id="{9FCB334C-6218-1B27-AD0F-06D51D9A6CCD}"/>
              </a:ext>
            </a:extLst>
          </p:cNvPr>
          <p:cNvSpPr txBox="1"/>
          <p:nvPr/>
        </p:nvSpPr>
        <p:spPr>
          <a:xfrm>
            <a:off x="1977574" y="1511125"/>
            <a:ext cx="3614400" cy="713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2000" b="1" dirty="0">
                <a:solidFill>
                  <a:schemeClr val="dk1"/>
                </a:solidFill>
                <a:ea typeface="Open Sans"/>
                <a:cs typeface="Open Sans"/>
                <a:sym typeface="Open Sans"/>
              </a:rPr>
              <a:t>Repeat up to 15 times</a:t>
            </a:r>
            <a:endParaRPr sz="1600" b="1" dirty="0">
              <a:ea typeface="Open Sans"/>
              <a:cs typeface="Open Sans"/>
              <a:sym typeface="Open Sans"/>
            </a:endParaRPr>
          </a:p>
        </p:txBody>
      </p:sp>
      <p:sp>
        <p:nvSpPr>
          <p:cNvPr id="6" name="Google Shape;220;p28">
            <a:extLst>
              <a:ext uri="{FF2B5EF4-FFF2-40B4-BE49-F238E27FC236}">
                <a16:creationId xmlns:a16="http://schemas.microsoft.com/office/drawing/2014/main" id="{617624CD-CC00-0B19-A8BD-9A0088E29F23}"/>
              </a:ext>
            </a:extLst>
          </p:cNvPr>
          <p:cNvSpPr txBox="1"/>
          <p:nvPr/>
        </p:nvSpPr>
        <p:spPr>
          <a:xfrm>
            <a:off x="838199" y="5566644"/>
            <a:ext cx="10495253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demonstrate proficiency in performing a basic routine of everyday strength exercises.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1244475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A33AC6-6A37-33F3-D999-056B1E68B9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A9C83F2-B2B7-F66F-9BE9-BBA32B698D6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9C28903-8C19-310A-6AF1-7DB09297F34F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1000334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CA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SMART Goal Setting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3E3EFECF-65FF-5717-F3BD-50EC66BDE65B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4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D587755-BCF9-B85B-7E01-276DCACA7BA8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35509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6B0C8A-D496-AD35-0FF2-CBAD3B7B2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CE4F151-7363-E17B-D950-5D6DE75A0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Planning and Goal Setting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8817944-59A2-2B79-A36E-2C5124494D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71483"/>
            <a:ext cx="9809452" cy="4161939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In your </a:t>
            </a:r>
            <a:r>
              <a:rPr lang="en-US" sz="2400" b="1" dirty="0"/>
              <a:t>Exercise and You - Workshop Guide</a:t>
            </a:r>
            <a:r>
              <a:rPr lang="en-US" sz="2400" dirty="0"/>
              <a:t>, consider the following:</a:t>
            </a:r>
          </a:p>
          <a:p>
            <a:pPr marL="0" lvl="0" indent="0">
              <a:buNone/>
            </a:pPr>
            <a:r>
              <a:rPr lang="en-US" sz="2400" dirty="0"/>
              <a:t>This week…</a:t>
            </a:r>
          </a:p>
          <a:p>
            <a:pPr marL="1028700" lvl="0" indent="-457200">
              <a:buSzPts val="1800"/>
            </a:pPr>
            <a:r>
              <a:rPr lang="en-US" sz="2400" dirty="0"/>
              <a:t>decide how you want to continue with safe movement and bone health exercise</a:t>
            </a:r>
          </a:p>
          <a:p>
            <a:pPr marL="1028700" lvl="0" indent="-457200">
              <a:buSzPts val="1800"/>
            </a:pPr>
            <a:r>
              <a:rPr lang="en-US" sz="2400" dirty="0"/>
              <a:t>identify how you will take action to benefit from the information you have learned</a:t>
            </a:r>
          </a:p>
          <a:p>
            <a:pPr marL="1028700" lvl="0" indent="-457200">
              <a:spcAft>
                <a:spcPts val="1000"/>
              </a:spcAft>
              <a:buSzPts val="1800"/>
            </a:pPr>
            <a:r>
              <a:rPr lang="en-US" sz="2400" dirty="0"/>
              <a:t>identify goals that will help you stay motivated</a:t>
            </a:r>
          </a:p>
          <a:p>
            <a:endParaRPr lang="en-CA" sz="2400" dirty="0"/>
          </a:p>
          <a:p>
            <a:endParaRPr lang="en-CA" sz="2400" dirty="0"/>
          </a:p>
        </p:txBody>
      </p:sp>
      <p:sp>
        <p:nvSpPr>
          <p:cNvPr id="2" name="Google Shape;220;p28">
            <a:extLst>
              <a:ext uri="{FF2B5EF4-FFF2-40B4-BE49-F238E27FC236}">
                <a16:creationId xmlns:a16="http://schemas.microsoft.com/office/drawing/2014/main" id="{740232F4-912A-23BB-8F4A-44F2E0282E39}"/>
              </a:ext>
            </a:extLst>
          </p:cNvPr>
          <p:cNvSpPr txBox="1"/>
          <p:nvPr/>
        </p:nvSpPr>
        <p:spPr>
          <a:xfrm>
            <a:off x="838199" y="5566644"/>
            <a:ext cx="10495253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create an activity plan by setting SMART goals for a personal exercise routine.</a:t>
            </a:r>
          </a:p>
        </p:txBody>
      </p:sp>
    </p:spTree>
    <p:extLst>
      <p:ext uri="{BB962C8B-B14F-4D97-AF65-F5344CB8AC3E}">
        <p14:creationId xmlns:p14="http://schemas.microsoft.com/office/powerpoint/2010/main" val="22964003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1332C0C-8D13-710B-5C85-8ED8714E6A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Agenda</a:t>
            </a:r>
            <a:endParaRPr lang="en-CA" dirty="0">
              <a:solidFill>
                <a:schemeClr val="tx1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308BFF8-C1E9-B34B-A836-6C08379B81D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48240" y="1989138"/>
            <a:ext cx="4978521" cy="4184650"/>
          </a:xfrm>
        </p:spPr>
        <p:txBody>
          <a:bodyPr>
            <a:normAutofit/>
          </a:bodyPr>
          <a:lstStyle/>
          <a:p>
            <a:r>
              <a:rPr lang="en-US" sz="2400" dirty="0"/>
              <a:t>1. Exercise Guidelines</a:t>
            </a:r>
          </a:p>
          <a:p>
            <a:r>
              <a:rPr lang="en-US" sz="2400" dirty="0"/>
              <a:t>2. Why Should I Exercise?</a:t>
            </a:r>
          </a:p>
          <a:p>
            <a:pPr marL="354013" indent="-354013"/>
            <a:r>
              <a:rPr lang="en-US" sz="2400" dirty="0"/>
              <a:t>3. Let’s Begin… Exercise Tips!</a:t>
            </a:r>
          </a:p>
          <a:p>
            <a:r>
              <a:rPr lang="en-US" sz="2400" dirty="0"/>
              <a:t>4. SMART Goal Setting</a:t>
            </a:r>
          </a:p>
          <a:p>
            <a:endParaRPr lang="en-US" sz="2400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758CB113-C415-7626-AC4F-B889F3153562}"/>
              </a:ext>
            </a:extLst>
          </p:cNvPr>
          <p:cNvSpPr txBox="1">
            <a:spLocks/>
          </p:cNvSpPr>
          <p:nvPr/>
        </p:nvSpPr>
        <p:spPr>
          <a:xfrm>
            <a:off x="7944431" y="6438957"/>
            <a:ext cx="3910047" cy="436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50" dirty="0">
                <a:solidFill>
                  <a:schemeClr val="tx2"/>
                </a:solidFill>
                <a:latin typeface="+mn-lt"/>
              </a:rPr>
              <a:t>Data-Driven. People-Led. Outcome-Focused.</a:t>
            </a:r>
            <a:endParaRPr lang="en-CA" sz="950" dirty="0">
              <a:solidFill>
                <a:schemeClr val="tx2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815515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3F4B2D-D811-E299-800A-25C80DE6C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3A6B145-6306-19F1-FB96-8FE23E011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 I set goals?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3D4573A-19F0-62FB-E048-C4F2DE0723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71483"/>
            <a:ext cx="9809452" cy="4161939"/>
          </a:xfrm>
        </p:spPr>
        <p:txBody>
          <a:bodyPr>
            <a:normAutofit fontScale="85000" lnSpcReduction="10000"/>
          </a:bodyPr>
          <a:lstStyle/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dirty="0"/>
              <a:t>Setting </a:t>
            </a:r>
            <a:r>
              <a:rPr lang="en-US" sz="2800" b="1" dirty="0"/>
              <a:t>SMART</a:t>
            </a:r>
            <a:r>
              <a:rPr lang="en-US" sz="2800" dirty="0"/>
              <a:t> goals helps you make clear, successful changes</a:t>
            </a:r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800" dirty="0"/>
          </a:p>
          <a:p>
            <a:pPr marL="0" lv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800" b="1" dirty="0"/>
              <a:t>S</a:t>
            </a:r>
            <a:r>
              <a:rPr lang="en-US" sz="2800" dirty="0"/>
              <a:t>pecific 		</a:t>
            </a:r>
            <a:r>
              <a:rPr lang="en-US" sz="2400" dirty="0"/>
              <a:t>How will I do it? What, how much, when, how often?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en-US" sz="2800" b="1" dirty="0"/>
              <a:t>M</a:t>
            </a:r>
            <a:r>
              <a:rPr lang="en-US" sz="2800" dirty="0"/>
              <a:t>easurable	</a:t>
            </a:r>
            <a:r>
              <a:rPr lang="en-US" sz="2400" dirty="0"/>
              <a:t>How will I measure it? What will it look like to achieve my goal?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en-US" sz="2800" b="1" dirty="0"/>
              <a:t>A</a:t>
            </a:r>
            <a:r>
              <a:rPr lang="en-US" sz="2800" dirty="0"/>
              <a:t>chievable 	</a:t>
            </a:r>
            <a:r>
              <a:rPr lang="en-US" sz="2400" dirty="0"/>
              <a:t>Can I do it? Can I keep doing it? Start small and build momentum.</a:t>
            </a:r>
          </a:p>
          <a:p>
            <a:pPr marL="0" lvl="0" indent="0">
              <a:lnSpc>
                <a:spcPct val="100000"/>
              </a:lnSpc>
              <a:buNone/>
            </a:pPr>
            <a:r>
              <a:rPr lang="en-US" sz="2800" b="1" dirty="0"/>
              <a:t>R</a:t>
            </a:r>
            <a:r>
              <a:rPr lang="en-US" sz="2800" dirty="0"/>
              <a:t>ealistic		</a:t>
            </a:r>
            <a:r>
              <a:rPr lang="en-US" sz="2400" dirty="0"/>
              <a:t>Is it within reach? Does my goal fit into my everyday life?</a:t>
            </a:r>
            <a:endParaRPr lang="en-US" sz="2800" dirty="0"/>
          </a:p>
          <a:p>
            <a:pPr marL="0" lvl="0" indent="0">
              <a:lnSpc>
                <a:spcPct val="100000"/>
              </a:lnSpc>
              <a:buNone/>
            </a:pPr>
            <a:r>
              <a:rPr lang="en-US" sz="2800" b="1" dirty="0"/>
              <a:t>T</a:t>
            </a:r>
            <a:r>
              <a:rPr lang="en-US" sz="2800" dirty="0"/>
              <a:t>ime-oriented	</a:t>
            </a:r>
            <a:r>
              <a:rPr lang="en-US" sz="2400" dirty="0"/>
              <a:t>When will I meet my goal?</a:t>
            </a:r>
          </a:p>
          <a:p>
            <a:pPr marL="0" lvl="0" indent="0">
              <a:lnSpc>
                <a:spcPct val="100000"/>
              </a:lnSpc>
              <a:buNone/>
            </a:pPr>
            <a:endParaRPr lang="en-US" sz="2800" dirty="0"/>
          </a:p>
          <a:p>
            <a:endParaRPr lang="en-CA" sz="2800" dirty="0"/>
          </a:p>
        </p:txBody>
      </p:sp>
      <p:sp>
        <p:nvSpPr>
          <p:cNvPr id="2" name="Google Shape;220;p28">
            <a:extLst>
              <a:ext uri="{FF2B5EF4-FFF2-40B4-BE49-F238E27FC236}">
                <a16:creationId xmlns:a16="http://schemas.microsoft.com/office/drawing/2014/main" id="{4491E16D-FEFE-D645-FD0C-E80A8662E3EA}"/>
              </a:ext>
            </a:extLst>
          </p:cNvPr>
          <p:cNvSpPr txBox="1"/>
          <p:nvPr/>
        </p:nvSpPr>
        <p:spPr>
          <a:xfrm>
            <a:off x="838199" y="5566644"/>
            <a:ext cx="10495253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create an activity plan by setting SMART goals for a personal exercise routine.</a:t>
            </a:r>
          </a:p>
        </p:txBody>
      </p:sp>
    </p:spTree>
    <p:extLst>
      <p:ext uri="{BB962C8B-B14F-4D97-AF65-F5344CB8AC3E}">
        <p14:creationId xmlns:p14="http://schemas.microsoft.com/office/powerpoint/2010/main" val="1871754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F69FBB-892E-1898-55D6-B6F6537878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F4B469E-D3BA-50D4-DBB9-9D0DF28E0C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Hints to Stay Motivated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1709020-DB3D-8958-E5F3-DDEC52A3D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71483"/>
            <a:ext cx="9809452" cy="4161939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  <a:buSzPts val="1800"/>
            </a:pPr>
            <a:r>
              <a:rPr lang="en-US" sz="2400" dirty="0"/>
              <a:t>schedule exercise into your week</a:t>
            </a:r>
          </a:p>
          <a:p>
            <a:pPr lvl="0">
              <a:buSzPts val="1800"/>
            </a:pPr>
            <a:r>
              <a:rPr lang="en-US" sz="2400" dirty="0"/>
              <a:t>use the words “I will”, not “ I will try…”</a:t>
            </a:r>
          </a:p>
          <a:p>
            <a:pPr lvl="0">
              <a:buSzPts val="1800"/>
            </a:pPr>
            <a:r>
              <a:rPr lang="en-US" sz="2400" dirty="0"/>
              <a:t>choose a goal that is meaningful to you</a:t>
            </a:r>
          </a:p>
          <a:p>
            <a:pPr lvl="0">
              <a:buSzPts val="1800"/>
            </a:pPr>
            <a:r>
              <a:rPr lang="en-US" sz="2400" dirty="0"/>
              <a:t>big goals need to be broken down into smaller steps</a:t>
            </a:r>
          </a:p>
          <a:p>
            <a:pPr lvl="1">
              <a:spcBef>
                <a:spcPts val="1000"/>
              </a:spcBef>
              <a:buSzPts val="1800"/>
            </a:pPr>
            <a:r>
              <a:rPr lang="en-US" sz="2000" dirty="0"/>
              <a:t>but always keep your big goals in mind</a:t>
            </a:r>
          </a:p>
          <a:p>
            <a:pPr lvl="0">
              <a:buSzPts val="1800"/>
            </a:pPr>
            <a:r>
              <a:rPr lang="en-US" sz="2400" dirty="0"/>
              <a:t>reach out for support - recruit a “cheer team”</a:t>
            </a:r>
          </a:p>
          <a:p>
            <a:pPr marL="0" lvl="0" indent="0">
              <a:lnSpc>
                <a:spcPct val="100000"/>
              </a:lnSpc>
              <a:spcAft>
                <a:spcPts val="1000"/>
              </a:spcAft>
              <a:buNone/>
            </a:pPr>
            <a:endParaRPr lang="en-US" sz="2400" dirty="0"/>
          </a:p>
          <a:p>
            <a:endParaRPr lang="en-CA" sz="2400" dirty="0"/>
          </a:p>
          <a:p>
            <a:endParaRPr lang="en-CA" sz="2800" dirty="0"/>
          </a:p>
        </p:txBody>
      </p:sp>
      <p:sp>
        <p:nvSpPr>
          <p:cNvPr id="2" name="Google Shape;220;p28">
            <a:extLst>
              <a:ext uri="{FF2B5EF4-FFF2-40B4-BE49-F238E27FC236}">
                <a16:creationId xmlns:a16="http://schemas.microsoft.com/office/drawing/2014/main" id="{1B07D73A-976A-FD86-3E03-F8869D5225B3}"/>
              </a:ext>
            </a:extLst>
          </p:cNvPr>
          <p:cNvSpPr txBox="1"/>
          <p:nvPr/>
        </p:nvSpPr>
        <p:spPr>
          <a:xfrm>
            <a:off x="838199" y="5566644"/>
            <a:ext cx="10495253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create an activity plan by setting SMART goals for a personal exercise routine.</a:t>
            </a:r>
          </a:p>
        </p:txBody>
      </p:sp>
    </p:spTree>
    <p:extLst>
      <p:ext uri="{BB962C8B-B14F-4D97-AF65-F5344CB8AC3E}">
        <p14:creationId xmlns:p14="http://schemas.microsoft.com/office/powerpoint/2010/main" val="6172252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FEDAD-DA76-F245-5A59-FC631B6060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5CB7164-6B14-826B-4F7E-7BAEBE3B1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Cool-down Activity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63C1876-9407-EE12-7666-1FEBD0AE2A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71483"/>
            <a:ext cx="9809452" cy="4161939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Clr>
                <a:schemeClr val="dk1"/>
              </a:buClr>
              <a:buSzPts val="2800"/>
            </a:pPr>
            <a:r>
              <a:rPr lang="en-US" sz="2200" dirty="0"/>
              <a:t>Review your </a:t>
            </a:r>
            <a:r>
              <a:rPr lang="en-US" sz="2200" b="1" dirty="0"/>
              <a:t>Get Active Questionnaire</a:t>
            </a:r>
            <a:r>
              <a:rPr lang="en-US" sz="2200" dirty="0"/>
              <a:t> from the Starter Activity. In your </a:t>
            </a:r>
            <a:r>
              <a:rPr lang="en-US" sz="2200" b="1" dirty="0"/>
              <a:t>Workshop Guide</a:t>
            </a:r>
            <a:r>
              <a:rPr lang="en-US" sz="2200" dirty="0"/>
              <a:t>, consider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dirty="0"/>
              <a:t>what changes do you need to make to your daily routine?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dirty="0"/>
              <a:t>how can you make these changes?</a:t>
            </a:r>
          </a:p>
          <a:p>
            <a:pPr marL="800100" lvl="1">
              <a:spcBef>
                <a:spcPts val="1000"/>
              </a:spcBef>
              <a:buSzPts val="1800"/>
            </a:pPr>
            <a:r>
              <a:rPr lang="en-US" dirty="0"/>
              <a:t>which areas should you focus on first?</a:t>
            </a:r>
          </a:p>
          <a:p>
            <a:pPr lvl="0" indent="-457200"/>
            <a:endParaRPr lang="en-US" dirty="0"/>
          </a:p>
          <a:p>
            <a:pPr>
              <a:buSzPts val="1800"/>
            </a:pPr>
            <a:r>
              <a:rPr lang="en-US" sz="2200" dirty="0"/>
              <a:t>Create a SMART goal for improving your exercise routine that you can work towards over the next week </a:t>
            </a:r>
          </a:p>
          <a:p>
            <a:endParaRPr lang="en-CA" dirty="0"/>
          </a:p>
          <a:p>
            <a:endParaRPr lang="en-CA" sz="2400" dirty="0"/>
          </a:p>
        </p:txBody>
      </p:sp>
      <p:sp>
        <p:nvSpPr>
          <p:cNvPr id="2" name="Google Shape;220;p28">
            <a:extLst>
              <a:ext uri="{FF2B5EF4-FFF2-40B4-BE49-F238E27FC236}">
                <a16:creationId xmlns:a16="http://schemas.microsoft.com/office/drawing/2014/main" id="{D3AC9931-16BB-E734-0BC4-2BC4EF177098}"/>
              </a:ext>
            </a:extLst>
          </p:cNvPr>
          <p:cNvSpPr txBox="1"/>
          <p:nvPr/>
        </p:nvSpPr>
        <p:spPr>
          <a:xfrm>
            <a:off x="838199" y="5566644"/>
            <a:ext cx="10773698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chemeClr val="hlink"/>
              </a:buClr>
              <a:buSzPts val="1100"/>
              <a:buFont typeface="Arial"/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identify what I am doing well and what I can improve on in terms of exercise for bone health.</a:t>
            </a:r>
          </a:p>
        </p:txBody>
      </p:sp>
    </p:spTree>
    <p:extLst>
      <p:ext uri="{BB962C8B-B14F-4D97-AF65-F5344CB8AC3E}">
        <p14:creationId xmlns:p14="http://schemas.microsoft.com/office/powerpoint/2010/main" val="22707568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35907B-CDBF-6F3D-4E2B-0CA436A26B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6D111D-C1CC-587C-DA5C-8574EAA72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Resources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9221E-193A-A48C-0A05-4BD8E033D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Osteoporosis Canada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osteoporosis.ca</a:t>
            </a:r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Dr. David Hanley Osteoporosis Centre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osteoporosiscalgary.com</a:t>
            </a:r>
          </a:p>
          <a:p>
            <a:pPr lvl="0" indent="0">
              <a:spcBef>
                <a:spcPts val="0"/>
              </a:spcBef>
              <a:buNone/>
            </a:pPr>
            <a:endParaRPr lang="en-US" sz="2200" dirty="0"/>
          </a:p>
          <a:p>
            <a:pPr lvl="0" indent="0">
              <a:spcBef>
                <a:spcPts val="0"/>
              </a:spcBef>
              <a:buNone/>
            </a:pPr>
            <a:r>
              <a:rPr lang="en-US" sz="2200" dirty="0"/>
              <a:t>National Osteoporosis Foundation</a:t>
            </a:r>
          </a:p>
          <a:p>
            <a:pPr marL="1828800" lvl="0" indent="-342900">
              <a:spcBef>
                <a:spcPts val="0"/>
              </a:spcBef>
              <a:buSzPts val="1800"/>
            </a:pPr>
            <a:r>
              <a:rPr lang="en-US" sz="2200" dirty="0"/>
              <a:t>nof.org</a:t>
            </a:r>
          </a:p>
          <a:p>
            <a:pPr lvl="0" indent="0" algn="ctr">
              <a:spcBef>
                <a:spcPts val="0"/>
              </a:spcBef>
              <a:buNone/>
            </a:pPr>
            <a:endParaRPr lang="en-US" dirty="0"/>
          </a:p>
          <a:p>
            <a:pPr marL="0" lvl="0" indent="0" algn="ctr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47483977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B57BBC-3DDE-62B9-8E8F-C0D5B470E7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SPONSORS</a:t>
            </a:r>
            <a:endParaRPr lang="en-CA" dirty="0"/>
          </a:p>
        </p:txBody>
      </p:sp>
      <p:pic>
        <p:nvPicPr>
          <p:cNvPr id="4" name="Picture 5" descr="Logo&#10;&#10;Description automatically generated">
            <a:extLst>
              <a:ext uri="{FF2B5EF4-FFF2-40B4-BE49-F238E27FC236}">
                <a16:creationId xmlns:a16="http://schemas.microsoft.com/office/drawing/2014/main" id="{EFEBCC5A-7858-5C77-C92B-8A7F7C7D0D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040" y="1951694"/>
            <a:ext cx="2743200" cy="643136"/>
          </a:xfrm>
          <a:prstGeom prst="rect">
            <a:avLst/>
          </a:prstGeom>
        </p:spPr>
      </p:pic>
      <p:pic>
        <p:nvPicPr>
          <p:cNvPr id="5" name="Picture 6">
            <a:extLst>
              <a:ext uri="{FF2B5EF4-FFF2-40B4-BE49-F238E27FC236}">
                <a16:creationId xmlns:a16="http://schemas.microsoft.com/office/drawing/2014/main" id="{821A8161-DC66-4961-C08C-149F6038E2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91707" y="1916373"/>
            <a:ext cx="2621973" cy="713777"/>
          </a:xfrm>
          <a:prstGeom prst="rect">
            <a:avLst/>
          </a:prstGeom>
        </p:spPr>
      </p:pic>
      <p:pic>
        <p:nvPicPr>
          <p:cNvPr id="6" name="Picture 7" descr="Text&#10;&#10;Description automatically generated">
            <a:extLst>
              <a:ext uri="{FF2B5EF4-FFF2-40B4-BE49-F238E27FC236}">
                <a16:creationId xmlns:a16="http://schemas.microsoft.com/office/drawing/2014/main" id="{C4C06C91-25A5-0AD3-7CAD-35C658EFC4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40131" y="3739024"/>
            <a:ext cx="1868632" cy="1180850"/>
          </a:xfrm>
          <a:prstGeom prst="rect">
            <a:avLst/>
          </a:prstGeom>
        </p:spPr>
      </p:pic>
      <p:pic>
        <p:nvPicPr>
          <p:cNvPr id="8" name="Picture 9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9368B5B-777F-C63A-64FD-5B744E5B5E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4283" y="3763545"/>
            <a:ext cx="1666875" cy="1171575"/>
          </a:xfrm>
          <a:prstGeom prst="rect">
            <a:avLst/>
          </a:prstGeom>
        </p:spPr>
      </p:pic>
      <p:pic>
        <p:nvPicPr>
          <p:cNvPr id="9" name="Picture 10" descr="Logo, company name&#10;&#10;Description automatically generated">
            <a:extLst>
              <a:ext uri="{FF2B5EF4-FFF2-40B4-BE49-F238E27FC236}">
                <a16:creationId xmlns:a16="http://schemas.microsoft.com/office/drawing/2014/main" id="{128FEB48-5AEA-EB71-73DB-426B384CF4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15962" y="3591666"/>
            <a:ext cx="2085110" cy="134025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22BCA40-28FF-A5C0-642B-D8B06DA0C0B7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7588" y="2019639"/>
            <a:ext cx="3332359" cy="45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0423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51067-AF0B-21F7-847D-F5F2362FB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Bibliography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BC3699-03D9-F9E7-2FB1-533AA2868E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indent="0"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dirty="0"/>
              <a:t>Canadian Society for Exercise Physiology. (2020). </a:t>
            </a:r>
            <a:r>
              <a:rPr lang="en-US" i="1" dirty="0"/>
              <a:t>Canadian Physical Activity Guidelines</a:t>
            </a:r>
            <a:r>
              <a:rPr lang="en-US" dirty="0"/>
              <a:t> [PDF File]</a:t>
            </a:r>
            <a:r>
              <a:rPr lang="en-US" i="1" dirty="0"/>
              <a:t>.</a:t>
            </a:r>
            <a:r>
              <a:rPr lang="en-US" dirty="0"/>
              <a:t> Retrieved from https://csepguidelines.ca/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dirty="0"/>
              <a:t>Osteoporosis Canada. (2018). </a:t>
            </a:r>
            <a:r>
              <a:rPr lang="en-US" i="1" dirty="0"/>
              <a:t>Too Fit to Fracture: Managing Osteoporosis through Exercise.</a:t>
            </a:r>
            <a:r>
              <a:rPr lang="en-US" dirty="0"/>
              <a:t> (pp. 1, 26).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None/>
            </a:pPr>
            <a:r>
              <a:rPr lang="en-US" dirty="0"/>
              <a:t>Finding Balance &amp; Injury Prevention Centre. (2017). </a:t>
            </a:r>
            <a:r>
              <a:rPr lang="en-US" i="1" dirty="0"/>
              <a:t>Exercise Tips for Older Adults</a:t>
            </a:r>
            <a:r>
              <a:rPr lang="en-US" dirty="0"/>
              <a:t>. </a:t>
            </a:r>
          </a:p>
          <a:p>
            <a:pPr lvl="0" indent="0">
              <a:spcBef>
                <a:spcPts val="0"/>
              </a:spcBef>
              <a:buNone/>
            </a:pPr>
            <a:endParaRPr lang="en-US" dirty="0"/>
          </a:p>
          <a:p>
            <a:pPr lvl="0" indent="0"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r>
              <a:rPr lang="en-US" dirty="0"/>
              <a:t>Alberta Health Services. (2012). </a:t>
            </a:r>
            <a:r>
              <a:rPr lang="en-US" i="1" dirty="0"/>
              <a:t>Better Bones 4 Life: Learning to Exercise and Move with Osteopenia or Osteoporosis.</a:t>
            </a:r>
            <a:r>
              <a:rPr lang="en-US" dirty="0"/>
              <a:t> (pp. 4-11, 36-45)</a:t>
            </a:r>
          </a:p>
          <a:p>
            <a:pPr lvl="0" indent="0">
              <a:spcBef>
                <a:spcPts val="0"/>
              </a:spcBef>
              <a:buClr>
                <a:schemeClr val="hlink"/>
              </a:buClr>
              <a:buSzPts val="1100"/>
              <a:buNone/>
            </a:pPr>
            <a:endParaRPr lang="en-US" dirty="0"/>
          </a:p>
          <a:p>
            <a:pPr marL="0" lvl="0" indent="0">
              <a:spcBef>
                <a:spcPts val="0"/>
              </a:spcBef>
              <a:buNone/>
            </a:pPr>
            <a:endParaRPr lang="en-US" dirty="0"/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5303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3CD7C4E-88F9-9CF9-7FE7-0E2040FF4A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dirty="0"/>
              <a:t>Learning Objectives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F53D406-5452-882A-2A59-016FCCA8ED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I will be able to…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1500" dirty="0"/>
          </a:p>
          <a:p>
            <a:pPr marL="850900" lvl="0">
              <a:lnSpc>
                <a:spcPct val="115000"/>
              </a:lnSpc>
              <a:spcBef>
                <a:spcPts val="0"/>
              </a:spcBef>
              <a:buSzPts val="2000"/>
            </a:pPr>
            <a:r>
              <a:rPr lang="en-US" sz="2400" dirty="0"/>
              <a:t>Assess my personal activity level in relation to both the Canadian Physical Activity Guidelines and the Osteoporosis Canada recommendations for bone health</a:t>
            </a:r>
          </a:p>
          <a:p>
            <a:pPr marL="850900" lvl="0">
              <a:lnSpc>
                <a:spcPct val="115000"/>
              </a:lnSpc>
              <a:buSzPts val="2000"/>
            </a:pPr>
            <a:r>
              <a:rPr lang="en-US" sz="2400" dirty="0"/>
              <a:t>Identify what I am doing well and what I can improve on in terms of exercise for bone health</a:t>
            </a:r>
          </a:p>
          <a:p>
            <a:pPr marL="850900" lvl="0">
              <a:lnSpc>
                <a:spcPct val="115000"/>
              </a:lnSpc>
              <a:buSzPts val="2000"/>
            </a:pPr>
            <a:r>
              <a:rPr lang="en-US" sz="2400" dirty="0"/>
              <a:t>Demonstrate proficiency in performing a basic routine of everyday strength exercises</a:t>
            </a:r>
          </a:p>
          <a:p>
            <a:pPr marL="850900" lvl="0">
              <a:lnSpc>
                <a:spcPct val="115000"/>
              </a:lnSpc>
              <a:buSzPts val="2000"/>
            </a:pPr>
            <a:r>
              <a:rPr lang="en-US" sz="2400" dirty="0"/>
              <a:t>Create an activity plan for bone health by setting a SMART goal for a personal exercise routine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1565977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C95A0-DD6A-F29A-BDD0-9F6449DCEF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62F6CB83-8F86-8E54-5C22-B821C3E82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7748" y="1584959"/>
            <a:ext cx="8417726" cy="4239887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61C45107-6A22-5F76-38E9-5F17DD9D1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navigate the slides</a:t>
            </a:r>
            <a:endParaRPr lang="en-CA" dirty="0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050991C-B494-1E52-1766-714A9E8E2655}"/>
              </a:ext>
            </a:extLst>
          </p:cNvPr>
          <p:cNvSpPr/>
          <p:nvPr/>
        </p:nvSpPr>
        <p:spPr>
          <a:xfrm>
            <a:off x="1931306" y="1783062"/>
            <a:ext cx="4521200" cy="648638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14FB6E9-DFA5-179E-9C25-2E791D767E14}"/>
              </a:ext>
            </a:extLst>
          </p:cNvPr>
          <p:cNvSpPr/>
          <p:nvPr/>
        </p:nvSpPr>
        <p:spPr>
          <a:xfrm>
            <a:off x="2177175" y="2544895"/>
            <a:ext cx="3170044" cy="28195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DF44547A-582C-BD75-909D-FF962A13A533}"/>
              </a:ext>
            </a:extLst>
          </p:cNvPr>
          <p:cNvSpPr/>
          <p:nvPr/>
        </p:nvSpPr>
        <p:spPr>
          <a:xfrm>
            <a:off x="2150576" y="5451980"/>
            <a:ext cx="4301930" cy="441446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CE8C80B0-29AC-5BA8-F6C6-5685E19E2745}"/>
              </a:ext>
            </a:extLst>
          </p:cNvPr>
          <p:cNvSpPr/>
          <p:nvPr/>
        </p:nvSpPr>
        <p:spPr>
          <a:xfrm>
            <a:off x="5269510" y="2387989"/>
            <a:ext cx="4181582" cy="1873785"/>
          </a:xfrm>
          <a:prstGeom prst="ellipse">
            <a:avLst/>
          </a:prstGeom>
          <a:noFill/>
          <a:ln w="38100"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12" name="Google Shape;134;p17">
            <a:extLst>
              <a:ext uri="{FF2B5EF4-FFF2-40B4-BE49-F238E27FC236}">
                <a16:creationId xmlns:a16="http://schemas.microsoft.com/office/drawing/2014/main" id="{05422CB3-FBE7-F736-3EC7-9AC2A90518F9}"/>
              </a:ext>
            </a:extLst>
          </p:cNvPr>
          <p:cNvSpPr txBox="1">
            <a:spLocks/>
          </p:cNvSpPr>
          <p:nvPr/>
        </p:nvSpPr>
        <p:spPr>
          <a:xfrm>
            <a:off x="9258735" y="1825217"/>
            <a:ext cx="2933265" cy="3799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slide title</a:t>
            </a:r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key information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learning objective</a:t>
            </a:r>
          </a:p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4" name="Google Shape;136;p17">
            <a:extLst>
              <a:ext uri="{FF2B5EF4-FFF2-40B4-BE49-F238E27FC236}">
                <a16:creationId xmlns:a16="http://schemas.microsoft.com/office/drawing/2014/main" id="{29EAF0A6-9E99-E153-ECDB-8F778BEC3BE3}"/>
              </a:ext>
            </a:extLst>
          </p:cNvPr>
          <p:cNvCxnSpPr>
            <a:cxnSpLocks/>
          </p:cNvCxnSpPr>
          <p:nvPr/>
        </p:nvCxnSpPr>
        <p:spPr>
          <a:xfrm flipH="1">
            <a:off x="5622437" y="2048746"/>
            <a:ext cx="3828655" cy="0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5" name="Google Shape;137;p17">
            <a:extLst>
              <a:ext uri="{FF2B5EF4-FFF2-40B4-BE49-F238E27FC236}">
                <a16:creationId xmlns:a16="http://schemas.microsoft.com/office/drawing/2014/main" id="{09354187-DA92-22DD-1488-FDCC06FD281F}"/>
              </a:ext>
            </a:extLst>
          </p:cNvPr>
          <p:cNvCxnSpPr>
            <a:cxnSpLocks/>
          </p:cNvCxnSpPr>
          <p:nvPr/>
        </p:nvCxnSpPr>
        <p:spPr>
          <a:xfrm flipH="1">
            <a:off x="8783451" y="3429000"/>
            <a:ext cx="667641" cy="0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cxnSp>
        <p:nvCxnSpPr>
          <p:cNvPr id="16" name="Google Shape;138;p17">
            <a:extLst>
              <a:ext uri="{FF2B5EF4-FFF2-40B4-BE49-F238E27FC236}">
                <a16:creationId xmlns:a16="http://schemas.microsoft.com/office/drawing/2014/main" id="{DEF20235-304D-4439-E63C-448F5A1D9408}"/>
              </a:ext>
            </a:extLst>
          </p:cNvPr>
          <p:cNvCxnSpPr>
            <a:cxnSpLocks/>
          </p:cNvCxnSpPr>
          <p:nvPr/>
        </p:nvCxnSpPr>
        <p:spPr>
          <a:xfrm flipH="1">
            <a:off x="5876357" y="4502032"/>
            <a:ext cx="3574735" cy="914165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39" name="Google Shape;134;p17">
            <a:extLst>
              <a:ext uri="{FF2B5EF4-FFF2-40B4-BE49-F238E27FC236}">
                <a16:creationId xmlns:a16="http://schemas.microsoft.com/office/drawing/2014/main" id="{BA7B62B7-D235-AF3E-B975-802E7F414105}"/>
              </a:ext>
            </a:extLst>
          </p:cNvPr>
          <p:cNvSpPr txBox="1">
            <a:spLocks/>
          </p:cNvSpPr>
          <p:nvPr/>
        </p:nvSpPr>
        <p:spPr>
          <a:xfrm>
            <a:off x="267956" y="2792956"/>
            <a:ext cx="1882620" cy="89021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US" dirty="0"/>
              <a:t>slide image</a:t>
            </a:r>
          </a:p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endParaRPr lang="en-US" dirty="0"/>
          </a:p>
        </p:txBody>
      </p:sp>
      <p:cxnSp>
        <p:nvCxnSpPr>
          <p:cNvPr id="13" name="Google Shape;135;p17">
            <a:extLst>
              <a:ext uri="{FF2B5EF4-FFF2-40B4-BE49-F238E27FC236}">
                <a16:creationId xmlns:a16="http://schemas.microsoft.com/office/drawing/2014/main" id="{621DDDD4-13D8-1140-C57A-B5256300340B}"/>
              </a:ext>
            </a:extLst>
          </p:cNvPr>
          <p:cNvCxnSpPr>
            <a:cxnSpLocks/>
          </p:cNvCxnSpPr>
          <p:nvPr/>
        </p:nvCxnSpPr>
        <p:spPr>
          <a:xfrm>
            <a:off x="1564640" y="3149600"/>
            <a:ext cx="1176268" cy="152121"/>
          </a:xfrm>
          <a:prstGeom prst="straightConnector1">
            <a:avLst/>
          </a:prstGeom>
          <a:noFill/>
          <a:ln w="19050" cap="flat" cmpd="sng">
            <a:solidFill>
              <a:schemeClr val="accent5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triangle" w="med" len="med"/>
          </a:ln>
        </p:spPr>
      </p:cxnSp>
    </p:spTree>
    <p:extLst>
      <p:ext uri="{BB962C8B-B14F-4D97-AF65-F5344CB8AC3E}">
        <p14:creationId xmlns:p14="http://schemas.microsoft.com/office/powerpoint/2010/main" val="88286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9115A-7D9E-F803-0832-1459CD18D8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23D959-35E5-6C47-4665-6A5E8C2F6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Workshop Guide</a:t>
            </a: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212254-8927-1B18-3BF4-58A6DD2B6B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927123"/>
            <a:ext cx="10515600" cy="390630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As we progress through this workshop, please ensure to complete the appropriate sections of the </a:t>
            </a:r>
            <a:r>
              <a:rPr lang="en-US" sz="2400" b="1" dirty="0"/>
              <a:t>Workshop Guide</a:t>
            </a:r>
            <a:r>
              <a:rPr lang="en-US" sz="2400" dirty="0"/>
              <a:t> provided for you. </a:t>
            </a:r>
          </a:p>
          <a:p>
            <a:pPr marL="0" lvl="0" indent="0">
              <a:spcBef>
                <a:spcPts val="0"/>
              </a:spcBef>
              <a:buNone/>
            </a:pPr>
            <a:endParaRPr lang="en-US" sz="2400" dirty="0"/>
          </a:p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This will be your quick reference following this workshop to aid you on your bone health journey.</a:t>
            </a:r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marL="685800"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7292411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98874E-9FE3-3450-94C2-A34CBD3C53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EBF49D7-8700-C4B3-BB3C-AD113092CE8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1C365D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AAA0057-ECF1-3AB6-120D-C0557A3394E0}"/>
              </a:ext>
            </a:extLst>
          </p:cNvPr>
          <p:cNvSpPr txBox="1">
            <a:spLocks/>
          </p:cNvSpPr>
          <p:nvPr/>
        </p:nvSpPr>
        <p:spPr>
          <a:xfrm>
            <a:off x="762983" y="5097719"/>
            <a:ext cx="9144000" cy="184308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1800" b="0" kern="1200" cap="all" baseline="0">
                <a:solidFill>
                  <a:schemeClr val="tx1"/>
                </a:solidFill>
                <a:latin typeface="+mj-lt"/>
                <a:ea typeface="Golos Text" panose="020B0503020202020204" pitchFamily="34" charset="0"/>
                <a:cs typeface="Golos Text" panose="020B0503020202020204" pitchFamily="34" charset="0"/>
              </a:defRPr>
            </a:lvl1pPr>
          </a:lstStyle>
          <a:p>
            <a:r>
              <a:rPr lang="en-CA" sz="4000" cap="none" dirty="0">
                <a:solidFill>
                  <a:schemeClr val="bg1"/>
                </a:solidFill>
                <a:ea typeface="Lato SemiBold" panose="020F0502020204030203" pitchFamily="34" charset="0"/>
              </a:rPr>
              <a:t>Exercise Guidelines</a:t>
            </a:r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49715D21-1095-D33E-349E-92570A4215CC}"/>
              </a:ext>
            </a:extLst>
          </p:cNvPr>
          <p:cNvSpPr txBox="1">
            <a:spLocks/>
          </p:cNvSpPr>
          <p:nvPr/>
        </p:nvSpPr>
        <p:spPr>
          <a:xfrm>
            <a:off x="762983" y="4270632"/>
            <a:ext cx="9144000" cy="7223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Lato" panose="020F0502020204030203" pitchFamily="34" charset="0"/>
                <a:cs typeface="Lato" panose="020F0502020204030203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3200" cap="all" dirty="0">
                <a:solidFill>
                  <a:schemeClr val="bg1"/>
                </a:solidFill>
              </a:rPr>
              <a:t>Section 1</a:t>
            </a:r>
            <a:endParaRPr lang="en-CA" sz="3200" cap="all" dirty="0">
              <a:solidFill>
                <a:schemeClr val="bg1"/>
              </a:solidFill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A2D9F7D-A986-DE38-ECC2-7B9B2C98E2D4}"/>
              </a:ext>
            </a:extLst>
          </p:cNvPr>
          <p:cNvCxnSpPr>
            <a:cxnSpLocks/>
          </p:cNvCxnSpPr>
          <p:nvPr/>
        </p:nvCxnSpPr>
        <p:spPr>
          <a:xfrm>
            <a:off x="861306" y="5002468"/>
            <a:ext cx="3810000" cy="0"/>
          </a:xfrm>
          <a:prstGeom prst="line">
            <a:avLst/>
          </a:prstGeom>
          <a:ln w="38100">
            <a:solidFill>
              <a:srgbClr val="10B0E6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27939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808F39-745A-DE12-3D52-A2D8F966D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642003F-19B0-0033-EF9C-51DC1C6FC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do you already know?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9FE931B-81FA-D1BF-B7CD-96434A540F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671483"/>
            <a:ext cx="9809452" cy="4161939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With the person beside you discuss what a weekly physical activity routine for healthy bones should look like.</a:t>
            </a:r>
          </a:p>
          <a:p>
            <a:pPr marL="1028700" lvl="0" indent="-457200">
              <a:buSzPts val="1800"/>
            </a:pPr>
            <a:r>
              <a:rPr lang="en-US" sz="2400" dirty="0"/>
              <a:t>what types of exercises should you include?</a:t>
            </a:r>
          </a:p>
          <a:p>
            <a:pPr marL="1028700" lvl="0" indent="-457200">
              <a:buSzPts val="1800"/>
            </a:pPr>
            <a:r>
              <a:rPr lang="en-US" sz="2400" dirty="0"/>
              <a:t>what are the benefits?</a:t>
            </a:r>
          </a:p>
          <a:p>
            <a:pPr marL="1028700" lvl="0" indent="-457200">
              <a:buSzPts val="1800"/>
            </a:pPr>
            <a:r>
              <a:rPr lang="en-US" sz="2400" dirty="0"/>
              <a:t>how often should you do each type of exercise?</a:t>
            </a:r>
          </a:p>
          <a:p>
            <a:pPr marL="1028700" lvl="0" indent="-457200">
              <a:buSzPts val="1800"/>
            </a:pPr>
            <a:r>
              <a:rPr lang="en-US" sz="2400" dirty="0"/>
              <a:t>is walking enough?</a:t>
            </a:r>
          </a:p>
          <a:p>
            <a:pPr lvl="0" indent="0"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  <a:p>
            <a:endParaRPr lang="en-CA" sz="2400" dirty="0"/>
          </a:p>
        </p:txBody>
      </p:sp>
      <p:sp>
        <p:nvSpPr>
          <p:cNvPr id="2" name="Google Shape;159;p20">
            <a:extLst>
              <a:ext uri="{FF2B5EF4-FFF2-40B4-BE49-F238E27FC236}">
                <a16:creationId xmlns:a16="http://schemas.microsoft.com/office/drawing/2014/main" id="{74CB09C1-F6F6-8B36-299A-81354FC6E749}"/>
              </a:ext>
            </a:extLst>
          </p:cNvPr>
          <p:cNvSpPr txBox="1"/>
          <p:nvPr/>
        </p:nvSpPr>
        <p:spPr>
          <a:xfrm>
            <a:off x="981109" y="5415676"/>
            <a:ext cx="9564329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assess my personal activity level in relation to both the Canadian Physical Activity Guidelines and the Osteoporosis Canada recommendations for bone health.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23760575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AA4683-900B-07C1-1FF6-F7735EE6CB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3E87598-5E92-1ACB-96A5-087690C5BB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Canadian Physical Activity Guidelines</a:t>
            </a:r>
            <a:endParaRPr lang="en-CA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2C61CB7C-E1D4-4541-6BC8-DF3622F0E4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8548" y="1488637"/>
            <a:ext cx="9809452" cy="4161939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en-US" sz="2400" dirty="0"/>
              <a:t>To achieve </a:t>
            </a:r>
            <a:r>
              <a:rPr lang="en-US" sz="2400" b="1" dirty="0"/>
              <a:t>health benefits</a:t>
            </a:r>
            <a:r>
              <a:rPr lang="en-US" sz="2400" dirty="0"/>
              <a:t>, adults aged 18-64 should:</a:t>
            </a:r>
          </a:p>
          <a:p>
            <a:pPr marL="1028700" lvl="0" indent="-457200">
              <a:buSzPts val="1800"/>
            </a:pPr>
            <a:r>
              <a:rPr lang="en-US" sz="2400" dirty="0"/>
              <a:t>accumulate at least 150 minutes of moderate-to-vigorous intensity aerobic physical activity per week, in bouts of 10 minutes or more</a:t>
            </a:r>
          </a:p>
          <a:p>
            <a:pPr marL="1028700" lvl="0" indent="-457200">
              <a:buSzPts val="1800"/>
            </a:pPr>
            <a:r>
              <a:rPr lang="en-US" sz="2400" dirty="0"/>
              <a:t>perform muscle and bone strengthening activities using major muscle groups, at least 2 days per week</a:t>
            </a:r>
          </a:p>
          <a:p>
            <a:pPr marL="0" lvl="0" indent="0">
              <a:buNone/>
            </a:pPr>
            <a:r>
              <a:rPr lang="en-US" sz="2400" dirty="0"/>
              <a:t>65 years and older:</a:t>
            </a:r>
          </a:p>
          <a:p>
            <a:pPr marL="1028700" lvl="0" indent="-457200">
              <a:buSzPts val="1800"/>
            </a:pPr>
            <a:r>
              <a:rPr lang="en-US" sz="2400" dirty="0"/>
              <a:t>as above + physical activities to enhance balance and prevent falls</a:t>
            </a:r>
          </a:p>
          <a:p>
            <a:pPr lvl="0" indent="0">
              <a:buNone/>
            </a:pPr>
            <a:endParaRPr lang="en-US" sz="2400" dirty="0"/>
          </a:p>
          <a:p>
            <a:pPr lvl="0" indent="0">
              <a:spcBef>
                <a:spcPts val="0"/>
              </a:spcBef>
              <a:buNone/>
            </a:pPr>
            <a:endParaRPr lang="en-US" sz="2400" dirty="0"/>
          </a:p>
          <a:p>
            <a:endParaRPr lang="en-CA" sz="2400" dirty="0"/>
          </a:p>
          <a:p>
            <a:endParaRPr lang="en-CA" sz="2400" dirty="0"/>
          </a:p>
        </p:txBody>
      </p:sp>
      <p:sp>
        <p:nvSpPr>
          <p:cNvPr id="2" name="Google Shape;159;p20">
            <a:extLst>
              <a:ext uri="{FF2B5EF4-FFF2-40B4-BE49-F238E27FC236}">
                <a16:creationId xmlns:a16="http://schemas.microsoft.com/office/drawing/2014/main" id="{AB44134D-2E21-6973-B5E5-3A74AC872CF5}"/>
              </a:ext>
            </a:extLst>
          </p:cNvPr>
          <p:cNvSpPr txBox="1"/>
          <p:nvPr/>
        </p:nvSpPr>
        <p:spPr>
          <a:xfrm>
            <a:off x="981109" y="5415676"/>
            <a:ext cx="9564329" cy="4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>
                <a:ea typeface="Source Sans Pro"/>
                <a:cs typeface="Source Sans Pro"/>
                <a:sym typeface="Source Sans Pro"/>
              </a:rPr>
              <a:t>I will be able to assess my personal activity level in relation to both the Canadian Physical Activity Guidelines and the Osteoporosis Canada recommendations for bone health.</a:t>
            </a:r>
            <a:endParaRPr sz="1600" dirty="0">
              <a:ea typeface="Source Sans Pro"/>
              <a:cs typeface="Source Sans Pro"/>
              <a:sym typeface="Source Sans Pro"/>
            </a:endParaRPr>
          </a:p>
        </p:txBody>
      </p:sp>
    </p:spTree>
    <p:extLst>
      <p:ext uri="{BB962C8B-B14F-4D97-AF65-F5344CB8AC3E}">
        <p14:creationId xmlns:p14="http://schemas.microsoft.com/office/powerpoint/2010/main" val="418611411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IIHO">
  <a:themeElements>
    <a:clrScheme name="IIHO">
      <a:dk1>
        <a:srgbClr val="000000"/>
      </a:dk1>
      <a:lt1>
        <a:srgbClr val="FFFFFF"/>
      </a:lt1>
      <a:dk2>
        <a:srgbClr val="1C365D"/>
      </a:dk2>
      <a:lt2>
        <a:srgbClr val="F9F9F9"/>
      </a:lt2>
      <a:accent1>
        <a:srgbClr val="1C365D"/>
      </a:accent1>
      <a:accent2>
        <a:srgbClr val="000000"/>
      </a:accent2>
      <a:accent3>
        <a:srgbClr val="EF4C4B"/>
      </a:accent3>
      <a:accent4>
        <a:srgbClr val="10B0E6"/>
      </a:accent4>
      <a:accent5>
        <a:srgbClr val="F05920"/>
      </a:accent5>
      <a:accent6>
        <a:srgbClr val="5954AA"/>
      </a:accent6>
      <a:hlink>
        <a:srgbClr val="F58F68"/>
      </a:hlink>
      <a:folHlink>
        <a:srgbClr val="6596AC"/>
      </a:folHlink>
    </a:clrScheme>
    <a:fontScheme name="IIHO - Presentation">
      <a:majorFont>
        <a:latin typeface="Gotham Medium"/>
        <a:ea typeface=""/>
        <a:cs typeface=""/>
      </a:majorFont>
      <a:minorFont>
        <a:latin typeface="Golos Tex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2M Theme" id="{C1A08E20-3184-495C-AAD3-44D70DE9E3D6}" vid="{2E43031F-31BC-4170-A6D7-72B4ED18A47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ListForm</Display>
  <Edit>ListForm</Edit>
  <New>ListForm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Folder" ma:contentTypeID="0x01200063CA55308799244BAA56CFB9708BAE76" ma:contentTypeVersion="0" ma:contentTypeDescription="Create a new folder." ma:contentTypeScope="" ma:versionID="3aa438f6352858d72faad4e45af5a6e0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51014dae61cc99f9ffdb2503fba242f8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ItemChildCount" minOccurs="0"/>
                <xsd:element ref="ns1:FolderChild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ItemChildCount" ma:index="3" nillable="true" ma:displayName="Item Child Count" ma:hidden="true" ma:list="Docs" ma:internalName="ItemChildCount" ma:readOnly="true" ma:showField="ItemChildCount">
      <xsd:simpleType>
        <xsd:restriction base="dms:Lookup"/>
      </xsd:simpleType>
    </xsd:element>
    <xsd:element name="FolderChildCount" ma:index="4" nillable="true" ma:displayName="Folder Child Count" ma:hidden="true" ma:list="Docs" ma:internalName="FolderChildCount" ma:readOnly="true" ma:showField="FolderChildCount">
      <xsd:simpleType>
        <xsd:restriction base="dms:Lookup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E213EA8-406F-4959-93D7-2FFC29128B6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B67E44F-F7EA-4713-9460-A11D829BD997}">
  <ds:schemaRefs>
    <ds:schemaRef ds:uri="http://schemas.microsoft.com/office/2006/documentManagement/types"/>
    <ds:schemaRef ds:uri="http://purl.org/dc/terms/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sharepoint/v3"/>
    <ds:schemaRef ds:uri="http://schemas.microsoft.com/office/2006/metadata/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BCF7DDF-0555-4B18-869A-E83095CA0A8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3997</TotalTime>
  <Words>2111</Words>
  <Application>Microsoft Office PowerPoint</Application>
  <PresentationFormat>Widescreen</PresentationFormat>
  <Paragraphs>266</Paragraphs>
  <Slides>35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4" baseType="lpstr">
      <vt:lpstr>Arial</vt:lpstr>
      <vt:lpstr>Calibri</vt:lpstr>
      <vt:lpstr>Lato</vt:lpstr>
      <vt:lpstr>Gotham Medium</vt:lpstr>
      <vt:lpstr>Source Sans Pro</vt:lpstr>
      <vt:lpstr>Lato SemiBold</vt:lpstr>
      <vt:lpstr>Golos Text</vt:lpstr>
      <vt:lpstr>Open Sans</vt:lpstr>
      <vt:lpstr>IIHO</vt:lpstr>
      <vt:lpstr>Exercise and You</vt:lpstr>
      <vt:lpstr>Starter Activity</vt:lpstr>
      <vt:lpstr>PowerPoint Presentation</vt:lpstr>
      <vt:lpstr>Learning Objectives</vt:lpstr>
      <vt:lpstr>How to navigate the slides</vt:lpstr>
      <vt:lpstr>Workshop Guide</vt:lpstr>
      <vt:lpstr>PowerPoint Presentation</vt:lpstr>
      <vt:lpstr>What do you already know?</vt:lpstr>
      <vt:lpstr>Canadian Physical Activity Guidelines</vt:lpstr>
      <vt:lpstr>Exercise for Bone Health</vt:lpstr>
      <vt:lpstr>Your Exercise Routine for Bone Health</vt:lpstr>
      <vt:lpstr>PowerPoint Presentation</vt:lpstr>
      <vt:lpstr>The Importance of Exercise </vt:lpstr>
      <vt:lpstr>Exercise for Your Bone Health</vt:lpstr>
      <vt:lpstr>PowerPoint Presentation</vt:lpstr>
      <vt:lpstr>Before You Start Exercising</vt:lpstr>
      <vt:lpstr>Osteoporosis and Spine Fracture</vt:lpstr>
      <vt:lpstr>Movement Guidelines - Spine Sparing</vt:lpstr>
      <vt:lpstr>Movement Guidelines - Spine Sparing</vt:lpstr>
      <vt:lpstr>When Exercising</vt:lpstr>
      <vt:lpstr>Home Exercise Routine</vt:lpstr>
      <vt:lpstr>Sit to Stand</vt:lpstr>
      <vt:lpstr>Standing Leg Curl</vt:lpstr>
      <vt:lpstr>Standing Leg Lift</vt:lpstr>
      <vt:lpstr>Heel Raise</vt:lpstr>
      <vt:lpstr>Toe Raise</vt:lpstr>
      <vt:lpstr>Wall Push-up</vt:lpstr>
      <vt:lpstr>PowerPoint Presentation</vt:lpstr>
      <vt:lpstr>Planning and Goal Setting</vt:lpstr>
      <vt:lpstr>How do I set goals?</vt:lpstr>
      <vt:lpstr>Hints to Stay Motivated</vt:lpstr>
      <vt:lpstr>Cool-down Activity</vt:lpstr>
      <vt:lpstr>Additional Resources</vt:lpstr>
      <vt:lpstr>SPONSORS</vt:lpstr>
      <vt:lpstr>Bibliography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Institute for Improved  Health Outcomes</dc:title>
  <dc:creator>kreczek@albertaboneandjoint.com</dc:creator>
  <cp:lastModifiedBy>Katelyn Reczek</cp:lastModifiedBy>
  <cp:revision>186</cp:revision>
  <dcterms:created xsi:type="dcterms:W3CDTF">2024-10-10T15:42:02Z</dcterms:created>
  <dcterms:modified xsi:type="dcterms:W3CDTF">2026-06-11T23:01:24Z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0x01200063CA55308799244BAA56CFB9708BAE76</vt:lpwstr>
  </property>
  <property fmtid="{D5CDD505-2E9C-101B-9397-08002B2CF9AE}" pid="3" name="TaxKeyword">
    <vt:lpwstr/>
  </property>
  <property fmtid="{D5CDD505-2E9C-101B-9397-08002B2CF9AE}" pid="4" name="id36a9f0712845ca955fcb0a3e929228">
    <vt:lpwstr/>
  </property>
  <property fmtid="{D5CDD505-2E9C-101B-9397-08002B2CF9AE}" pid="5" name="PresentationType">
    <vt:lpwstr/>
  </property>
  <property fmtid="{D5CDD505-2E9C-101B-9397-08002B2CF9AE}" pid="6" name="jde21c1f01e54cd7967ea90ca4fa1413">
    <vt:lpwstr/>
  </property>
  <property fmtid="{D5CDD505-2E9C-101B-9397-08002B2CF9AE}" pid="7" name="xd_ProgID">
    <vt:lpwstr/>
  </property>
  <property fmtid="{D5CDD505-2E9C-101B-9397-08002B2CF9AE}" pid="8" name="MediaServiceImageTags">
    <vt:lpwstr/>
  </property>
  <property fmtid="{D5CDD505-2E9C-101B-9397-08002B2CF9AE}" pid="9" name="bd0c6da2c61e468f982e4e277c6995b7">
    <vt:lpwstr/>
  </property>
  <property fmtid="{D5CDD505-2E9C-101B-9397-08002B2CF9AE}" pid="10" name="TaxKeywordTaxHTField">
    <vt:lpwstr/>
  </property>
  <property fmtid="{D5CDD505-2E9C-101B-9397-08002B2CF9AE}" pid="11" name="Research_x0020_Log_x0020_Type">
    <vt:lpwstr/>
  </property>
  <property fmtid="{D5CDD505-2E9C-101B-9397-08002B2CF9AE}" pid="12" name="ComplianceAssetId">
    <vt:lpwstr/>
  </property>
  <property fmtid="{D5CDD505-2E9C-101B-9397-08002B2CF9AE}" pid="13" name="TemplateUrl">
    <vt:lpwstr/>
  </property>
  <property fmtid="{D5CDD505-2E9C-101B-9397-08002B2CF9AE}" pid="14" name="p149e414ec534a5cafb1f9f4f4bbef12">
    <vt:lpwstr/>
  </property>
  <property fmtid="{D5CDD505-2E9C-101B-9397-08002B2CF9AE}" pid="15" name="g15ef28a6b3c498cab9fb88b6bb3843e">
    <vt:lpwstr/>
  </property>
  <property fmtid="{D5CDD505-2E9C-101B-9397-08002B2CF9AE}" pid="16" name="kb2d4ca7f50f47a4b71a6851e2d97589">
    <vt:lpwstr/>
  </property>
  <property fmtid="{D5CDD505-2E9C-101B-9397-08002B2CF9AE}" pid="17" name="SOP_x0020_Document_x0020_Type">
    <vt:lpwstr/>
  </property>
  <property fmtid="{D5CDD505-2E9C-101B-9397-08002B2CF9AE}" pid="18" name="_ExtendedDescription">
    <vt:lpwstr/>
  </property>
  <property fmtid="{D5CDD505-2E9C-101B-9397-08002B2CF9AE}" pid="19" name="ReportType">
    <vt:lpwstr/>
  </property>
  <property fmtid="{D5CDD505-2E9C-101B-9397-08002B2CF9AE}" pid="20" name="Correspondence Type">
    <vt:lpwstr/>
  </property>
  <property fmtid="{D5CDD505-2E9C-101B-9397-08002B2CF9AE}" pid="21" name="n94ca1d2d1804d61b82af299422c009b">
    <vt:lpwstr/>
  </property>
  <property fmtid="{D5CDD505-2E9C-101B-9397-08002B2CF9AE}" pid="22" name="MinutesType">
    <vt:lpwstr/>
  </property>
  <property fmtid="{D5CDD505-2E9C-101B-9397-08002B2CF9AE}" pid="23" name="xd_Signature">
    <vt:bool>false</vt:bool>
  </property>
  <property fmtid="{D5CDD505-2E9C-101B-9397-08002B2CF9AE}" pid="24" name="Promotional_x0020_Material_x0020_Type">
    <vt:lpwstr/>
  </property>
  <property fmtid="{D5CDD505-2E9C-101B-9397-08002B2CF9AE}" pid="25" name="lcf76f155ced4ddcb4097134ff3c332f">
    <vt:lpwstr/>
  </property>
  <property fmtid="{D5CDD505-2E9C-101B-9397-08002B2CF9AE}" pid="26" name="TaxCatchAll">
    <vt:lpwstr/>
  </property>
  <property fmtid="{D5CDD505-2E9C-101B-9397-08002B2CF9AE}" pid="27" name="Promotional Material Type">
    <vt:lpwstr/>
  </property>
  <property fmtid="{D5CDD505-2E9C-101B-9397-08002B2CF9AE}" pid="28" name="SOP Document Type">
    <vt:lpwstr/>
  </property>
  <property fmtid="{D5CDD505-2E9C-101B-9397-08002B2CF9AE}" pid="29" name="Research Log Type">
    <vt:lpwstr/>
  </property>
  <property fmtid="{D5CDD505-2E9C-101B-9397-08002B2CF9AE}" pid="30" name="TriggerFlowInfo">
    <vt:lpwstr/>
  </property>
  <property fmtid="{D5CDD505-2E9C-101B-9397-08002B2CF9AE}" pid="31" name="Correspondence_x0020_Type">
    <vt:lpwstr/>
  </property>
</Properties>
</file>