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44"/>
  </p:notesMasterIdLst>
  <p:handoutMasterIdLst>
    <p:handoutMasterId r:id="rId45"/>
  </p:handoutMasterIdLst>
  <p:sldIdLst>
    <p:sldId id="256" r:id="rId5"/>
    <p:sldId id="1071" r:id="rId6"/>
    <p:sldId id="1070" r:id="rId7"/>
    <p:sldId id="1077" r:id="rId8"/>
    <p:sldId id="1102" r:id="rId9"/>
    <p:sldId id="1078" r:id="rId10"/>
    <p:sldId id="1080" r:id="rId11"/>
    <p:sldId id="1095" r:id="rId12"/>
    <p:sldId id="1082" r:id="rId13"/>
    <p:sldId id="1081" r:id="rId14"/>
    <p:sldId id="1083" r:id="rId15"/>
    <p:sldId id="1084" r:id="rId16"/>
    <p:sldId id="1101" r:id="rId17"/>
    <p:sldId id="1085" r:id="rId18"/>
    <p:sldId id="1086" r:id="rId19"/>
    <p:sldId id="1087" r:id="rId20"/>
    <p:sldId id="1103" r:id="rId21"/>
    <p:sldId id="1105" r:id="rId22"/>
    <p:sldId id="1106" r:id="rId23"/>
    <p:sldId id="1107" r:id="rId24"/>
    <p:sldId id="1108" r:id="rId25"/>
    <p:sldId id="1109" r:id="rId26"/>
    <p:sldId id="1104" r:id="rId27"/>
    <p:sldId id="1117" r:id="rId28"/>
    <p:sldId id="1110" r:id="rId29"/>
    <p:sldId id="1111" r:id="rId30"/>
    <p:sldId id="1112" r:id="rId31"/>
    <p:sldId id="1113" r:id="rId32"/>
    <p:sldId id="1114" r:id="rId33"/>
    <p:sldId id="1115" r:id="rId34"/>
    <p:sldId id="1118" r:id="rId35"/>
    <p:sldId id="1120" r:id="rId36"/>
    <p:sldId id="1116" r:id="rId37"/>
    <p:sldId id="1121" r:id="rId38"/>
    <p:sldId id="1122" r:id="rId39"/>
    <p:sldId id="1123" r:id="rId40"/>
    <p:sldId id="1119" r:id="rId41"/>
    <p:sldId id="1099" r:id="rId42"/>
    <p:sldId id="1100" r:id="rId43"/>
  </p:sldIdLst>
  <p:sldSz cx="12192000" cy="6858000"/>
  <p:notesSz cx="6858000" cy="9144000"/>
  <p:embeddedFontLst>
    <p:embeddedFont>
      <p:font typeface="Golos Text" panose="020B0503020202020204" pitchFamily="34" charset="0"/>
      <p:regular r:id="rId46"/>
      <p:bold r:id="rId47"/>
    </p:embeddedFont>
    <p:embeddedFont>
      <p:font typeface="Gotham Medium" pitchFamily="50" charset="0"/>
      <p:regular r:id="rId48"/>
    </p:embeddedFont>
    <p:embeddedFont>
      <p:font typeface="Lato" panose="020F0502020204030203" pitchFamily="34" charset="0"/>
      <p:regular r:id="rId49"/>
      <p:bold r:id="rId50"/>
      <p:italic r:id="rId51"/>
      <p:boldItalic r:id="rId52"/>
    </p:embeddedFont>
    <p:embeddedFont>
      <p:font typeface="Lato SemiBold" panose="020F0502020204030203" pitchFamily="34" charset="0"/>
      <p:bold r:id="rId53"/>
      <p:boldItalic r:id="rId54"/>
    </p:embeddedFont>
    <p:embeddedFont>
      <p:font typeface="Open Sans" panose="020B0606030504020204" pitchFamily="34" charset="0"/>
      <p:regular r:id="rId55"/>
    </p:embeddedFont>
    <p:embeddedFont>
      <p:font typeface="Source Sans Pro" panose="020B0503030403020204" pitchFamily="34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5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microsoft.com/office/2018/10/relationships/authors" Target="authors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font" Target="fonts/font6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9.fntdata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presProps" Target="presProps.xml"/><Relationship Id="rId65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steoporosis.ca/about-the-disease/fast-facts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tientresource.com/Prostate_Cancer_Bone_Health.aspx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gordongroh.com/orthopaedic-injuries-treatment/hand-wrist/distal-radius-fractures-broken-wrist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.harvard.edu/newsletter_article/Treating_osteoporotic_fractures_of_the_spine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osteoporosis.ca/bone-health-osteoporosis/living-with-the-disease/after-the-fracture/self-help-guidelines-for-day-to-day-activities-after-a-spine-fracture/bending-with-a-neutral-spine/#hip_hinge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steoporosis.ca/bone-health-osteoporosis/living-with-the-disease/after-the-fracture/videos-on-how-to-safely-do-everyday-activities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Source: My Health Alberta. (2018). Your Guide After a Hip Fracture: Hip Movement Precautions. Retrieved from https://myhealth.alberta.ca/Alberta/Pages/hip-fracture-movement-precautions.aspx.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24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Source: My Health Alberta. (2018). Your Guide After a Hip Fracture: Hip Movement Precautions. Retrieved from https://myhealth.alberta.ca/Alberta/Pages/hip-fracture-movement-precautions.aspx.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11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Video Source: </a:t>
            </a:r>
            <a:r>
              <a:rPr lang="en-US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https://osteoporosis.ca/about-the-disease/fast-facts/</a:t>
            </a:r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49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Image Source: </a:t>
            </a:r>
            <a:r>
              <a:rPr lang="fr-FR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https://www.patientresource.com/Prostate_Cancer_Bone_Health.aspx</a:t>
            </a:r>
            <a:endParaRPr lang="fr-FR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46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Image Source: </a:t>
            </a:r>
            <a:r>
              <a:rPr lang="fr-FR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https://www.drgordongroh.com/orthopaedic-injuries-treatment/hand-wrist/distal-radius-fractures-broken-wrist/</a:t>
            </a:r>
            <a:endParaRPr lang="fr-FR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58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Source: Osteoporosis Canada. (2013). After the Fracture: Information about Pain and Practical Tips for Movement.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18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Image Source: </a:t>
            </a:r>
            <a:r>
              <a:rPr lang="fr-FR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https://www.health.harvard.edu/newsletter_article/Treating_osteoporotic_fractures_of_the_spine</a:t>
            </a:r>
            <a:endParaRPr lang="fr-FR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Image Source: </a:t>
            </a:r>
            <a:r>
              <a:rPr lang="fr-FR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https://osteoporosis.ca/bone-health-osteoporosis/living-with-the-disease/after-the-fracture/self-help-guidelines-for-day-to-day-activities-after-a-spine-fracture/bending-with-a-neutral-spine/#hip_hinge</a:t>
            </a:r>
            <a:endParaRPr lang="fr-FR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97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Video Source: </a:t>
            </a:r>
            <a:r>
              <a:rPr lang="en-US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https://osteoporosis.ca/bone-health-osteoporosis/living-with-the-disease/after-the-fracture/videos-on-how-to-safely-do-everyday-activities/</a:t>
            </a:r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02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0" y="-2"/>
            <a:ext cx="5391155" cy="6858001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1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AC13660-276F-31A6-118E-2A425B265521}"/>
              </a:ext>
            </a:extLst>
          </p:cNvPr>
          <p:cNvSpPr txBox="1"/>
          <p:nvPr userDrawn="1"/>
        </p:nvSpPr>
        <p:spPr>
          <a:xfrm>
            <a:off x="858548" y="6371837"/>
            <a:ext cx="5672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EFFFC6-5BF2-4541-9B27-8D40317114E9}" type="slidenum">
              <a:rPr lang="en-CA" sz="1200" smtClean="0">
                <a:solidFill>
                  <a:schemeClr val="bg1"/>
                </a:solidFill>
              </a:rPr>
              <a:pPr/>
              <a:t>‹#›</a:t>
            </a:fld>
            <a:endParaRPr lang="en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705" r:id="rId6"/>
    <p:sldLayoutId id="2147483706" r:id="rId7"/>
    <p:sldLayoutId id="2147483684" r:id="rId8"/>
    <p:sldLayoutId id="2147483707" r:id="rId9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5" y="4429125"/>
            <a:ext cx="9144000" cy="1843087"/>
          </a:xfrm>
        </p:spPr>
        <p:txBody>
          <a:bodyPr anchor="t">
            <a:normAutofit/>
          </a:bodyPr>
          <a:lstStyle/>
          <a:p>
            <a:pPr algn="l"/>
            <a:r>
              <a:rPr lang="en-CA" sz="5800" b="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After A Fracture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After the Fracture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C6AF-E6B5-4AE7-DF5C-AD78E72CC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Stages of Pain from a Fracture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23966-1A40-AD14-09EB-9D8E61AF5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387" y="1647212"/>
            <a:ext cx="6702458" cy="4351338"/>
          </a:xfrm>
        </p:spPr>
        <p:txBody>
          <a:bodyPr>
            <a:normAutofit/>
          </a:bodyPr>
          <a:lstStyle/>
          <a:p>
            <a:pPr marL="457200" lvl="0" indent="-406400">
              <a:lnSpc>
                <a:spcPct val="200000"/>
              </a:lnSpc>
              <a:spcBef>
                <a:spcPts val="0"/>
              </a:spcBef>
              <a:buSzPts val="2800"/>
              <a:buAutoNum type="arabicPeriod"/>
            </a:pPr>
            <a:r>
              <a:rPr lang="en-US" sz="2800" dirty="0"/>
              <a:t>Acute Pain</a:t>
            </a:r>
          </a:p>
          <a:p>
            <a:pPr marL="457200" lvl="0" indent="-406400">
              <a:lnSpc>
                <a:spcPct val="200000"/>
              </a:lnSpc>
              <a:buSzPts val="2800"/>
              <a:buAutoNum type="arabicPeriod"/>
            </a:pPr>
            <a:r>
              <a:rPr lang="en-US" sz="2800" dirty="0"/>
              <a:t>Sub-Acute Pain</a:t>
            </a:r>
          </a:p>
          <a:p>
            <a:pPr marL="457200" lvl="0" indent="-406400">
              <a:lnSpc>
                <a:spcPct val="200000"/>
              </a:lnSpc>
              <a:buSzPts val="2800"/>
              <a:buAutoNum type="arabicPeriod"/>
            </a:pPr>
            <a:r>
              <a:rPr lang="en-US" sz="2800" dirty="0"/>
              <a:t>Chronic Pain</a:t>
            </a:r>
          </a:p>
          <a:p>
            <a:pPr lvl="0" indent="0">
              <a:buNone/>
            </a:pPr>
            <a:endParaRPr lang="en-US" sz="2800" dirty="0"/>
          </a:p>
          <a:p>
            <a:pPr lvl="0" indent="0">
              <a:spcBef>
                <a:spcPts val="0"/>
              </a:spcBef>
              <a:buNone/>
            </a:pPr>
            <a:endParaRPr lang="en-US" sz="2800" dirty="0"/>
          </a:p>
          <a:p>
            <a:endParaRPr lang="en-CA" sz="2800" dirty="0"/>
          </a:p>
        </p:txBody>
      </p:sp>
      <p:sp>
        <p:nvSpPr>
          <p:cNvPr id="8" name="Google Shape;171;p21">
            <a:extLst>
              <a:ext uri="{FF2B5EF4-FFF2-40B4-BE49-F238E27FC236}">
                <a16:creationId xmlns:a16="http://schemas.microsoft.com/office/drawing/2014/main" id="{BB39AA3A-6A2B-DC5B-4CAC-8EB6046F2CA4}"/>
              </a:ext>
            </a:extLst>
          </p:cNvPr>
          <p:cNvSpPr txBox="1"/>
          <p:nvPr/>
        </p:nvSpPr>
        <p:spPr>
          <a:xfrm>
            <a:off x="960584" y="5400933"/>
            <a:ext cx="824240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3 stages of pain following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949606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E3512-9D7C-B69B-3806-CE99488EA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Acute Pain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5EF60-2229-135B-15D1-581F1551E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91147"/>
            <a:ext cx="10515600" cy="4142275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SzPts val="1800"/>
            </a:pPr>
            <a:r>
              <a:rPr lang="en-US" sz="2400" dirty="0"/>
              <a:t>occurs immediately or soon after a fracture</a:t>
            </a:r>
          </a:p>
          <a:p>
            <a:pPr lvl="0">
              <a:spcAft>
                <a:spcPts val="1200"/>
              </a:spcAft>
              <a:buSzPts val="1800"/>
            </a:pPr>
            <a:r>
              <a:rPr lang="en-US" sz="2400" dirty="0"/>
              <a:t>medication to reduce this type of pain is often prescribed at this stage</a:t>
            </a:r>
          </a:p>
          <a:p>
            <a:pPr lvl="0">
              <a:spcAft>
                <a:spcPts val="1200"/>
              </a:spcAft>
              <a:buSzPts val="1800"/>
            </a:pPr>
            <a:r>
              <a:rPr lang="en-US" sz="2400" dirty="0"/>
              <a:t>it will gradually decrease over time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5" name="Google Shape;171;p21">
            <a:extLst>
              <a:ext uri="{FF2B5EF4-FFF2-40B4-BE49-F238E27FC236}">
                <a16:creationId xmlns:a16="http://schemas.microsoft.com/office/drawing/2014/main" id="{D74E36FF-20DF-6C36-73D5-3F1356017E19}"/>
              </a:ext>
            </a:extLst>
          </p:cNvPr>
          <p:cNvSpPr txBox="1"/>
          <p:nvPr/>
        </p:nvSpPr>
        <p:spPr>
          <a:xfrm>
            <a:off x="960584" y="5400933"/>
            <a:ext cx="824240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3 stages of pain following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48017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762E3-8F60-DDF4-D22F-E112555BF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Allowing a Broken Bone to Heal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D461E-DCCD-433A-3F7B-7CECDE717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SzPts val="1800"/>
            </a:pPr>
            <a:r>
              <a:rPr lang="en-US" sz="2400" dirty="0"/>
              <a:t>it is important that you follow the instructions you are given by your doctor in terms of rest and movement</a:t>
            </a:r>
          </a:p>
          <a:p>
            <a:pPr lvl="0">
              <a:buSzPts val="1800"/>
            </a:pPr>
            <a:r>
              <a:rPr lang="en-US" sz="2400" dirty="0"/>
              <a:t>a broken bone and surrounding tissue damage need a minimum of 6 to 12 weeks to heal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osteoporotic bones take longer to heal</a:t>
            </a:r>
          </a:p>
          <a:p>
            <a:pPr marL="457200" lvl="0" indent="0">
              <a:buNone/>
            </a:pPr>
            <a:endParaRPr lang="en-US" sz="2400" dirty="0"/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5" name="Google Shape;171;p21">
            <a:extLst>
              <a:ext uri="{FF2B5EF4-FFF2-40B4-BE49-F238E27FC236}">
                <a16:creationId xmlns:a16="http://schemas.microsoft.com/office/drawing/2014/main" id="{68584669-AD6E-16EB-1616-5AA482E4F618}"/>
              </a:ext>
            </a:extLst>
          </p:cNvPr>
          <p:cNvSpPr txBox="1"/>
          <p:nvPr/>
        </p:nvSpPr>
        <p:spPr>
          <a:xfrm>
            <a:off x="960584" y="5400933"/>
            <a:ext cx="824240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3 stages of pain following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2573075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45249-FCD4-B96F-1877-BDC9F95F7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Sub-Acute Pain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A8CD9-1C3D-B5F6-2CDF-2ED2AD96A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10515600" cy="4161939"/>
          </a:xfrm>
        </p:spPr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in the weeks after your fracture, some pain may continue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this is mainly caused by the soft tissue around the injury to stiffen and the muscles to weaken</a:t>
            </a:r>
          </a:p>
          <a:p>
            <a:pPr lvl="1">
              <a:spcBef>
                <a:spcPts val="1000"/>
              </a:spcBef>
              <a:spcAft>
                <a:spcPts val="1200"/>
              </a:spcAft>
              <a:buSzPts val="1800"/>
            </a:pPr>
            <a:r>
              <a:rPr lang="en-US" sz="2000" dirty="0"/>
              <a:t>in addition, some inflammation may be present, making movement difficult</a:t>
            </a:r>
          </a:p>
          <a:p>
            <a:pPr lvl="0">
              <a:spcAft>
                <a:spcPts val="1200"/>
              </a:spcAft>
              <a:buSzPts val="1800"/>
            </a:pPr>
            <a:r>
              <a:rPr lang="en-US" sz="2400" dirty="0"/>
              <a:t>physical therapy is often recommended </a:t>
            </a:r>
          </a:p>
          <a:p>
            <a:pPr lvl="0">
              <a:buSzPts val="1800"/>
            </a:pPr>
            <a:r>
              <a:rPr lang="en-US" sz="2400" dirty="0"/>
              <a:t>medication may also be used to help control pain or inflammation</a:t>
            </a:r>
          </a:p>
          <a:p>
            <a:pPr marL="457200" lvl="0" indent="0">
              <a:buNone/>
            </a:pPr>
            <a:endParaRPr lang="en-US" sz="2400" dirty="0"/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5" name="Google Shape;171;p21">
            <a:extLst>
              <a:ext uri="{FF2B5EF4-FFF2-40B4-BE49-F238E27FC236}">
                <a16:creationId xmlns:a16="http://schemas.microsoft.com/office/drawing/2014/main" id="{447F60D6-1C69-0F5E-7577-4E9682E9DB0B}"/>
              </a:ext>
            </a:extLst>
          </p:cNvPr>
          <p:cNvSpPr txBox="1"/>
          <p:nvPr/>
        </p:nvSpPr>
        <p:spPr>
          <a:xfrm>
            <a:off x="960584" y="5400933"/>
            <a:ext cx="824240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3 stages of pain following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23175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43BAC-CB4B-2AE1-9FFA-82A6B9892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Chronic Pain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96AE9-CF3E-2CD0-4872-358321A92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730476"/>
            <a:ext cx="10515600" cy="399982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SzPts val="1800"/>
            </a:pPr>
            <a:r>
              <a:rPr lang="en-US" sz="2400" dirty="0"/>
              <a:t>for some people, pain can persist after the fracture and soft tissues were expected to fully heal</a:t>
            </a:r>
          </a:p>
          <a:p>
            <a:pPr lvl="0">
              <a:buSzPts val="1800"/>
            </a:pPr>
            <a:r>
              <a:rPr lang="en-US" sz="2400" dirty="0"/>
              <a:t>this is managed on an individual basis</a:t>
            </a:r>
          </a:p>
          <a:p>
            <a:pPr lvl="1">
              <a:spcBef>
                <a:spcPts val="1000"/>
              </a:spcBef>
              <a:spcAft>
                <a:spcPts val="1200"/>
              </a:spcAft>
              <a:buSzPts val="1800"/>
            </a:pPr>
            <a:r>
              <a:rPr lang="en-US" sz="2000" dirty="0"/>
              <a:t>this may include physical therapy, exercises or medication</a:t>
            </a:r>
          </a:p>
          <a:p>
            <a:pPr lvl="0">
              <a:buSzPts val="1800"/>
            </a:pPr>
            <a:r>
              <a:rPr lang="en-US" sz="2400" dirty="0"/>
              <a:t>it is important to talk to your healthcare provider if your pain persists</a:t>
            </a:r>
          </a:p>
          <a:p>
            <a:pPr marL="457200" lvl="0" indent="0">
              <a:buNone/>
            </a:pPr>
            <a:endParaRPr lang="en-US" sz="2400" dirty="0"/>
          </a:p>
          <a:p>
            <a:pPr marL="457200" lvl="0" indent="0">
              <a:buNone/>
            </a:pPr>
            <a:endParaRPr lang="en-US" sz="2400" dirty="0"/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5" name="Google Shape;171;p21">
            <a:extLst>
              <a:ext uri="{FF2B5EF4-FFF2-40B4-BE49-F238E27FC236}">
                <a16:creationId xmlns:a16="http://schemas.microsoft.com/office/drawing/2014/main" id="{5127D553-9DAC-0EDA-E126-26E29DA54D54}"/>
              </a:ext>
            </a:extLst>
          </p:cNvPr>
          <p:cNvSpPr txBox="1"/>
          <p:nvPr/>
        </p:nvSpPr>
        <p:spPr>
          <a:xfrm>
            <a:off x="960584" y="5400933"/>
            <a:ext cx="824240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3 stages of pain following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4174722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887B6-5877-962D-A965-B404AFB31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Most Common Broken Bones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6F461-1940-23FE-6364-DD8630BFC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8659078" cy="4351338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SzPts val="1800"/>
            </a:pPr>
            <a:r>
              <a:rPr lang="en-US" sz="2400" dirty="0"/>
              <a:t>What are the four most common sites for broken bones due to osteoporosis?</a:t>
            </a:r>
          </a:p>
          <a:p>
            <a:pPr marL="685800" lvl="0" indent="-457200"/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6" name="Google Shape;215;p26">
            <a:extLst>
              <a:ext uri="{FF2B5EF4-FFF2-40B4-BE49-F238E27FC236}">
                <a16:creationId xmlns:a16="http://schemas.microsoft.com/office/drawing/2014/main" id="{E101335C-4CE7-6C2D-3D50-CA1EC5316173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</p:spTree>
    <p:extLst>
      <p:ext uri="{BB962C8B-B14F-4D97-AF65-F5344CB8AC3E}">
        <p14:creationId xmlns:p14="http://schemas.microsoft.com/office/powerpoint/2010/main" val="404078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7B099-FA42-7423-17C7-829ABF30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Most Common Broken Bones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46D12-892C-0B23-D737-B406038ED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6407491" cy="4351338"/>
          </a:xfrm>
        </p:spPr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200" dirty="0"/>
              <a:t>the 4 most common sites for broken bones due to osteoporosis</a:t>
            </a:r>
          </a:p>
          <a:p>
            <a:pPr marL="1371600" lvl="2" indent="-381000">
              <a:spcBef>
                <a:spcPts val="1000"/>
              </a:spcBef>
              <a:buSzPts val="2400"/>
            </a:pPr>
            <a:r>
              <a:rPr lang="en-US" sz="2600" dirty="0"/>
              <a:t>the wrist</a:t>
            </a:r>
          </a:p>
          <a:p>
            <a:pPr marL="1371600" lvl="2" indent="-381000">
              <a:spcBef>
                <a:spcPts val="1000"/>
              </a:spcBef>
              <a:buSzPts val="2400"/>
            </a:pPr>
            <a:r>
              <a:rPr lang="en-US" sz="2600" dirty="0"/>
              <a:t>the shoulder</a:t>
            </a:r>
          </a:p>
          <a:p>
            <a:pPr marL="1371600" lvl="2" indent="-381000">
              <a:spcBef>
                <a:spcPts val="1000"/>
              </a:spcBef>
              <a:buSzPts val="2400"/>
            </a:pPr>
            <a:r>
              <a:rPr lang="en-US" sz="2600" dirty="0"/>
              <a:t>the hip</a:t>
            </a:r>
          </a:p>
          <a:p>
            <a:pPr marL="1371600" lvl="2" indent="-381000">
              <a:spcBef>
                <a:spcPts val="1000"/>
              </a:spcBef>
              <a:buSzPts val="2400"/>
            </a:pPr>
            <a:r>
              <a:rPr lang="en-US" sz="2600" dirty="0"/>
              <a:t>the spine (vertebrae)</a:t>
            </a:r>
          </a:p>
          <a:p>
            <a:pPr marL="457200" lvl="0" indent="0">
              <a:buNone/>
            </a:pPr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Google Shape;215;p26">
            <a:extLst>
              <a:ext uri="{FF2B5EF4-FFF2-40B4-BE49-F238E27FC236}">
                <a16:creationId xmlns:a16="http://schemas.microsoft.com/office/drawing/2014/main" id="{020A8300-C5A1-4860-0ACE-A78EB04BF508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  <p:pic>
        <p:nvPicPr>
          <p:cNvPr id="5" name="Google Shape;228;p29">
            <a:extLst>
              <a:ext uri="{FF2B5EF4-FFF2-40B4-BE49-F238E27FC236}">
                <a16:creationId xmlns:a16="http://schemas.microsoft.com/office/drawing/2014/main" id="{BD28A3CA-79AC-B1C8-B96D-2B92AC6BE1D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64912" y="840144"/>
            <a:ext cx="2873687" cy="4540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7808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3994C-8E0F-16C5-6671-F095F759F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13DCC-B7DD-E970-E50F-2862744A9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Wrist Fractures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690A5-3E29-6132-3CE0-9C5F17DA2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200" dirty="0"/>
              <a:t>may occur when someone falls with their arm outstretched to break the fall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causes the forearm bones near the wrist to break</a:t>
            </a:r>
          </a:p>
          <a:p>
            <a:pPr lvl="0" indent="-457200"/>
            <a:endParaRPr lang="en-US" dirty="0"/>
          </a:p>
          <a:p>
            <a:pPr lvl="0" indent="-457200"/>
            <a:endParaRPr lang="en-US" dirty="0"/>
          </a:p>
          <a:p>
            <a:pPr lvl="0" indent="-457200"/>
            <a:endParaRPr lang="en-US" dirty="0"/>
          </a:p>
          <a:p>
            <a:pPr lvl="0" indent="-457200"/>
            <a:endParaRPr lang="en-US" dirty="0"/>
          </a:p>
          <a:p>
            <a:pPr lvl="0">
              <a:buSzPts val="1800"/>
            </a:pPr>
            <a:r>
              <a:rPr lang="en-US" sz="2200" dirty="0"/>
              <a:t>these fractures cause immediate and severe pain</a:t>
            </a:r>
          </a:p>
          <a:p>
            <a:pPr lvl="0">
              <a:buSzPts val="1800"/>
            </a:pPr>
            <a:r>
              <a:rPr lang="en-US" sz="2200" dirty="0"/>
              <a:t>in most cases, a cast or splint are used to immobilize the bone while it heals, sometimes surgery is required</a:t>
            </a:r>
          </a:p>
          <a:p>
            <a:pPr marL="457200" lvl="0" indent="0">
              <a:buNone/>
            </a:pPr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  <p:pic>
        <p:nvPicPr>
          <p:cNvPr id="4" name="Google Shape;237;p30">
            <a:extLst>
              <a:ext uri="{FF2B5EF4-FFF2-40B4-BE49-F238E27FC236}">
                <a16:creationId xmlns:a16="http://schemas.microsoft.com/office/drawing/2014/main" id="{BD244328-164F-0B3E-6E34-58905FA178D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5811" y="2297290"/>
            <a:ext cx="3361732" cy="13604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15;p26">
            <a:extLst>
              <a:ext uri="{FF2B5EF4-FFF2-40B4-BE49-F238E27FC236}">
                <a16:creationId xmlns:a16="http://schemas.microsoft.com/office/drawing/2014/main" id="{3D2A10B6-A0C9-22EC-A302-4333D07CEE39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</p:spTree>
    <p:extLst>
      <p:ext uri="{BB962C8B-B14F-4D97-AF65-F5344CB8AC3E}">
        <p14:creationId xmlns:p14="http://schemas.microsoft.com/office/powerpoint/2010/main" val="1469402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51A10-541E-F16B-BF20-CEF5329CF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D0830-22BC-A8D6-B2F5-CF6E1EDBB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Shoulder Fractures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9A4AE-F3E1-5E92-E11A-A68EEDFD7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599" cy="4351338"/>
          </a:xfrm>
        </p:spPr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200" dirty="0"/>
              <a:t>may occur when someone falls with their arm outstretched to break the fall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causes the upper arm bone near the shoulder to break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occurs more commonly in those with slower reaction time (which happens as we age)</a:t>
            </a:r>
          </a:p>
          <a:p>
            <a:pPr marL="1371600" lvl="0" indent="-457200">
              <a:spcBef>
                <a:spcPts val="0"/>
              </a:spcBef>
            </a:pPr>
            <a:endParaRPr lang="en-US" dirty="0"/>
          </a:p>
          <a:p>
            <a:pPr lvl="0">
              <a:buSzPts val="1800"/>
            </a:pPr>
            <a:r>
              <a:rPr lang="en-US" sz="2200" dirty="0"/>
              <a:t>these fractures cause immediate and severe pain</a:t>
            </a:r>
          </a:p>
          <a:p>
            <a:pPr lvl="0">
              <a:buSzPts val="1800"/>
            </a:pPr>
            <a:r>
              <a:rPr lang="en-US" sz="2200" dirty="0"/>
              <a:t>in most cases, a cast, splint or sling are used to immobilize the bone while it heals, sometimes surgery is required</a:t>
            </a:r>
          </a:p>
          <a:p>
            <a:pPr marL="914400" lvl="0" indent="-457200"/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</p:txBody>
      </p:sp>
      <p:sp>
        <p:nvSpPr>
          <p:cNvPr id="4" name="Google Shape;215;p26">
            <a:extLst>
              <a:ext uri="{FF2B5EF4-FFF2-40B4-BE49-F238E27FC236}">
                <a16:creationId xmlns:a16="http://schemas.microsoft.com/office/drawing/2014/main" id="{CE85E9EE-BF56-B79E-768A-639F9F95E130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</p:spTree>
    <p:extLst>
      <p:ext uri="{BB962C8B-B14F-4D97-AF65-F5344CB8AC3E}">
        <p14:creationId xmlns:p14="http://schemas.microsoft.com/office/powerpoint/2010/main" val="1854748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pic>
        <p:nvPicPr>
          <p:cNvPr id="7" name="Osteoporosis and the Risk of Fractures">
            <a:hlinkClick r:id="" action="ppaction://media"/>
            <a:extLst>
              <a:ext uri="{FF2B5EF4-FFF2-40B4-BE49-F238E27FC236}">
                <a16:creationId xmlns:a16="http://schemas.microsoft.com/office/drawing/2014/main" id="{6B4ECB61-6F0C-55E0-BDE1-4B393111F6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91" y="1456470"/>
            <a:ext cx="8013468" cy="45075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Google Shape;112;p14">
            <a:extLst>
              <a:ext uri="{FF2B5EF4-FFF2-40B4-BE49-F238E27FC236}">
                <a16:creationId xmlns:a16="http://schemas.microsoft.com/office/drawing/2014/main" id="{96931156-A4D2-35E4-C777-81EE77FD3A07}"/>
              </a:ext>
            </a:extLst>
          </p:cNvPr>
          <p:cNvSpPr txBox="1"/>
          <p:nvPr/>
        </p:nvSpPr>
        <p:spPr>
          <a:xfrm>
            <a:off x="9546728" y="3752428"/>
            <a:ext cx="1827420" cy="1298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Video courtesy of Osteoporosis Canada</a:t>
            </a:r>
            <a:endParaRPr sz="18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071312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F166A-957A-F1FE-C981-13B7B8DFA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45218-0A06-EE64-5E08-787195A1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Hip Fractures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D08AA-19A1-259D-163B-F0544D222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200" dirty="0"/>
              <a:t>usually the result of a fall and occurs most commonly in people in their late 70s or 80s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if you have had a broken hip, you are at a high risk for a future fracture, including another broken hip</a:t>
            </a:r>
          </a:p>
          <a:p>
            <a:pPr lvl="0">
              <a:buSzPts val="1800"/>
            </a:pPr>
            <a:r>
              <a:rPr lang="en-US" sz="2200" dirty="0"/>
              <a:t>a broken hip requires hospitalization and surgery</a:t>
            </a:r>
          </a:p>
          <a:p>
            <a:pPr marL="914400" lvl="0" indent="-457200"/>
            <a:endParaRPr lang="en-US" sz="2200" dirty="0"/>
          </a:p>
          <a:p>
            <a:pPr lvl="0">
              <a:buSzPts val="1800"/>
            </a:pPr>
            <a:r>
              <a:rPr lang="en-US" sz="2200" dirty="0"/>
              <a:t>pain medication is often required when recovering from the surgery</a:t>
            </a:r>
          </a:p>
          <a:p>
            <a:pPr lvl="0">
              <a:buSzPts val="1800"/>
            </a:pPr>
            <a:r>
              <a:rPr lang="en-US" sz="2200" dirty="0"/>
              <a:t>assistive devices may also be recommended</a:t>
            </a:r>
          </a:p>
          <a:p>
            <a:pPr marL="457200" lvl="0" indent="0">
              <a:buNone/>
            </a:pPr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4" name="Google Shape;215;p26">
            <a:extLst>
              <a:ext uri="{FF2B5EF4-FFF2-40B4-BE49-F238E27FC236}">
                <a16:creationId xmlns:a16="http://schemas.microsoft.com/office/drawing/2014/main" id="{6BB31D4C-866F-3915-7AC0-31EBF40B9D68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</p:spTree>
    <p:extLst>
      <p:ext uri="{BB962C8B-B14F-4D97-AF65-F5344CB8AC3E}">
        <p14:creationId xmlns:p14="http://schemas.microsoft.com/office/powerpoint/2010/main" val="1756934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AA5E7-1D10-8F80-195E-460C1B2C9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C59C9-0538-52E4-4AA2-F86ADF2B7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Assistive Devices</a:t>
            </a:r>
            <a:endParaRPr lang="en-CA" dirty="0"/>
          </a:p>
        </p:txBody>
      </p:sp>
      <p:pic>
        <p:nvPicPr>
          <p:cNvPr id="4" name="Google Shape;260;p33">
            <a:extLst>
              <a:ext uri="{FF2B5EF4-FFF2-40B4-BE49-F238E27FC236}">
                <a16:creationId xmlns:a16="http://schemas.microsoft.com/office/drawing/2014/main" id="{938204AF-BC35-7C96-743D-A0272196AE6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0647" y="1455551"/>
            <a:ext cx="5871849" cy="149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61;p33">
            <a:extLst>
              <a:ext uri="{FF2B5EF4-FFF2-40B4-BE49-F238E27FC236}">
                <a16:creationId xmlns:a16="http://schemas.microsoft.com/office/drawing/2014/main" id="{F8569422-A48F-8052-3D81-06292EB4B98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5247" y="3126176"/>
            <a:ext cx="6721975" cy="261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62;p33">
            <a:extLst>
              <a:ext uri="{FF2B5EF4-FFF2-40B4-BE49-F238E27FC236}">
                <a16:creationId xmlns:a16="http://schemas.microsoft.com/office/drawing/2014/main" id="{4855F46B-D0A6-BCA9-A8A6-7D98DC746D58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54592" y="1828913"/>
            <a:ext cx="3619556" cy="27282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599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478A0-36B8-AE8E-88D1-204FD69B6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99F40-4A04-A069-D372-81AF94616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Spine Fractures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12714-2415-A9D1-B045-C60C04A49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9" y="1482085"/>
            <a:ext cx="6672961" cy="4351338"/>
          </a:xfrm>
        </p:spPr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200" dirty="0"/>
              <a:t>broken bones in the spine are referred  to as vertebral fractures or compression fractures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imagine each bone in your spine as a square block</a:t>
            </a:r>
          </a:p>
          <a:p>
            <a:pPr lvl="1">
              <a:spcBef>
                <a:spcPts val="1000"/>
              </a:spcBef>
              <a:spcAft>
                <a:spcPts val="1200"/>
              </a:spcAft>
              <a:buSzPts val="1800"/>
            </a:pPr>
            <a:r>
              <a:rPr lang="en-US" sz="2000" dirty="0"/>
              <a:t>when the bone breaks, it is like the “box” becomes squashed or compressed or flattened</a:t>
            </a:r>
          </a:p>
          <a:p>
            <a:pPr lvl="0">
              <a:buSzPts val="1800"/>
            </a:pPr>
            <a:r>
              <a:rPr lang="en-US" sz="2200" dirty="0"/>
              <a:t>one of the most common sites of broken bones as a result of osteoporosis</a:t>
            </a:r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Google Shape;271;p34">
            <a:extLst>
              <a:ext uri="{FF2B5EF4-FFF2-40B4-BE49-F238E27FC236}">
                <a16:creationId xmlns:a16="http://schemas.microsoft.com/office/drawing/2014/main" id="{D1614E43-5176-5C1F-7454-EE216D89F36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7484" y="1608548"/>
            <a:ext cx="3565967" cy="32485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15;p26">
            <a:extLst>
              <a:ext uri="{FF2B5EF4-FFF2-40B4-BE49-F238E27FC236}">
                <a16:creationId xmlns:a16="http://schemas.microsoft.com/office/drawing/2014/main" id="{40730078-B002-B677-9B7A-9C4F822119FF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</p:spTree>
    <p:extLst>
      <p:ext uri="{BB962C8B-B14F-4D97-AF65-F5344CB8AC3E}">
        <p14:creationId xmlns:p14="http://schemas.microsoft.com/office/powerpoint/2010/main" val="3524835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036A2-AE3C-B24B-CEFB-67C314F47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Spine Fractures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0753C-BC71-2A01-924D-33EFED169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0"/>
              </a:spcBef>
              <a:buSzPts val="1800"/>
            </a:pPr>
            <a:r>
              <a:rPr lang="en-US" sz="2200" dirty="0"/>
              <a:t>these fractures can happen very suddenly 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as a result of a fall or something minor like sneezing, coughing, reaching, lifting or carrying</a:t>
            </a:r>
          </a:p>
          <a:p>
            <a:pPr lvl="0">
              <a:buSzPts val="1800"/>
            </a:pPr>
            <a:r>
              <a:rPr lang="en-US" sz="2200" dirty="0"/>
              <a:t>some fractures do cause pain which can vary from mild to excruciating back pain</a:t>
            </a:r>
          </a:p>
          <a:p>
            <a:pPr lvl="0">
              <a:buSzPts val="1800"/>
            </a:pPr>
            <a:r>
              <a:rPr lang="en-US" sz="2200" dirty="0"/>
              <a:t>two-thirds of spine fractures occur without pain and are only discovered either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on an x-ray for another purpose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because a healthcare provider thinks you might have lost height</a:t>
            </a:r>
          </a:p>
          <a:p>
            <a:pPr marL="457200" lvl="0" indent="0">
              <a:buNone/>
            </a:pPr>
            <a:endParaRPr lang="en-US" dirty="0"/>
          </a:p>
          <a:p>
            <a:pPr marL="457200" lvl="0" indent="0">
              <a:buNone/>
            </a:pPr>
            <a:endParaRPr lang="en-US" dirty="0"/>
          </a:p>
          <a:p>
            <a:pPr lvl="0" indent="0"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Google Shape;215;p26">
            <a:extLst>
              <a:ext uri="{FF2B5EF4-FFF2-40B4-BE49-F238E27FC236}">
                <a16:creationId xmlns:a16="http://schemas.microsoft.com/office/drawing/2014/main" id="{36D7C53A-B9CD-1BD2-C423-A88A5C49D21D}"/>
              </a:ext>
            </a:extLst>
          </p:cNvPr>
          <p:cNvSpPr txBox="1"/>
          <p:nvPr/>
        </p:nvSpPr>
        <p:spPr>
          <a:xfrm>
            <a:off x="960363" y="5393119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4 most common sites for broken bones due to osteoporosis.</a:t>
            </a:r>
          </a:p>
        </p:txBody>
      </p:sp>
    </p:spTree>
    <p:extLst>
      <p:ext uri="{BB962C8B-B14F-4D97-AF65-F5344CB8AC3E}">
        <p14:creationId xmlns:p14="http://schemas.microsoft.com/office/powerpoint/2010/main" val="250107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EA908-21FC-7C5B-083C-3FACB31B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B5ADA-889C-3C97-C838-82B9249A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DAFEA0-8FE7-8912-824C-21ECC7C98BE6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The Day-to-Day After a Spine Fracture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0C57BF0-106D-93FF-AEA6-88CA0C7B8E27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3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AF3342-AA0D-E6B0-82F0-4D90F3A0F862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64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D3498-4FE9-ED7E-4816-C9AD84BDC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05E37-E458-F4FB-449E-EBC8906DC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Neutral Spine?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5DBFA-2F51-5416-4072-DCAD06486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8196962" cy="4351338"/>
          </a:xfrm>
        </p:spPr>
        <p:txBody>
          <a:bodyPr/>
          <a:lstStyle/>
          <a:p>
            <a:pPr lvl="0" indent="-457200">
              <a:spcBef>
                <a:spcPts val="0"/>
              </a:spcBef>
              <a:buSzPts val="2800"/>
            </a:pPr>
            <a:r>
              <a:rPr lang="en-US" sz="2200" dirty="0"/>
              <a:t>Having proper posture can be identified when your ear, shoulder and hip are in alignment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lvl="0" indent="-457200">
              <a:spcBef>
                <a:spcPts val="0"/>
              </a:spcBef>
              <a:buSzPts val="2800"/>
            </a:pPr>
            <a:r>
              <a:rPr lang="en-US" sz="2200" dirty="0"/>
              <a:t>This alignment is called a neutral spine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it is the strongest and safest position for the spine</a:t>
            </a:r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r>
              <a:rPr lang="en-US" sz="2400" dirty="0"/>
              <a:t>In your </a:t>
            </a:r>
            <a:r>
              <a:rPr lang="en-US" sz="2400" b="1" dirty="0"/>
              <a:t>Workshop Guide</a:t>
            </a:r>
            <a:r>
              <a:rPr lang="en-US" sz="2400" dirty="0"/>
              <a:t>, write down a brief description of a neutral spine that will be easy for you to remember.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A34DA3-2EC2-9001-9E3B-703C3C00FDC5}"/>
              </a:ext>
            </a:extLst>
          </p:cNvPr>
          <p:cNvSpPr txBox="1"/>
          <p:nvPr/>
        </p:nvSpPr>
        <p:spPr>
          <a:xfrm>
            <a:off x="858548" y="5309052"/>
            <a:ext cx="9330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and demonstrate a minimum of 3 methods for maintaining a neutral spine independently, focusing on safe movements and good posture.</a:t>
            </a:r>
          </a:p>
        </p:txBody>
      </p:sp>
      <p:pic>
        <p:nvPicPr>
          <p:cNvPr id="8" name="Google Shape;293;p37">
            <a:extLst>
              <a:ext uri="{FF2B5EF4-FFF2-40B4-BE49-F238E27FC236}">
                <a16:creationId xmlns:a16="http://schemas.microsoft.com/office/drawing/2014/main" id="{7776257B-9A25-E9D0-EFB5-8FDC5B8EBA4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319813" y="964173"/>
            <a:ext cx="1631750" cy="4283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0264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63AAA-C10A-D7BE-F2BD-8DA22EA89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56C85-2B72-AA9B-D46C-4225C95AE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Bending with a Neutral Spine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3DF0D-E7C8-8C14-8F83-C77EAD3F4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8000" lvl="0" indent="-457200">
              <a:buSzPts val="2800"/>
            </a:pPr>
            <a:r>
              <a:rPr lang="en-US" sz="2200" dirty="0"/>
              <a:t>There are many daily activities that require us to bend over or lean forward - such as brushing our teeth or washing our face</a:t>
            </a:r>
          </a:p>
          <a:p>
            <a:pPr lvl="0" indent="-457200"/>
            <a:endParaRPr lang="en-US" sz="2200" dirty="0"/>
          </a:p>
          <a:p>
            <a:pPr marL="508000" lvl="0" indent="-457200">
              <a:buSzPts val="2800"/>
            </a:pPr>
            <a:r>
              <a:rPr lang="en-US" sz="2200" dirty="0"/>
              <a:t>A helpful movement to know is called the hip hinge, which significantly reduces the strain on the spine</a:t>
            </a:r>
          </a:p>
          <a:p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7EB6C4-09AB-B71C-1341-C474067D6212}"/>
              </a:ext>
            </a:extLst>
          </p:cNvPr>
          <p:cNvSpPr txBox="1"/>
          <p:nvPr/>
        </p:nvSpPr>
        <p:spPr>
          <a:xfrm>
            <a:off x="858548" y="5309052"/>
            <a:ext cx="9330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and demonstrate a minimum of 3 methods for maintaining a neutral spine independently, focusing on safe movements and good posture.</a:t>
            </a:r>
          </a:p>
        </p:txBody>
      </p:sp>
    </p:spTree>
    <p:extLst>
      <p:ext uri="{BB962C8B-B14F-4D97-AF65-F5344CB8AC3E}">
        <p14:creationId xmlns:p14="http://schemas.microsoft.com/office/powerpoint/2010/main" val="1476598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98E5F-B608-44EE-2172-980A025D5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720D0-E5C7-2E72-73D0-6B7EB8217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Hip Hinge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54D8E-DF54-61A8-5163-72FE5F1B9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767221"/>
            <a:ext cx="4401710" cy="4351338"/>
          </a:xfrm>
        </p:spPr>
        <p:txBody>
          <a:bodyPr>
            <a:normAutofit/>
          </a:bodyPr>
          <a:lstStyle/>
          <a:p>
            <a:pPr marL="457200" lvl="0" indent="-406400">
              <a:buSzPts val="2800"/>
            </a:pPr>
            <a:r>
              <a:rPr lang="en-US" sz="2200" dirty="0"/>
              <a:t>Bend your knees slightly while keeping your back straight from hip to shoulder</a:t>
            </a:r>
          </a:p>
          <a:p>
            <a:pPr marL="457200" lvl="0" indent="-406400">
              <a:buSzPts val="2800"/>
            </a:pPr>
            <a:endParaRPr lang="en-US" sz="2200" dirty="0"/>
          </a:p>
          <a:p>
            <a:pPr marL="457200" lvl="0" indent="-406400">
              <a:spcBef>
                <a:spcPts val="0"/>
              </a:spcBef>
              <a:buSzPts val="2800"/>
            </a:pPr>
            <a:r>
              <a:rPr lang="en-US" sz="2200" dirty="0"/>
              <a:t>Stick out your tailbone behind you to bend forward from the hips</a:t>
            </a:r>
          </a:p>
          <a:p>
            <a:endParaRPr lang="en-CA" sz="2200" dirty="0"/>
          </a:p>
          <a:p>
            <a:endParaRPr lang="en-CA" sz="2200" dirty="0"/>
          </a:p>
        </p:txBody>
      </p:sp>
      <p:pic>
        <p:nvPicPr>
          <p:cNvPr id="4" name="Google Shape;313;p39">
            <a:extLst>
              <a:ext uri="{FF2B5EF4-FFF2-40B4-BE49-F238E27FC236}">
                <a16:creationId xmlns:a16="http://schemas.microsoft.com/office/drawing/2014/main" id="{526A9535-B6E4-ACE0-0F9E-082968929FC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8582" y="1661652"/>
            <a:ext cx="6086168" cy="32474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718D78-C2EF-11B5-36B8-8DD999FAD450}"/>
              </a:ext>
            </a:extLst>
          </p:cNvPr>
          <p:cNvSpPr txBox="1"/>
          <p:nvPr/>
        </p:nvSpPr>
        <p:spPr>
          <a:xfrm>
            <a:off x="858548" y="5309052"/>
            <a:ext cx="9330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and demonstrate a minimum of 3 methods for maintaining a neutral spine independently, focusing on safe movements and good posture.</a:t>
            </a:r>
          </a:p>
        </p:txBody>
      </p:sp>
    </p:spTree>
    <p:extLst>
      <p:ext uri="{BB962C8B-B14F-4D97-AF65-F5344CB8AC3E}">
        <p14:creationId xmlns:p14="http://schemas.microsoft.com/office/powerpoint/2010/main" val="4192190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30F61-F5FC-2085-61A5-027F254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AB8C0-3A4E-85EC-7C6D-01C3D1900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Standing and Sitting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45D2C-E493-CCAF-5CCA-C6E33B48E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0" indent="-406400">
              <a:buSzPts val="2800"/>
            </a:pPr>
            <a:r>
              <a:rPr lang="en-US" sz="2200" dirty="0"/>
              <a:t>Standing and walking puts less strain on the spine than sitting</a:t>
            </a:r>
          </a:p>
          <a:p>
            <a:pPr marL="0" lvl="0" indent="0">
              <a:buNone/>
            </a:pPr>
            <a:endParaRPr lang="en-US" sz="2200" dirty="0"/>
          </a:p>
          <a:p>
            <a:pPr marL="0" lvl="0" indent="0">
              <a:buNone/>
            </a:pPr>
            <a:r>
              <a:rPr lang="en-US" sz="2200" dirty="0"/>
              <a:t>When standing…</a:t>
            </a:r>
          </a:p>
          <a:p>
            <a:pPr marL="457200" lvl="0" indent="-406400">
              <a:buSzPts val="2800"/>
            </a:pPr>
            <a:r>
              <a:rPr lang="en-US" sz="2200" dirty="0"/>
              <a:t>maintain your spine in the neutral position </a:t>
            </a:r>
          </a:p>
          <a:p>
            <a:pPr marL="457200" lvl="0" indent="-406400">
              <a:buSzPts val="2800"/>
            </a:pPr>
            <a:r>
              <a:rPr lang="en-US" sz="2200" dirty="0"/>
              <a:t>keep your feet pointed straight with your knees lined up over your second toe</a:t>
            </a:r>
          </a:p>
          <a:p>
            <a:pPr marL="0" lvl="0" indent="0">
              <a:spcAft>
                <a:spcPts val="1000"/>
              </a:spcAft>
              <a:buNone/>
            </a:pPr>
            <a:endParaRPr lang="en-US" sz="2200" dirty="0"/>
          </a:p>
          <a:p>
            <a:endParaRPr lang="en-CA" sz="2200" dirty="0"/>
          </a:p>
          <a:p>
            <a:endParaRPr lang="en-CA" sz="2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9E3714-E9E6-1AED-C960-4ADE7287000E}"/>
              </a:ext>
            </a:extLst>
          </p:cNvPr>
          <p:cNvSpPr txBox="1"/>
          <p:nvPr/>
        </p:nvSpPr>
        <p:spPr>
          <a:xfrm>
            <a:off x="858548" y="5309052"/>
            <a:ext cx="9330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and demonstrate a minimum of 3 methods for maintaining a neutral spine independently, focusing on safe movements and good posture.</a:t>
            </a:r>
          </a:p>
        </p:txBody>
      </p:sp>
    </p:spTree>
    <p:extLst>
      <p:ext uri="{BB962C8B-B14F-4D97-AF65-F5344CB8AC3E}">
        <p14:creationId xmlns:p14="http://schemas.microsoft.com/office/powerpoint/2010/main" val="1205814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E6C51-39F0-8984-424C-1C33AEED3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B1395-CE79-883C-E72F-EF24BB3DD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Standing and Sitting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C88D3-CE6F-5D78-E344-14D1D2C36A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/>
              <a:t>When sitting…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SzPts val="1800"/>
            </a:pPr>
            <a:r>
              <a:rPr lang="en-US" sz="2400" dirty="0"/>
              <a:t>maintain your spine in the neutral position 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use a rolled towel or pillow to support your lower back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keep your head, hips and back in alignment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keep your hips higher than your knees - perch position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have your feet rest flat on the floor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SzPts val="1800"/>
            </a:pPr>
            <a:r>
              <a:rPr lang="en-US" sz="2000" dirty="0"/>
              <a:t>if they do not reach the floor, use a small footstool</a:t>
            </a:r>
          </a:p>
          <a:p>
            <a:pPr lvl="0">
              <a:lnSpc>
                <a:spcPct val="100000"/>
              </a:lnSpc>
              <a:spcAft>
                <a:spcPts val="1000"/>
              </a:spcAft>
              <a:buSzPts val="1800"/>
            </a:pPr>
            <a:r>
              <a:rPr lang="en-US" sz="2400" dirty="0"/>
              <a:t>if at a desk, prop up what you are working on so it slants towards you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D1610E-0B6F-B59F-CEB6-76ED18F88CC4}"/>
              </a:ext>
            </a:extLst>
          </p:cNvPr>
          <p:cNvSpPr txBox="1"/>
          <p:nvPr/>
        </p:nvSpPr>
        <p:spPr>
          <a:xfrm>
            <a:off x="858548" y="5309052"/>
            <a:ext cx="93308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and demonstrate a minimum of 3 methods for maintaining a neutral spine independently, focusing on safe movements and good posture.</a:t>
            </a:r>
          </a:p>
        </p:txBody>
      </p:sp>
    </p:spTree>
    <p:extLst>
      <p:ext uri="{BB962C8B-B14F-4D97-AF65-F5344CB8AC3E}">
        <p14:creationId xmlns:p14="http://schemas.microsoft.com/office/powerpoint/2010/main" val="2183496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8240" y="1989138"/>
            <a:ext cx="4978521" cy="4184650"/>
          </a:xfrm>
        </p:spPr>
        <p:txBody>
          <a:bodyPr>
            <a:normAutofit/>
          </a:bodyPr>
          <a:lstStyle/>
          <a:p>
            <a:r>
              <a:rPr lang="en-US" sz="2400" dirty="0"/>
              <a:t>1. Low Trauma Fractures</a:t>
            </a:r>
          </a:p>
          <a:p>
            <a:r>
              <a:rPr lang="en-US" sz="2400" dirty="0"/>
              <a:t>2. After the Fracture</a:t>
            </a:r>
          </a:p>
          <a:p>
            <a:pPr marL="354013" indent="-354013"/>
            <a:r>
              <a:rPr lang="en-US" sz="2400" dirty="0"/>
              <a:t>3. The Day-to-Day After a Spine Fracture</a:t>
            </a:r>
          </a:p>
          <a:p>
            <a:r>
              <a:rPr lang="en-US" sz="2400" dirty="0"/>
              <a:t>4. Hip Movement Precautions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DCDF2-ED54-AE6A-49CE-6EB133526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44A70-6D9A-1EDB-A802-BF404811A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between Standing and Sitting</a:t>
            </a:r>
            <a:endParaRPr lang="en-CA" dirty="0"/>
          </a:p>
        </p:txBody>
      </p:sp>
      <p:pic>
        <p:nvPicPr>
          <p:cNvPr id="4" name="Standing to Sitting">
            <a:hlinkClick r:id="" action="ppaction://media"/>
            <a:extLst>
              <a:ext uri="{FF2B5EF4-FFF2-40B4-BE49-F238E27FC236}">
                <a16:creationId xmlns:a16="http://schemas.microsoft.com/office/drawing/2014/main" id="{FBC8C9B8-4304-DDFC-DC45-8276FA8067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2626" y="1432469"/>
            <a:ext cx="8150889" cy="4584875"/>
          </a:xfrm>
          <a:prstGeom prst="rect">
            <a:avLst/>
          </a:prstGeom>
        </p:spPr>
      </p:pic>
      <p:sp>
        <p:nvSpPr>
          <p:cNvPr id="5" name="Google Shape;342;p42">
            <a:extLst>
              <a:ext uri="{FF2B5EF4-FFF2-40B4-BE49-F238E27FC236}">
                <a16:creationId xmlns:a16="http://schemas.microsoft.com/office/drawing/2014/main" id="{B312C442-E60C-731B-4ADA-87364FED28FE}"/>
              </a:ext>
            </a:extLst>
          </p:cNvPr>
          <p:cNvSpPr txBox="1"/>
          <p:nvPr/>
        </p:nvSpPr>
        <p:spPr>
          <a:xfrm>
            <a:off x="9578376" y="3724906"/>
            <a:ext cx="1964695" cy="124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Video courtesy of Osteoporosis Canada</a:t>
            </a:r>
            <a:endParaRPr sz="18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536938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33AC6-6A37-33F3-D999-056B1E68B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9C83F2-B2B7-F66F-9BE9-BBA32B698D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C28903-8C19-310A-6AF1-7DB09297F34F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Hip Movement Precautions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3EFECF-65FF-5717-F3BD-50EC66BDE65B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4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D587755-BCF9-B85B-7E01-276DCACA7BA8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550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5FBD3-BBAD-AE1A-E164-94C1AE87E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91E0C-C12D-5436-90FC-2601AAB09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Hip Movement Precautions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91F10-64C6-2437-E7E7-B4A28ED5B2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Aft>
                <a:spcPts val="600"/>
              </a:spcAft>
              <a:buSzPts val="1800"/>
            </a:pPr>
            <a:r>
              <a:rPr lang="en-US" sz="2200" dirty="0"/>
              <a:t>After a hip fracture, your surgeon, nurse or therapist will let you know how much weight you can put on your repaired hip </a:t>
            </a:r>
          </a:p>
          <a:p>
            <a:pPr lvl="1">
              <a:spcBef>
                <a:spcPts val="0"/>
              </a:spcBef>
              <a:buSzPts val="1800"/>
            </a:pPr>
            <a:r>
              <a:rPr lang="en-US" sz="2000" dirty="0"/>
              <a:t>known as your weight bearing status</a:t>
            </a:r>
          </a:p>
          <a:p>
            <a:pPr marL="1200150" lvl="0" indent="-285750">
              <a:spcBef>
                <a:spcPts val="600"/>
              </a:spcBef>
            </a:pPr>
            <a:endParaRPr lang="en-US" sz="1500" dirty="0"/>
          </a:p>
          <a:p>
            <a:pPr lvl="0">
              <a:lnSpc>
                <a:spcPct val="100000"/>
              </a:lnSpc>
              <a:buSzPts val="1800"/>
            </a:pPr>
            <a:r>
              <a:rPr lang="en-US" sz="2200" dirty="0"/>
              <a:t>Depending on what surgery you had, you may have some movement precautions, such as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SzPts val="1800"/>
            </a:pPr>
            <a:r>
              <a:rPr lang="en-US" sz="2000" dirty="0"/>
              <a:t>do not bend your hip more than 90 degrees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SzPts val="1800"/>
            </a:pPr>
            <a:r>
              <a:rPr lang="en-US" sz="2000" dirty="0"/>
              <a:t>do not twist your body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SzPts val="1800"/>
            </a:pPr>
            <a:r>
              <a:rPr lang="en-US" sz="2000" dirty="0"/>
              <a:t>do not cross your legs or ankles</a:t>
            </a:r>
          </a:p>
          <a:p>
            <a:pPr marL="0" lvl="0" indent="0"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Google Shape;356;p44">
            <a:extLst>
              <a:ext uri="{FF2B5EF4-FFF2-40B4-BE49-F238E27FC236}">
                <a16:creationId xmlns:a16="http://schemas.microsoft.com/office/drawing/2014/main" id="{D3EA2920-A71A-BF01-1BAA-68D47269E3D7}"/>
              </a:ext>
            </a:extLst>
          </p:cNvPr>
          <p:cNvSpPr txBox="1">
            <a:spLocks/>
          </p:cNvSpPr>
          <p:nvPr/>
        </p:nvSpPr>
        <p:spPr>
          <a:xfrm>
            <a:off x="1073491" y="5601713"/>
            <a:ext cx="874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3 movement precautions for your hip following a hip fracture.</a:t>
            </a:r>
          </a:p>
        </p:txBody>
      </p:sp>
    </p:spTree>
    <p:extLst>
      <p:ext uri="{BB962C8B-B14F-4D97-AF65-F5344CB8AC3E}">
        <p14:creationId xmlns:p14="http://schemas.microsoft.com/office/powerpoint/2010/main" val="1213129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B6835-68E3-5AC9-1587-DA3B799E7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963DD-1676-54F4-A2A6-92710505B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Hip Movement Precautions</a:t>
            </a:r>
            <a:endParaRPr lang="en-CA" dirty="0"/>
          </a:p>
        </p:txBody>
      </p:sp>
      <p:pic>
        <p:nvPicPr>
          <p:cNvPr id="4" name="Google Shape;365;p45">
            <a:extLst>
              <a:ext uri="{FF2B5EF4-FFF2-40B4-BE49-F238E27FC236}">
                <a16:creationId xmlns:a16="http://schemas.microsoft.com/office/drawing/2014/main" id="{546EB405-6445-F3FB-EA4F-2570C403980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2587" y="1271910"/>
            <a:ext cx="3216250" cy="3904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366;p45">
            <a:extLst>
              <a:ext uri="{FF2B5EF4-FFF2-40B4-BE49-F238E27FC236}">
                <a16:creationId xmlns:a16="http://schemas.microsoft.com/office/drawing/2014/main" id="{C123B0C4-5835-1DC1-A686-215A1FC29A8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1004" y="1377610"/>
            <a:ext cx="2876092" cy="39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30610BA-42B7-F490-5A06-456FF8F6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9262" y="1995646"/>
            <a:ext cx="4761215" cy="3038691"/>
          </a:xfrm>
        </p:spPr>
        <p:txBody>
          <a:bodyPr>
            <a:normAutofit/>
          </a:bodyPr>
          <a:lstStyle/>
          <a:p>
            <a:pPr marL="508000" lvl="0" indent="-457200">
              <a:buSzPts val="2800"/>
            </a:pPr>
            <a:r>
              <a:rPr lang="en-US" sz="2400" dirty="0"/>
              <a:t>when sitting in a chair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sit with a neutral spine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keep your legs uncrossed</a:t>
            </a:r>
          </a:p>
          <a:p>
            <a:pPr lvl="0" indent="-457200"/>
            <a:endParaRPr lang="en-US" sz="2400" dirty="0"/>
          </a:p>
          <a:p>
            <a:endParaRPr lang="en-CA" sz="2400" dirty="0"/>
          </a:p>
        </p:txBody>
      </p:sp>
      <p:sp>
        <p:nvSpPr>
          <p:cNvPr id="7" name="Google Shape;356;p44">
            <a:extLst>
              <a:ext uri="{FF2B5EF4-FFF2-40B4-BE49-F238E27FC236}">
                <a16:creationId xmlns:a16="http://schemas.microsoft.com/office/drawing/2014/main" id="{20EFDDC3-14B8-16A6-0F0C-FDE4DBC71245}"/>
              </a:ext>
            </a:extLst>
          </p:cNvPr>
          <p:cNvSpPr txBox="1">
            <a:spLocks/>
          </p:cNvSpPr>
          <p:nvPr/>
        </p:nvSpPr>
        <p:spPr>
          <a:xfrm>
            <a:off x="1073491" y="5601713"/>
            <a:ext cx="874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3 movement precautions for your hip following a hip fracture.</a:t>
            </a:r>
          </a:p>
        </p:txBody>
      </p:sp>
    </p:spTree>
    <p:extLst>
      <p:ext uri="{BB962C8B-B14F-4D97-AF65-F5344CB8AC3E}">
        <p14:creationId xmlns:p14="http://schemas.microsoft.com/office/powerpoint/2010/main" val="2682390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8C06E-7B9D-CB58-0B93-AACD37AE7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2899E-D552-8774-0A7C-743E8869D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Partial or Total Hip Replacement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009EC-6538-A82D-4BA0-CC7917D6E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If you have had a partial or total hip replacement, do not do any of the following for at least 3 months after surgery</a:t>
            </a: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Google Shape;376;p46">
            <a:extLst>
              <a:ext uri="{FF2B5EF4-FFF2-40B4-BE49-F238E27FC236}">
                <a16:creationId xmlns:a16="http://schemas.microsoft.com/office/drawing/2014/main" id="{B517108F-7E40-A385-A412-5D05D5E994A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6373" y="2074014"/>
            <a:ext cx="2024350" cy="29531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78;p46">
            <a:extLst>
              <a:ext uri="{FF2B5EF4-FFF2-40B4-BE49-F238E27FC236}">
                <a16:creationId xmlns:a16="http://schemas.microsoft.com/office/drawing/2014/main" id="{B58BA030-8AD2-F33B-F042-54FEDC74CEE5}"/>
              </a:ext>
            </a:extLst>
          </p:cNvPr>
          <p:cNvSpPr txBox="1"/>
          <p:nvPr/>
        </p:nvSpPr>
        <p:spPr>
          <a:xfrm>
            <a:off x="685472" y="4890481"/>
            <a:ext cx="4413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 not twist your body</a:t>
            </a:r>
            <a:endParaRPr sz="1600" dirty="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Google Shape;375;p46">
            <a:extLst>
              <a:ext uri="{FF2B5EF4-FFF2-40B4-BE49-F238E27FC236}">
                <a16:creationId xmlns:a16="http://schemas.microsoft.com/office/drawing/2014/main" id="{703B52A6-0E58-27D6-1148-24C3FEEF9CE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0781" y="1977858"/>
            <a:ext cx="4813321" cy="18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371;p46">
            <a:extLst>
              <a:ext uri="{FF2B5EF4-FFF2-40B4-BE49-F238E27FC236}">
                <a16:creationId xmlns:a16="http://schemas.microsoft.com/office/drawing/2014/main" id="{759A4369-A2D2-9317-98D8-B438A1285E30}"/>
              </a:ext>
            </a:extLst>
          </p:cNvPr>
          <p:cNvSpPr txBox="1">
            <a:spLocks/>
          </p:cNvSpPr>
          <p:nvPr/>
        </p:nvSpPr>
        <p:spPr>
          <a:xfrm>
            <a:off x="4785000" y="3809450"/>
            <a:ext cx="7407000" cy="18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buSzPts val="1800"/>
            </a:pPr>
            <a:r>
              <a:rPr lang="en-US" sz="2000" dirty="0"/>
              <a:t>do not bend your hip more than 90 degree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do not bring your knee higher than your hip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do not reach forward towards your feet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do not reach for objects on the floor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</p:txBody>
      </p:sp>
      <p:sp>
        <p:nvSpPr>
          <p:cNvPr id="9" name="Google Shape;374;p46">
            <a:extLst>
              <a:ext uri="{FF2B5EF4-FFF2-40B4-BE49-F238E27FC236}">
                <a16:creationId xmlns:a16="http://schemas.microsoft.com/office/drawing/2014/main" id="{EEDD4A60-C0DD-CCE2-FD05-7A614227769A}"/>
              </a:ext>
            </a:extLst>
          </p:cNvPr>
          <p:cNvSpPr txBox="1">
            <a:spLocks/>
          </p:cNvSpPr>
          <p:nvPr/>
        </p:nvSpPr>
        <p:spPr>
          <a:xfrm>
            <a:off x="999544" y="5641041"/>
            <a:ext cx="1078353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5 movement precautions for your hip following a partial or total hip replacement.</a:t>
            </a:r>
          </a:p>
        </p:txBody>
      </p:sp>
    </p:spTree>
    <p:extLst>
      <p:ext uri="{BB962C8B-B14F-4D97-AF65-F5344CB8AC3E}">
        <p14:creationId xmlns:p14="http://schemas.microsoft.com/office/powerpoint/2010/main" val="3995264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77065-913B-9F8E-BA1F-7EAD34170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031A6-2740-A9B3-3205-197CA0E77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to you?	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7A3D53-CAAF-FB86-72C8-00B3AD943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200" dirty="0"/>
              <a:t>With the person beside you, discuss what these movement precautions mean to you and your daily activity.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457200" lvl="0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200" dirty="0"/>
              <a:t>Are these precautions that you are already taking?</a:t>
            </a:r>
          </a:p>
          <a:p>
            <a:pPr marL="457200" lvl="0" indent="-406400">
              <a:lnSpc>
                <a:spcPct val="100000"/>
              </a:lnSpc>
              <a:buSzPts val="2800"/>
            </a:pPr>
            <a:r>
              <a:rPr lang="en-US" sz="2200" dirty="0"/>
              <a:t>How will these precautions affect your routine?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/>
              <a:t>Record your ideas in your </a:t>
            </a:r>
            <a:r>
              <a:rPr lang="en-US" sz="2200" b="1" dirty="0"/>
              <a:t>Workshop Guide</a:t>
            </a:r>
            <a:r>
              <a:rPr lang="en-US" sz="2200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Google Shape;374;p46">
            <a:extLst>
              <a:ext uri="{FF2B5EF4-FFF2-40B4-BE49-F238E27FC236}">
                <a16:creationId xmlns:a16="http://schemas.microsoft.com/office/drawing/2014/main" id="{206D1563-DB4E-4D76-9E9A-3391DA27D046}"/>
              </a:ext>
            </a:extLst>
          </p:cNvPr>
          <p:cNvSpPr txBox="1">
            <a:spLocks/>
          </p:cNvSpPr>
          <p:nvPr/>
        </p:nvSpPr>
        <p:spPr>
          <a:xfrm>
            <a:off x="999544" y="5641041"/>
            <a:ext cx="1078353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5 movement precautions for your hip following a partial or total hip replacement.</a:t>
            </a:r>
          </a:p>
        </p:txBody>
      </p:sp>
    </p:spTree>
    <p:extLst>
      <p:ext uri="{BB962C8B-B14F-4D97-AF65-F5344CB8AC3E}">
        <p14:creationId xmlns:p14="http://schemas.microsoft.com/office/powerpoint/2010/main" val="2525651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436D-1614-568C-15C6-09DBD90B7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F5061-8B99-71C0-30EA-30FAB857A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200" dirty="0"/>
              <a:t>Complete the Cool-down Activity in your </a:t>
            </a:r>
            <a:r>
              <a:rPr lang="en-US" sz="2200" b="1" dirty="0"/>
              <a:t>After A Fracture - Workshop Guide </a:t>
            </a:r>
            <a:r>
              <a:rPr lang="en-US" sz="2200" dirty="0"/>
              <a:t>by identifying: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200" dirty="0"/>
          </a:p>
          <a:p>
            <a:pPr marL="457200" lvl="0" indent="-406400">
              <a:spcBef>
                <a:spcPts val="0"/>
              </a:spcBef>
              <a:buSzPts val="2800"/>
            </a:pPr>
            <a:r>
              <a:rPr lang="en-US" sz="2200" dirty="0"/>
              <a:t>3 new facts that you learned in this workshop</a:t>
            </a:r>
          </a:p>
          <a:p>
            <a:pPr marL="457200" lvl="0" indent="-406400">
              <a:spcAft>
                <a:spcPts val="1000"/>
              </a:spcAft>
              <a:buSzPts val="2800"/>
            </a:pPr>
            <a:r>
              <a:rPr lang="en-US" sz="2200" dirty="0"/>
              <a:t>2 topics you want to learn more about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48967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07B-CDBF-6F3D-4E2B-0CA436A2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111D-C1CC-587C-DA5C-8574EAA7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9221E-193A-A48C-0A05-4BD8E033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dirty="0"/>
          </a:p>
          <a:p>
            <a:pPr marL="0" lvl="0" indent="0" algn="ctr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4839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dirty="0"/>
              <a:t>Osteoporosis Canada. (2013). </a:t>
            </a:r>
            <a:r>
              <a:rPr lang="en-US" i="1" dirty="0"/>
              <a:t>After the Fracture: Information about Pain and Practical Tips for Movement.</a:t>
            </a:r>
          </a:p>
          <a:p>
            <a:pPr lvl="0" indent="0">
              <a:spcBef>
                <a:spcPts val="0"/>
              </a:spcBef>
              <a:buNone/>
            </a:pPr>
            <a:endParaRPr lang="en-US" i="1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My Health Alberta. (2018). Your Guide After a Hip Fracture: Hip Movement Precautions. Retrieved from https://myhealth.alberta.ca/Alberta/Pages/hip-fracture-movement-precautions.aspx.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Alberta Health Services. (2013). </a:t>
            </a:r>
            <a:r>
              <a:rPr lang="en-US" i="1" dirty="0"/>
              <a:t>Osteoporosis/Bone Health Education Program. </a:t>
            </a:r>
            <a:r>
              <a:rPr lang="en-US" dirty="0"/>
              <a:t>(pp. 55-58).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endParaRPr lang="en-US" dirty="0"/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0" indent="-368300">
              <a:lnSpc>
                <a:spcPct val="115000"/>
              </a:lnSpc>
              <a:spcBef>
                <a:spcPts val="0"/>
              </a:spcBef>
              <a:buSzPts val="2200"/>
            </a:pPr>
            <a:r>
              <a:rPr lang="en-US" sz="2400" dirty="0"/>
              <a:t>Identify the 3 stages of pain following a fracture</a:t>
            </a:r>
          </a:p>
          <a:p>
            <a:pPr marL="457200" lvl="0" indent="-368300">
              <a:lnSpc>
                <a:spcPct val="115000"/>
              </a:lnSpc>
              <a:spcBef>
                <a:spcPts val="0"/>
              </a:spcBef>
              <a:buSzPts val="2200"/>
            </a:pPr>
            <a:r>
              <a:rPr lang="en-US" sz="2400" dirty="0"/>
              <a:t>Identify the 4 most common sites for broken bones due to osteoporosis</a:t>
            </a:r>
          </a:p>
          <a:p>
            <a:pPr marL="457200" lvl="0" indent="-368300">
              <a:lnSpc>
                <a:spcPct val="115000"/>
              </a:lnSpc>
              <a:spcBef>
                <a:spcPts val="0"/>
              </a:spcBef>
              <a:buSzPts val="2200"/>
            </a:pPr>
            <a:r>
              <a:rPr lang="en-US" sz="2400" dirty="0"/>
              <a:t>Identify and demonstrate a minimum of 3 methods for maintaining a neutral spine independently, focusing on safe movements and good posture</a:t>
            </a:r>
            <a:endParaRPr lang="en-US" sz="28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8946E-8C17-1058-8E35-1BB387F31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F26B89-D76F-77A1-5081-E2F04AC93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 </a:t>
            </a:r>
            <a:r>
              <a:rPr lang="en-CA" sz="1400" dirty="0"/>
              <a:t>(Continued)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69680A-C2E3-93AF-C942-D4167C225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0" indent="-368300">
              <a:lnSpc>
                <a:spcPct val="115000"/>
              </a:lnSpc>
              <a:spcBef>
                <a:spcPts val="0"/>
              </a:spcBef>
              <a:buSzPts val="2200"/>
            </a:pPr>
            <a:r>
              <a:rPr lang="en-US" sz="2400" dirty="0"/>
              <a:t>Identify 3 movement precautions for your hip following a hip fracture</a:t>
            </a:r>
          </a:p>
          <a:p>
            <a:pPr marL="457200" lvl="0" indent="-368300">
              <a:lnSpc>
                <a:spcPct val="115000"/>
              </a:lnSpc>
              <a:spcBef>
                <a:spcPts val="0"/>
              </a:spcBef>
              <a:buSzPts val="2200"/>
            </a:pPr>
            <a:r>
              <a:rPr lang="en-US" sz="2400" dirty="0"/>
              <a:t>Identify 5 movement precautions for your hip following a partial or total hip replacement.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295629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Fragility Fractures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752664-FCCB-0884-9D87-6780D7B10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is a Fragility Fracture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6D6028-1DF3-A49E-38C9-8199D268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spcAft>
                <a:spcPts val="600"/>
              </a:spcAft>
              <a:buSzPts val="2800"/>
            </a:pPr>
            <a:r>
              <a:rPr lang="en-US" sz="2400" dirty="0"/>
              <a:t>A fracture caused by an injury that would be not enough to fracture normal bone</a:t>
            </a:r>
          </a:p>
          <a:p>
            <a:pPr marL="850900" lvl="1" indent="-457200">
              <a:spcBef>
                <a:spcPts val="0"/>
              </a:spcBef>
              <a:buSzPts val="2800"/>
            </a:pPr>
            <a:r>
              <a:rPr lang="en-US" sz="2200" dirty="0"/>
              <a:t>a fracture with minimal to no physical damage, such as a fall from a standing height or less</a:t>
            </a:r>
          </a:p>
          <a:p>
            <a:pPr lvl="0" indent="0">
              <a:buClr>
                <a:schemeClr val="hlink"/>
              </a:buClr>
              <a:buSzPts val="1100"/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37439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ListForm</Display>
  <Edit>ListForm</Edit>
  <New>ListForm</New>
</FormTemplates>
</file>

<file path=customXml/itemProps1.xml><?xml version="1.0" encoding="utf-8"?>
<ds:datastoreItem xmlns:ds="http://schemas.openxmlformats.org/officeDocument/2006/customXml" ds:itemID="{4B67E44F-F7EA-4713-9460-A11D829BD997}">
  <ds:schemaRefs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3856</TotalTime>
  <Words>2067</Words>
  <Application>Microsoft Office PowerPoint</Application>
  <PresentationFormat>Widescreen</PresentationFormat>
  <Paragraphs>275</Paragraphs>
  <Slides>39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Source Sans Pro</vt:lpstr>
      <vt:lpstr>Lato SemiBold</vt:lpstr>
      <vt:lpstr>Golos Text</vt:lpstr>
      <vt:lpstr>Open Sans</vt:lpstr>
      <vt:lpstr>Calibri</vt:lpstr>
      <vt:lpstr>Lato</vt:lpstr>
      <vt:lpstr>Gotham Medium</vt:lpstr>
      <vt:lpstr>IIHO</vt:lpstr>
      <vt:lpstr>After A Fracture</vt:lpstr>
      <vt:lpstr>Starter Activity</vt:lpstr>
      <vt:lpstr>PowerPoint Presentation</vt:lpstr>
      <vt:lpstr>Learning Objectives</vt:lpstr>
      <vt:lpstr>Learning Objectives (Continued)</vt:lpstr>
      <vt:lpstr>How to navigate the slides</vt:lpstr>
      <vt:lpstr>Workshop Guide</vt:lpstr>
      <vt:lpstr>PowerPoint Presentation</vt:lpstr>
      <vt:lpstr>What is a Fragility Fracture</vt:lpstr>
      <vt:lpstr>PowerPoint Presentation</vt:lpstr>
      <vt:lpstr>Three Stages of Pain from a Fracture</vt:lpstr>
      <vt:lpstr>Acute Pain</vt:lpstr>
      <vt:lpstr>Allowing a Broken Bone to Heal</vt:lpstr>
      <vt:lpstr>Sub-Acute Pain</vt:lpstr>
      <vt:lpstr>Chronic Pain</vt:lpstr>
      <vt:lpstr>Four Most Common Broken Bones</vt:lpstr>
      <vt:lpstr>Four Most Common Broken Bones</vt:lpstr>
      <vt:lpstr>Wrist Fractures</vt:lpstr>
      <vt:lpstr>Shoulder Fractures</vt:lpstr>
      <vt:lpstr>Hip Fractures</vt:lpstr>
      <vt:lpstr>Examples of Assistive Devices</vt:lpstr>
      <vt:lpstr>Spine Fractures</vt:lpstr>
      <vt:lpstr>Spine Fractures</vt:lpstr>
      <vt:lpstr>PowerPoint Presentation</vt:lpstr>
      <vt:lpstr>What is a Neutral Spine?</vt:lpstr>
      <vt:lpstr>Bending with a Neutral Spine</vt:lpstr>
      <vt:lpstr>The Hip Hinge</vt:lpstr>
      <vt:lpstr>Standing and Sitting</vt:lpstr>
      <vt:lpstr>Standing and Sitting</vt:lpstr>
      <vt:lpstr>Moving between Standing and Sitting</vt:lpstr>
      <vt:lpstr>PowerPoint Presentation</vt:lpstr>
      <vt:lpstr>Hip Movement Precautions</vt:lpstr>
      <vt:lpstr>Hip Movement Precautions</vt:lpstr>
      <vt:lpstr>Partial or Total Hip Replacement</vt:lpstr>
      <vt:lpstr>What does this mean to you? </vt:lpstr>
      <vt:lpstr>Cool-down Activity</vt:lpstr>
      <vt:lpstr>Additional Resources</vt:lpstr>
      <vt:lpstr>SPONSORS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176</cp:revision>
  <dcterms:created xsi:type="dcterms:W3CDTF">2024-10-10T15:42:02Z</dcterms:created>
  <dcterms:modified xsi:type="dcterms:W3CDTF">2026-06-11T22:59:50Z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