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56" r:id="rId5"/>
    <p:sldId id="1071" r:id="rId6"/>
    <p:sldId id="1070" r:id="rId7"/>
    <p:sldId id="1077" r:id="rId8"/>
    <p:sldId id="1078" r:id="rId9"/>
    <p:sldId id="1080" r:id="rId10"/>
    <p:sldId id="1095" r:id="rId11"/>
    <p:sldId id="1082" r:id="rId12"/>
    <p:sldId id="1083" r:id="rId13"/>
    <p:sldId id="1084" r:id="rId14"/>
    <p:sldId id="1101" r:id="rId15"/>
    <p:sldId id="1085" r:id="rId16"/>
    <p:sldId id="1086" r:id="rId17"/>
    <p:sldId id="1087" r:id="rId18"/>
    <p:sldId id="1088" r:id="rId19"/>
    <p:sldId id="1089" r:id="rId20"/>
    <p:sldId id="1090" r:id="rId21"/>
    <p:sldId id="1091" r:id="rId22"/>
    <p:sldId id="1092" r:id="rId23"/>
    <p:sldId id="1081" r:id="rId24"/>
    <p:sldId id="1093" r:id="rId25"/>
    <p:sldId id="1094" r:id="rId26"/>
    <p:sldId id="1096" r:id="rId27"/>
    <p:sldId id="1097" r:id="rId28"/>
    <p:sldId id="1098" r:id="rId29"/>
    <p:sldId id="1099" r:id="rId30"/>
    <p:sldId id="1100" r:id="rId31"/>
  </p:sldIdLst>
  <p:sldSz cx="12192000" cy="6858000"/>
  <p:notesSz cx="6858000" cy="9144000"/>
  <p:embeddedFontLst>
    <p:embeddedFont>
      <p:font typeface="Golos Text" panose="020B0503020202020204" pitchFamily="34" charset="0"/>
      <p:regular r:id="rId34"/>
      <p:bold r:id="rId35"/>
    </p:embeddedFont>
    <p:embeddedFont>
      <p:font typeface="Golos Text SemiBold" panose="020B0503020202020204" pitchFamily="34" charset="0"/>
      <p:bold r:id="rId36"/>
    </p:embeddedFont>
    <p:embeddedFont>
      <p:font typeface="Gotham Medium" pitchFamily="50" charset="0"/>
      <p:regular r:id="rId37"/>
    </p:embeddedFont>
    <p:embeddedFont>
      <p:font typeface="Lato" panose="020F0502020204030203" pitchFamily="34" charset="0"/>
      <p:regular r:id="rId38"/>
      <p:bold r:id="rId39"/>
      <p:italic r:id="rId40"/>
      <p:boldItalic r:id="rId41"/>
    </p:embeddedFont>
    <p:embeddedFont>
      <p:font typeface="Lato Black" panose="020F0A02020204030203" pitchFamily="34" charset="0"/>
      <p:bold r:id="rId42"/>
      <p:boldItalic r:id="rId43"/>
    </p:embeddedFont>
    <p:embeddedFont>
      <p:font typeface="Lato SemiBold" panose="020F0502020204030203" pitchFamily="34" charset="0"/>
      <p:bold r:id="rId44"/>
      <p:boldItalic r:id="rId45"/>
    </p:embeddedFont>
    <p:embeddedFont>
      <p:font typeface="Open Sans" panose="020B0606030504020204" pitchFamily="34" charset="0"/>
      <p:regular r:id="rId46"/>
    </p:embeddedFont>
    <p:embeddedFont>
      <p:font typeface="Source Sans Pro" panose="020B0503030403020204" pitchFamily="34" charset="0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566C52-CC8F-D99E-3C2E-BBA79F3A90FA}" name="Liz Rowan" initials="LR" userId="S::lrowan@albertaboneandjoint.com::c7640cf5-46b4-416e-9ece-cf4798393f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69B79"/>
    <a:srgbClr val="10B0E6"/>
    <a:srgbClr val="454344"/>
    <a:srgbClr val="FFFFFF"/>
    <a:srgbClr val="EF4C4B"/>
    <a:srgbClr val="FFE9AE"/>
    <a:srgbClr val="3D7CAA"/>
    <a:srgbClr val="DE6F6A"/>
    <a:srgbClr val="C5ECF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8E3AA-DBD5-4A5B-8F98-5C4E5CA0B0B6}" v="35" dt="2026-01-20T22:34:58.841"/>
  </p1510:revLst>
</p1510:revInfo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9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1050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9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6.fntdata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1.fntdata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6.xml"/><Relationship Id="rId41" Type="http://schemas.openxmlformats.org/officeDocument/2006/relationships/font" Target="fonts/font8.fntdata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lyn Reczek" userId="8b90cbd9-4512-4289-a591-b7911c7d0d9d" providerId="ADAL" clId="{BE5BE601-8233-4551-904A-5FD42BDB75D7}"/>
    <pc:docChg chg="undo custSel modSld">
      <pc:chgData name="Katelyn Reczek" userId="8b90cbd9-4512-4289-a591-b7911c7d0d9d" providerId="ADAL" clId="{BE5BE601-8233-4551-904A-5FD42BDB75D7}" dt="2026-01-20T22:34:58.841" v="188"/>
      <pc:docMkLst>
        <pc:docMk/>
      </pc:docMkLst>
      <pc:sldChg chg="modSp mod">
        <pc:chgData name="Katelyn Reczek" userId="8b90cbd9-4512-4289-a591-b7911c7d0d9d" providerId="ADAL" clId="{BE5BE601-8233-4551-904A-5FD42BDB75D7}" dt="2026-01-20T22:24:57.844" v="140" actId="114"/>
        <pc:sldMkLst>
          <pc:docMk/>
          <pc:sldMk cId="366489601" sldId="256"/>
        </pc:sldMkLst>
        <pc:spChg chg="mod">
          <ac:chgData name="Katelyn Reczek" userId="8b90cbd9-4512-4289-a591-b7911c7d0d9d" providerId="ADAL" clId="{BE5BE601-8233-4551-904A-5FD42BDB75D7}" dt="2026-01-20T22:24:57.844" v="140" actId="114"/>
          <ac:spMkLst>
            <pc:docMk/>
            <pc:sldMk cId="366489601" sldId="256"/>
            <ac:spMk id="8" creationId="{81EC8E60-997C-4001-50CA-31C0B2FE182B}"/>
          </ac:spMkLst>
        </pc:spChg>
        <pc:picChg chg="mod">
          <ac:chgData name="Katelyn Reczek" userId="8b90cbd9-4512-4289-a591-b7911c7d0d9d" providerId="ADAL" clId="{BE5BE601-8233-4551-904A-5FD42BDB75D7}" dt="2026-01-20T22:17:06.188" v="6" actId="14100"/>
          <ac:picMkLst>
            <pc:docMk/>
            <pc:sldMk cId="366489601" sldId="256"/>
            <ac:picMk id="9" creationId="{C18D9F98-AE90-10D4-E690-9918893E822F}"/>
          </ac:picMkLst>
        </pc:picChg>
      </pc:sldChg>
      <pc:sldChg chg="addSp modSp mod">
        <pc:chgData name="Katelyn Reczek" userId="8b90cbd9-4512-4289-a591-b7911c7d0d9d" providerId="ADAL" clId="{BE5BE601-8233-4551-904A-5FD42BDB75D7}" dt="2026-01-20T22:24:18.844" v="137" actId="1076"/>
        <pc:sldMkLst>
          <pc:docMk/>
          <pc:sldMk cId="2075634914" sldId="979"/>
        </pc:sldMkLst>
        <pc:spChg chg="add mod">
          <ac:chgData name="Katelyn Reczek" userId="8b90cbd9-4512-4289-a591-b7911c7d0d9d" providerId="ADAL" clId="{BE5BE601-8233-4551-904A-5FD42BDB75D7}" dt="2026-01-20T22:24:00.175" v="135" actId="255"/>
          <ac:spMkLst>
            <pc:docMk/>
            <pc:sldMk cId="2075634914" sldId="979"/>
            <ac:spMk id="2" creationId="{5213C620-89EF-1CBD-DD55-8BBEF7557EE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3" creationId="{6E8884DD-091D-EBA8-6F9F-128FCD97A61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4" creationId="{E77FFC31-FD21-F372-9EA0-7A76741E2EF8}"/>
          </ac:spMkLst>
        </pc:spChg>
        <pc:spChg chg="mod">
          <ac:chgData name="Katelyn Reczek" userId="8b90cbd9-4512-4289-a591-b7911c7d0d9d" providerId="ADAL" clId="{BE5BE601-8233-4551-904A-5FD42BDB75D7}" dt="2026-01-20T22:23:00.714" v="114" actId="1076"/>
          <ac:spMkLst>
            <pc:docMk/>
            <pc:sldMk cId="2075634914" sldId="979"/>
            <ac:spMk id="5" creationId="{C940147F-7DB6-6F46-9DD6-05202D198CA5}"/>
          </ac:spMkLst>
        </pc:spChg>
        <pc:spChg chg="mod">
          <ac:chgData name="Katelyn Reczek" userId="8b90cbd9-4512-4289-a591-b7911c7d0d9d" providerId="ADAL" clId="{BE5BE601-8233-4551-904A-5FD42BDB75D7}" dt="2026-01-20T22:21:30.598" v="80" actId="1076"/>
          <ac:spMkLst>
            <pc:docMk/>
            <pc:sldMk cId="2075634914" sldId="979"/>
            <ac:spMk id="6" creationId="{4D527AA6-BF67-9B41-A890-98C6DE2D7726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8" creationId="{92D98C39-94E9-3D8C-6821-1AAA4B857D30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9" creationId="{334C6C75-FB2B-A81F-15FC-0118B5E270FA}"/>
          </ac:spMkLst>
        </pc:spChg>
        <pc:spChg chg="add mod">
          <ac:chgData name="Katelyn Reczek" userId="8b90cbd9-4512-4289-a591-b7911c7d0d9d" providerId="ADAL" clId="{BE5BE601-8233-4551-904A-5FD42BDB75D7}" dt="2026-01-20T22:20:10.941" v="61"/>
          <ac:spMkLst>
            <pc:docMk/>
            <pc:sldMk cId="2075634914" sldId="979"/>
            <ac:spMk id="10" creationId="{64F91D83-671B-8977-3C38-84B8E98761B7}"/>
          </ac:spMkLst>
        </pc:spChg>
        <pc:spChg chg="add mod">
          <ac:chgData name="Katelyn Reczek" userId="8b90cbd9-4512-4289-a591-b7911c7d0d9d" providerId="ADAL" clId="{BE5BE601-8233-4551-904A-5FD42BDB75D7}" dt="2026-01-20T22:24:18.844" v="137" actId="1076"/>
          <ac:spMkLst>
            <pc:docMk/>
            <pc:sldMk cId="2075634914" sldId="979"/>
            <ac:spMk id="11" creationId="{4E8516FE-5FB3-9189-32C6-CB2AD822AF74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2" creationId="{AE8A5833-FEFC-E549-AF72-A74D58F41D22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3" creationId="{94FA127E-78D4-2293-F72D-2EDEA7E4672F}"/>
          </ac:spMkLst>
        </pc:spChg>
        <pc:spChg chg="add">
          <ac:chgData name="Katelyn Reczek" userId="8b90cbd9-4512-4289-a591-b7911c7d0d9d" providerId="ADAL" clId="{BE5BE601-8233-4551-904A-5FD42BDB75D7}" dt="2026-01-20T22:20:32.434" v="65"/>
          <ac:spMkLst>
            <pc:docMk/>
            <pc:sldMk cId="2075634914" sldId="979"/>
            <ac:spMk id="14" creationId="{C5DE0DE4-2024-1FCA-50FD-EFDE714BFA09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5" creationId="{355C10E1-F807-9A36-2BE8-0EDFAD4D12DF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6" creationId="{0077D799-981B-BCCC-BE27-06C839CD8333}"/>
          </ac:spMkLst>
        </pc:spChg>
        <pc:picChg chg="mod">
          <ac:chgData name="Katelyn Reczek" userId="8b90cbd9-4512-4289-a591-b7911c7d0d9d" providerId="ADAL" clId="{BE5BE601-8233-4551-904A-5FD42BDB75D7}" dt="2026-01-20T22:23:34.966" v="120" actId="1038"/>
          <ac:picMkLst>
            <pc:docMk/>
            <pc:sldMk cId="2075634914" sldId="979"/>
            <ac:picMk id="7" creationId="{C5FA249E-B832-9847-A2BB-03ED6BBA5EB6}"/>
          </ac:picMkLst>
        </pc:picChg>
        <pc:picChg chg="add">
          <ac:chgData name="Katelyn Reczek" userId="8b90cbd9-4512-4289-a591-b7911c7d0d9d" providerId="ADAL" clId="{BE5BE601-8233-4551-904A-5FD42BDB75D7}" dt="2026-01-20T22:19:55.232" v="59"/>
          <ac:picMkLst>
            <pc:docMk/>
            <pc:sldMk cId="2075634914" sldId="979"/>
            <ac:picMk id="2049" creationId="{12385A2D-12B4-D04D-B650-AD08F9F6FEC7}"/>
          </ac:picMkLst>
        </pc:picChg>
        <pc:picChg chg="add">
          <ac:chgData name="Katelyn Reczek" userId="8b90cbd9-4512-4289-a591-b7911c7d0d9d" providerId="ADAL" clId="{BE5BE601-8233-4551-904A-5FD42BDB75D7}" dt="2026-01-20T22:20:08.753" v="60"/>
          <ac:picMkLst>
            <pc:docMk/>
            <pc:sldMk cId="2075634914" sldId="979"/>
            <ac:picMk id="2052" creationId="{FF3F8C6B-0379-46DB-240B-D8E997B0730C}"/>
          </ac:picMkLst>
        </pc:picChg>
        <pc:picChg chg="add">
          <ac:chgData name="Katelyn Reczek" userId="8b90cbd9-4512-4289-a591-b7911c7d0d9d" providerId="ADAL" clId="{BE5BE601-8233-4551-904A-5FD42BDB75D7}" dt="2026-01-20T22:20:24.080" v="64"/>
          <ac:picMkLst>
            <pc:docMk/>
            <pc:sldMk cId="2075634914" sldId="979"/>
            <ac:picMk id="2055" creationId="{41FCEF20-CB38-A9AE-8878-AA86CB889517}"/>
          </ac:picMkLst>
        </pc:picChg>
        <pc:picChg chg="add">
          <ac:chgData name="Katelyn Reczek" userId="8b90cbd9-4512-4289-a591-b7911c7d0d9d" providerId="ADAL" clId="{BE5BE601-8233-4551-904A-5FD42BDB75D7}" dt="2026-01-20T22:20:32.434" v="65"/>
          <ac:picMkLst>
            <pc:docMk/>
            <pc:sldMk cId="2075634914" sldId="979"/>
            <ac:picMk id="2058" creationId="{A641CDD1-36DC-58CA-CF45-2F3A9490C6E4}"/>
          </ac:picMkLst>
        </pc:picChg>
        <pc:picChg chg="add">
          <ac:chgData name="Katelyn Reczek" userId="8b90cbd9-4512-4289-a591-b7911c7d0d9d" providerId="ADAL" clId="{BE5BE601-8233-4551-904A-5FD42BDB75D7}" dt="2026-01-20T22:20:38.453" v="66"/>
          <ac:picMkLst>
            <pc:docMk/>
            <pc:sldMk cId="2075634914" sldId="979"/>
            <ac:picMk id="2060" creationId="{D54E7DDC-1C36-78C7-CA2A-8808200D1AD7}"/>
          </ac:picMkLst>
        </pc:picChg>
      </pc:sldChg>
      <pc:sldChg chg="addSp modSp">
        <pc:chgData name="Katelyn Reczek" userId="8b90cbd9-4512-4289-a591-b7911c7d0d9d" providerId="ADAL" clId="{BE5BE601-8233-4551-904A-5FD42BDB75D7}" dt="2026-01-20T22:26:04.568" v="147"/>
        <pc:sldMkLst>
          <pc:docMk/>
          <pc:sldMk cId="3311567096" sldId="988"/>
        </pc:sldMkLst>
        <pc:spChg chg="add mod">
          <ac:chgData name="Katelyn Reczek" userId="8b90cbd9-4512-4289-a591-b7911c7d0d9d" providerId="ADAL" clId="{BE5BE601-8233-4551-904A-5FD42BDB75D7}" dt="2026-01-20T22:26:04.568" v="147"/>
          <ac:spMkLst>
            <pc:docMk/>
            <pc:sldMk cId="3311567096" sldId="988"/>
            <ac:spMk id="5" creationId="{9D37E389-974E-E619-85F5-771E36D7FD35}"/>
          </ac:spMkLst>
        </pc:spChg>
      </pc:sldChg>
      <pc:sldChg chg="addSp modSp">
        <pc:chgData name="Katelyn Reczek" userId="8b90cbd9-4512-4289-a591-b7911c7d0d9d" providerId="ADAL" clId="{BE5BE601-8233-4551-904A-5FD42BDB75D7}" dt="2026-01-20T22:34:02.953" v="180"/>
        <pc:sldMkLst>
          <pc:docMk/>
          <pc:sldMk cId="1899538343" sldId="1009"/>
        </pc:sldMkLst>
        <pc:spChg chg="add mod">
          <ac:chgData name="Katelyn Reczek" userId="8b90cbd9-4512-4289-a591-b7911c7d0d9d" providerId="ADAL" clId="{BE5BE601-8233-4551-904A-5FD42BDB75D7}" dt="2026-01-20T22:34:02.953" v="180"/>
          <ac:spMkLst>
            <pc:docMk/>
            <pc:sldMk cId="1899538343" sldId="1009"/>
            <ac:spMk id="3" creationId="{87975FCC-5A5E-19A9-0801-7798C665D1FC}"/>
          </ac:spMkLst>
        </pc:spChg>
      </pc:sldChg>
      <pc:sldChg chg="addSp modSp">
        <pc:chgData name="Katelyn Reczek" userId="8b90cbd9-4512-4289-a591-b7911c7d0d9d" providerId="ADAL" clId="{BE5BE601-8233-4551-904A-5FD42BDB75D7}" dt="2026-01-20T22:33:47.254" v="175"/>
        <pc:sldMkLst>
          <pc:docMk/>
          <pc:sldMk cId="2789244359" sldId="1013"/>
        </pc:sldMkLst>
        <pc:spChg chg="add mod">
          <ac:chgData name="Katelyn Reczek" userId="8b90cbd9-4512-4289-a591-b7911c7d0d9d" providerId="ADAL" clId="{BE5BE601-8233-4551-904A-5FD42BDB75D7}" dt="2026-01-20T22:33:47.254" v="175"/>
          <ac:spMkLst>
            <pc:docMk/>
            <pc:sldMk cId="2789244359" sldId="1013"/>
            <ac:spMk id="4" creationId="{4A29B9D2-6750-A3F8-3694-9ACD1EBD3361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52.059" v="187" actId="1076"/>
        <pc:sldMkLst>
          <pc:docMk/>
          <pc:sldMk cId="4235497514" sldId="1032"/>
        </pc:sldMkLst>
        <pc:spChg chg="add mod">
          <ac:chgData name="Katelyn Reczek" userId="8b90cbd9-4512-4289-a591-b7911c7d0d9d" providerId="ADAL" clId="{BE5BE601-8233-4551-904A-5FD42BDB75D7}" dt="2026-01-20T22:34:52.059" v="187" actId="1076"/>
          <ac:spMkLst>
            <pc:docMk/>
            <pc:sldMk cId="4235497514" sldId="1032"/>
            <ac:spMk id="6" creationId="{58641990-5CD9-4F52-EE25-5DE3D2118786}"/>
          </ac:spMkLst>
        </pc:spChg>
      </pc:sldChg>
      <pc:sldChg chg="addSp modSp">
        <pc:chgData name="Katelyn Reczek" userId="8b90cbd9-4512-4289-a591-b7911c7d0d9d" providerId="ADAL" clId="{BE5BE601-8233-4551-904A-5FD42BDB75D7}" dt="2026-01-20T22:33:48.855" v="176"/>
        <pc:sldMkLst>
          <pc:docMk/>
          <pc:sldMk cId="3114547601" sldId="1038"/>
        </pc:sldMkLst>
        <pc:spChg chg="add mod">
          <ac:chgData name="Katelyn Reczek" userId="8b90cbd9-4512-4289-a591-b7911c7d0d9d" providerId="ADAL" clId="{BE5BE601-8233-4551-904A-5FD42BDB75D7}" dt="2026-01-20T22:33:48.855" v="176"/>
          <ac:spMkLst>
            <pc:docMk/>
            <pc:sldMk cId="3114547601" sldId="1038"/>
            <ac:spMk id="4" creationId="{CDFF50D8-E4EC-A3DF-4381-171D5910DA0E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41.867" v="184" actId="1035"/>
        <pc:sldMkLst>
          <pc:docMk/>
          <pc:sldMk cId="912027731" sldId="1051"/>
        </pc:sldMkLst>
        <pc:spChg chg="add mod">
          <ac:chgData name="Katelyn Reczek" userId="8b90cbd9-4512-4289-a591-b7911c7d0d9d" providerId="ADAL" clId="{BE5BE601-8233-4551-904A-5FD42BDB75D7}" dt="2026-01-20T22:34:41.867" v="184" actId="1035"/>
          <ac:spMkLst>
            <pc:docMk/>
            <pc:sldMk cId="912027731" sldId="1051"/>
            <ac:spMk id="12" creationId="{BD033B27-1B8D-761C-7D5E-5A1BEA355F46}"/>
          </ac:spMkLst>
        </pc:spChg>
      </pc:sldChg>
      <pc:sldChg chg="addSp modSp">
        <pc:chgData name="Katelyn Reczek" userId="8b90cbd9-4512-4289-a591-b7911c7d0d9d" providerId="ADAL" clId="{BE5BE601-8233-4551-904A-5FD42BDB75D7}" dt="2026-01-20T22:33:54.081" v="177"/>
        <pc:sldMkLst>
          <pc:docMk/>
          <pc:sldMk cId="1768997776" sldId="1052"/>
        </pc:sldMkLst>
        <pc:spChg chg="add mod">
          <ac:chgData name="Katelyn Reczek" userId="8b90cbd9-4512-4289-a591-b7911c7d0d9d" providerId="ADAL" clId="{BE5BE601-8233-4551-904A-5FD42BDB75D7}" dt="2026-01-20T22:33:54.081" v="177"/>
          <ac:spMkLst>
            <pc:docMk/>
            <pc:sldMk cId="1768997776" sldId="1052"/>
            <ac:spMk id="3" creationId="{F1741444-9B89-A072-9B53-39120BD583FA}"/>
          </ac:spMkLst>
        </pc:spChg>
      </pc:sldChg>
      <pc:sldChg chg="addSp delSp modSp mod">
        <pc:chgData name="Katelyn Reczek" userId="8b90cbd9-4512-4289-a591-b7911c7d0d9d" providerId="ADAL" clId="{BE5BE601-8233-4551-904A-5FD42BDB75D7}" dt="2026-01-20T22:34:03.824" v="181"/>
        <pc:sldMkLst>
          <pc:docMk/>
          <pc:sldMk cId="1505966196" sldId="1054"/>
        </pc:sldMkLst>
        <pc:spChg chg="add del mod">
          <ac:chgData name="Katelyn Reczek" userId="8b90cbd9-4512-4289-a591-b7911c7d0d9d" providerId="ADAL" clId="{BE5BE601-8233-4551-904A-5FD42BDB75D7}" dt="2026-01-20T22:27:41.430" v="174" actId="478"/>
          <ac:spMkLst>
            <pc:docMk/>
            <pc:sldMk cId="1505966196" sldId="1054"/>
            <ac:spMk id="3" creationId="{F487736F-8255-0558-4A3C-F97843280AF2}"/>
          </ac:spMkLst>
        </pc:spChg>
        <pc:spChg chg="add mod">
          <ac:chgData name="Katelyn Reczek" userId="8b90cbd9-4512-4289-a591-b7911c7d0d9d" providerId="ADAL" clId="{BE5BE601-8233-4551-904A-5FD42BDB75D7}" dt="2026-01-20T22:34:03.824" v="181"/>
          <ac:spMkLst>
            <pc:docMk/>
            <pc:sldMk cId="1505966196" sldId="1054"/>
            <ac:spMk id="4" creationId="{D92FCA17-4353-EA71-A38A-2E5A949BA655}"/>
          </ac:spMkLst>
        </pc:spChg>
      </pc:sldChg>
      <pc:sldChg chg="addSp modSp mod">
        <pc:chgData name="Katelyn Reczek" userId="8b90cbd9-4512-4289-a591-b7911c7d0d9d" providerId="ADAL" clId="{BE5BE601-8233-4551-904A-5FD42BDB75D7}" dt="2026-01-20T22:26:34.759" v="149" actId="1076"/>
        <pc:sldMkLst>
          <pc:docMk/>
          <pc:sldMk cId="1881897525" sldId="1056"/>
        </pc:sldMkLst>
        <pc:spChg chg="mod">
          <ac:chgData name="Katelyn Reczek" userId="8b90cbd9-4512-4289-a591-b7911c7d0d9d" providerId="ADAL" clId="{BE5BE601-8233-4551-904A-5FD42BDB75D7}" dt="2026-01-20T22:25:51.968" v="143" actId="1076"/>
          <ac:spMkLst>
            <pc:docMk/>
            <pc:sldMk cId="1881897525" sldId="1056"/>
            <ac:spMk id="4" creationId="{E4CA2588-48C3-3A2A-6153-80CDCE0CFED0}"/>
          </ac:spMkLst>
        </pc:spChg>
        <pc:spChg chg="add mod">
          <ac:chgData name="Katelyn Reczek" userId="8b90cbd9-4512-4289-a591-b7911c7d0d9d" providerId="ADAL" clId="{BE5BE601-8233-4551-904A-5FD42BDB75D7}" dt="2026-01-20T22:26:34.759" v="149" actId="1076"/>
          <ac:spMkLst>
            <pc:docMk/>
            <pc:sldMk cId="1881897525" sldId="1056"/>
            <ac:spMk id="5" creationId="{571F1A06-2DD2-40F1-6FAE-76A863932CF4}"/>
          </ac:spMkLst>
        </pc:spChg>
      </pc:sldChg>
      <pc:sldChg chg="addSp modSp">
        <pc:chgData name="Katelyn Reczek" userId="8b90cbd9-4512-4289-a591-b7911c7d0d9d" providerId="ADAL" clId="{BE5BE601-8233-4551-904A-5FD42BDB75D7}" dt="2026-01-20T22:34:00.953" v="179"/>
        <pc:sldMkLst>
          <pc:docMk/>
          <pc:sldMk cId="1991761841" sldId="1058"/>
        </pc:sldMkLst>
        <pc:spChg chg="add mod">
          <ac:chgData name="Katelyn Reczek" userId="8b90cbd9-4512-4289-a591-b7911c7d0d9d" providerId="ADAL" clId="{BE5BE601-8233-4551-904A-5FD42BDB75D7}" dt="2026-01-20T22:34:00.953" v="179"/>
          <ac:spMkLst>
            <pc:docMk/>
            <pc:sldMk cId="1991761841" sldId="1058"/>
            <ac:spMk id="3" creationId="{9A3E70A8-E2B1-6094-1089-2FB449FFBFB9}"/>
          </ac:spMkLst>
        </pc:spChg>
      </pc:sldChg>
      <pc:sldChg chg="addSp modSp">
        <pc:chgData name="Katelyn Reczek" userId="8b90cbd9-4512-4289-a591-b7911c7d0d9d" providerId="ADAL" clId="{BE5BE601-8233-4551-904A-5FD42BDB75D7}" dt="2026-01-20T22:26:05.298" v="148"/>
        <pc:sldMkLst>
          <pc:docMk/>
          <pc:sldMk cId="1115790555" sldId="1059"/>
        </pc:sldMkLst>
        <pc:spChg chg="add mod">
          <ac:chgData name="Katelyn Reczek" userId="8b90cbd9-4512-4289-a591-b7911c7d0d9d" providerId="ADAL" clId="{BE5BE601-8233-4551-904A-5FD42BDB75D7}" dt="2026-01-20T22:26:05.298" v="148"/>
          <ac:spMkLst>
            <pc:docMk/>
            <pc:sldMk cId="1115790555" sldId="1059"/>
            <ac:spMk id="5" creationId="{1F2884E0-6FBD-105F-745B-BBACE1EBF723}"/>
          </ac:spMkLst>
        </pc:spChg>
      </pc:sldChg>
      <pc:sldChg chg="addSp modSp">
        <pc:chgData name="Katelyn Reczek" userId="8b90cbd9-4512-4289-a591-b7911c7d0d9d" providerId="ADAL" clId="{BE5BE601-8233-4551-904A-5FD42BDB75D7}" dt="2026-01-20T22:33:57.384" v="178"/>
        <pc:sldMkLst>
          <pc:docMk/>
          <pc:sldMk cId="2515276822" sldId="1060"/>
        </pc:sldMkLst>
        <pc:spChg chg="add mod">
          <ac:chgData name="Katelyn Reczek" userId="8b90cbd9-4512-4289-a591-b7911c7d0d9d" providerId="ADAL" clId="{BE5BE601-8233-4551-904A-5FD42BDB75D7}" dt="2026-01-20T22:33:57.384" v="178"/>
          <ac:spMkLst>
            <pc:docMk/>
            <pc:sldMk cId="2515276822" sldId="1060"/>
            <ac:spMk id="3" creationId="{B474B360-4A1C-CFE6-D21C-7FDF2120B6E9}"/>
          </ac:spMkLst>
        </pc:spChg>
      </pc:sldChg>
      <pc:sldChg chg="addSp modSp">
        <pc:chgData name="Katelyn Reczek" userId="8b90cbd9-4512-4289-a591-b7911c7d0d9d" providerId="ADAL" clId="{BE5BE601-8233-4551-904A-5FD42BDB75D7}" dt="2026-01-20T22:34:58.841" v="188"/>
        <pc:sldMkLst>
          <pc:docMk/>
          <pc:sldMk cId="481551560" sldId="1070"/>
        </pc:sldMkLst>
        <pc:spChg chg="add mod">
          <ac:chgData name="Katelyn Reczek" userId="8b90cbd9-4512-4289-a591-b7911c7d0d9d" providerId="ADAL" clId="{BE5BE601-8233-4551-904A-5FD42BDB75D7}" dt="2026-01-20T22:34:58.841" v="188"/>
          <ac:spMkLst>
            <pc:docMk/>
            <pc:sldMk cId="481551560" sldId="1070"/>
            <ac:spMk id="4" creationId="{758CB113-C415-7626-AC4F-B889F31535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DFD136-4050-3941-83A7-B9C786DA42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A8C6E2-BD82-7841-AE29-4327F40A12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B89-FF8E-D24B-AE62-CB362257BEA4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B358-F487-E244-8A34-0D6012DFBE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8625F-1217-4A45-A851-B83B43702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BD1C-184B-C34C-ACD5-3252EB83D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45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3C29-E6E1-4E4C-BA78-8051579C1C6A}" type="datetimeFigureOut">
              <a:rPr lang="en-US" smtClean="0"/>
              <a:t>6/10/2026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E86C4-9AE8-7947-9469-54E6F8FB0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1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25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6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C17753-6690-54B1-6027-E2D759D6D63F}"/>
              </a:ext>
            </a:extLst>
          </p:cNvPr>
          <p:cNvSpPr/>
          <p:nvPr userDrawn="1"/>
        </p:nvSpPr>
        <p:spPr>
          <a:xfrm>
            <a:off x="0" y="-25948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640F0-9EE5-0DA3-C1FC-DF53B53927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654" y="4444452"/>
            <a:ext cx="9174490" cy="16954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800" b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Title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5338B-D9DF-FE89-10A8-DE1B3086C1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3654" y="3602038"/>
            <a:ext cx="9174490" cy="62125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CA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AD588B5-C59E-524E-A639-681C38B3A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6/10/2026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0CD7CD-38A7-4845-A5BA-E384B88CD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7FDF79-7E5E-DC4D-AEEC-953315619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79CE-5D42-3281-0196-4FCC525120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718090"/>
            <a:ext cx="4835456" cy="80590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407B63-9070-1336-D82A-2FD8D88D0705}"/>
              </a:ext>
            </a:extLst>
          </p:cNvPr>
          <p:cNvCxnSpPr>
            <a:cxnSpLocks/>
          </p:cNvCxnSpPr>
          <p:nvPr userDrawn="1"/>
        </p:nvCxnSpPr>
        <p:spPr>
          <a:xfrm>
            <a:off x="723655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3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5AE951-7AF4-F332-885B-F80E74C42DFC}"/>
              </a:ext>
            </a:extLst>
          </p:cNvPr>
          <p:cNvSpPr/>
          <p:nvPr userDrawn="1"/>
        </p:nvSpPr>
        <p:spPr>
          <a:xfrm>
            <a:off x="0" y="0"/>
            <a:ext cx="5372100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4D578F-F82D-6EF1-E15E-A9285720E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1" y="1385888"/>
            <a:ext cx="3590925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0B0E6"/>
                </a:solidFill>
              </a:defRPr>
            </a:lvl1pPr>
          </a:lstStyle>
          <a:p>
            <a:r>
              <a:rPr lang="en-US" sz="1800" cap="all">
                <a:solidFill>
                  <a:srgbClr val="10B0E6"/>
                </a:solidFill>
                <a:cs typeface="Gotham Medium" pitchFamily="50" charset="0"/>
              </a:rPr>
              <a:t>Click to edit Master title style</a:t>
            </a:r>
            <a:endParaRPr lang="en-CA" sz="1600" cap="all" dirty="0">
              <a:solidFill>
                <a:srgbClr val="10B0E6"/>
              </a:solidFill>
              <a:ea typeface="Lato Black" panose="020F0502020204030203" pitchFamily="34" charset="0"/>
              <a:cs typeface="Gotham Medium" pitchFamily="50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DAD06A-2D38-3E2E-1CAE-FA26B5BC6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2500" y="2009775"/>
            <a:ext cx="3590925" cy="236471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do </a:t>
            </a:r>
            <a:r>
              <a:rPr lang="en-US" dirty="0" err="1">
                <a:solidFill>
                  <a:schemeClr val="bg1"/>
                </a:solidFill>
              </a:rPr>
              <a:t>eiusmod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tempor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incididunt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</a:rPr>
              <a:t>aliqua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 minim </a:t>
            </a:r>
            <a:r>
              <a:rPr lang="en-US" dirty="0" err="1">
                <a:solidFill>
                  <a:schemeClr val="bg1"/>
                </a:solidFill>
              </a:rPr>
              <a:t>veniam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nostrud</a:t>
            </a:r>
            <a:r>
              <a:rPr lang="en-US" dirty="0">
                <a:solidFill>
                  <a:schemeClr val="bg1"/>
                </a:solidFill>
              </a:rPr>
              <a:t> exercitation </a:t>
            </a:r>
            <a:r>
              <a:rPr lang="en-US" dirty="0" err="1">
                <a:solidFill>
                  <a:schemeClr val="bg1"/>
                </a:solidFill>
              </a:rPr>
              <a:t>ullamco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laboris</a:t>
            </a:r>
            <a:r>
              <a:rPr lang="en-US" dirty="0">
                <a:solidFill>
                  <a:schemeClr val="bg1"/>
                </a:solidFill>
              </a:rPr>
              <a:t> nisi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aliquip</a:t>
            </a:r>
            <a:r>
              <a:rPr lang="en-US" dirty="0">
                <a:solidFill>
                  <a:schemeClr val="bg1"/>
                </a:solidFill>
              </a:rPr>
              <a:t> ex </a:t>
            </a:r>
            <a:r>
              <a:rPr lang="en-US" dirty="0" err="1">
                <a:solidFill>
                  <a:schemeClr val="bg1"/>
                </a:solidFill>
              </a:rPr>
              <a:t>ea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consequat</a:t>
            </a:r>
            <a:r>
              <a:rPr lang="en-US" dirty="0">
                <a:solidFill>
                  <a:schemeClr val="bg1"/>
                </a:solidFill>
              </a:rPr>
              <a:t>. 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2" name="Picture 1" descr="A group of surgeons performing surgery&#10;&#10;Description automatically generated">
            <a:extLst>
              <a:ext uri="{FF2B5EF4-FFF2-40B4-BE49-F238E27FC236}">
                <a16:creationId xmlns:a16="http://schemas.microsoft.com/office/drawing/2014/main" id="{09B7F606-7F27-B81A-32EB-27A54E833C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2101" y="0"/>
            <a:ext cx="6819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15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5AE951-7AF4-F332-885B-F80E74C42DFC}"/>
              </a:ext>
            </a:extLst>
          </p:cNvPr>
          <p:cNvSpPr/>
          <p:nvPr userDrawn="1"/>
        </p:nvSpPr>
        <p:spPr>
          <a:xfrm>
            <a:off x="0" y="0"/>
            <a:ext cx="5372100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4D578F-F82D-6EF1-E15E-A9285720E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1" y="1385888"/>
            <a:ext cx="3590925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0B0E6"/>
                </a:solidFill>
              </a:defRPr>
            </a:lvl1pPr>
          </a:lstStyle>
          <a:p>
            <a:r>
              <a:rPr lang="en-US" sz="1800" cap="all">
                <a:solidFill>
                  <a:srgbClr val="10B0E6"/>
                </a:solidFill>
                <a:cs typeface="Gotham Medium" pitchFamily="50" charset="0"/>
              </a:rPr>
              <a:t>Click to edit Master title style</a:t>
            </a:r>
            <a:endParaRPr lang="en-CA" sz="1600" cap="all" dirty="0">
              <a:solidFill>
                <a:srgbClr val="10B0E6"/>
              </a:solidFill>
              <a:ea typeface="Lato Black" panose="020F0502020204030203" pitchFamily="34" charset="0"/>
              <a:cs typeface="Gotham Medium" pitchFamily="50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DAD06A-2D38-3E2E-1CAE-FA26B5BC6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2500" y="2009775"/>
            <a:ext cx="3590925" cy="236471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do </a:t>
            </a:r>
            <a:r>
              <a:rPr lang="en-US" dirty="0" err="1">
                <a:solidFill>
                  <a:schemeClr val="bg1"/>
                </a:solidFill>
              </a:rPr>
              <a:t>eiusmod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tempor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incididunt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</a:rPr>
              <a:t>aliqua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 minim </a:t>
            </a:r>
            <a:r>
              <a:rPr lang="en-US" dirty="0" err="1">
                <a:solidFill>
                  <a:schemeClr val="bg1"/>
                </a:solidFill>
              </a:rPr>
              <a:t>veniam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nostrud</a:t>
            </a:r>
            <a:r>
              <a:rPr lang="en-US" dirty="0">
                <a:solidFill>
                  <a:schemeClr val="bg1"/>
                </a:solidFill>
              </a:rPr>
              <a:t> exercitation </a:t>
            </a:r>
            <a:r>
              <a:rPr lang="en-US" dirty="0" err="1">
                <a:solidFill>
                  <a:schemeClr val="bg1"/>
                </a:solidFill>
              </a:rPr>
              <a:t>ullamco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laboris</a:t>
            </a:r>
            <a:r>
              <a:rPr lang="en-US" dirty="0">
                <a:solidFill>
                  <a:schemeClr val="bg1"/>
                </a:solidFill>
              </a:rPr>
              <a:t> nisi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aliquip</a:t>
            </a:r>
            <a:r>
              <a:rPr lang="en-US" dirty="0">
                <a:solidFill>
                  <a:schemeClr val="bg1"/>
                </a:solidFill>
              </a:rPr>
              <a:t> ex </a:t>
            </a:r>
            <a:r>
              <a:rPr lang="en-US" dirty="0" err="1">
                <a:solidFill>
                  <a:schemeClr val="bg1"/>
                </a:solidFill>
              </a:rPr>
              <a:t>ea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consequat</a:t>
            </a:r>
            <a:r>
              <a:rPr lang="en-US" dirty="0">
                <a:solidFill>
                  <a:schemeClr val="bg1"/>
                </a:solidFill>
              </a:rPr>
              <a:t>. 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3" name="Picture 2" descr="A stethoscope on a keyboard&#10;&#10;Description automatically generated">
            <a:extLst>
              <a:ext uri="{FF2B5EF4-FFF2-40B4-BE49-F238E27FC236}">
                <a16:creationId xmlns:a16="http://schemas.microsoft.com/office/drawing/2014/main" id="{6A71D593-DBF1-F742-225E-84E8DE97BC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2100" y="0"/>
            <a:ext cx="6819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28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5AE951-7AF4-F332-885B-F80E74C42DFC}"/>
              </a:ext>
            </a:extLst>
          </p:cNvPr>
          <p:cNvSpPr/>
          <p:nvPr userDrawn="1"/>
        </p:nvSpPr>
        <p:spPr>
          <a:xfrm>
            <a:off x="0" y="0"/>
            <a:ext cx="5372100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4D578F-F82D-6EF1-E15E-A9285720E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1" y="1385888"/>
            <a:ext cx="3590925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0B0E6"/>
                </a:solidFill>
              </a:defRPr>
            </a:lvl1pPr>
          </a:lstStyle>
          <a:p>
            <a:r>
              <a:rPr lang="en-US" sz="1800" cap="all">
                <a:solidFill>
                  <a:srgbClr val="10B0E6"/>
                </a:solidFill>
                <a:cs typeface="Gotham Medium" pitchFamily="50" charset="0"/>
              </a:rPr>
              <a:t>Click to edit Master title style</a:t>
            </a:r>
            <a:endParaRPr lang="en-CA" sz="1600" cap="all" dirty="0">
              <a:solidFill>
                <a:srgbClr val="10B0E6"/>
              </a:solidFill>
              <a:ea typeface="Lato Black" panose="020F0502020204030203" pitchFamily="34" charset="0"/>
              <a:cs typeface="Gotham Medium" pitchFamily="50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DAD06A-2D38-3E2E-1CAE-FA26B5BC6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2500" y="2009775"/>
            <a:ext cx="3590925" cy="236471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do </a:t>
            </a:r>
            <a:r>
              <a:rPr lang="en-US" dirty="0" err="1">
                <a:solidFill>
                  <a:schemeClr val="bg1"/>
                </a:solidFill>
              </a:rPr>
              <a:t>eiusmod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tempor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incididunt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</a:rPr>
              <a:t>aliqua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 minim </a:t>
            </a:r>
            <a:r>
              <a:rPr lang="en-US" dirty="0" err="1">
                <a:solidFill>
                  <a:schemeClr val="bg1"/>
                </a:solidFill>
              </a:rPr>
              <a:t>veniam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nostrud</a:t>
            </a:r>
            <a:r>
              <a:rPr lang="en-US" dirty="0">
                <a:solidFill>
                  <a:schemeClr val="bg1"/>
                </a:solidFill>
              </a:rPr>
              <a:t> exercitation </a:t>
            </a:r>
            <a:r>
              <a:rPr lang="en-US" dirty="0" err="1">
                <a:solidFill>
                  <a:schemeClr val="bg1"/>
                </a:solidFill>
              </a:rPr>
              <a:t>ullamco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laboris</a:t>
            </a:r>
            <a:r>
              <a:rPr lang="en-US" dirty="0">
                <a:solidFill>
                  <a:schemeClr val="bg1"/>
                </a:solidFill>
              </a:rPr>
              <a:t> nisi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aliquip</a:t>
            </a:r>
            <a:r>
              <a:rPr lang="en-US" dirty="0">
                <a:solidFill>
                  <a:schemeClr val="bg1"/>
                </a:solidFill>
              </a:rPr>
              <a:t> ex </a:t>
            </a:r>
            <a:r>
              <a:rPr lang="en-US" dirty="0" err="1">
                <a:solidFill>
                  <a:schemeClr val="bg1"/>
                </a:solidFill>
              </a:rPr>
              <a:t>ea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consequat</a:t>
            </a:r>
            <a:r>
              <a:rPr lang="en-US" dirty="0">
                <a:solidFill>
                  <a:schemeClr val="bg1"/>
                </a:solidFill>
              </a:rPr>
              <a:t>. 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2" name="Picture 1" descr="A person in a red outfit&#10;&#10;Description automatically generated">
            <a:extLst>
              <a:ext uri="{FF2B5EF4-FFF2-40B4-BE49-F238E27FC236}">
                <a16:creationId xmlns:a16="http://schemas.microsoft.com/office/drawing/2014/main" id="{F6212610-64BB-FA13-39C9-D52DF471BB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2099" y="0"/>
            <a:ext cx="6819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79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5AE951-7AF4-F332-885B-F80E74C42DFC}"/>
              </a:ext>
            </a:extLst>
          </p:cNvPr>
          <p:cNvSpPr/>
          <p:nvPr userDrawn="1"/>
        </p:nvSpPr>
        <p:spPr>
          <a:xfrm>
            <a:off x="0" y="0"/>
            <a:ext cx="5372100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4D578F-F82D-6EF1-E15E-A9285720E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1" y="1385888"/>
            <a:ext cx="3590925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0B0E6"/>
                </a:solidFill>
              </a:defRPr>
            </a:lvl1pPr>
          </a:lstStyle>
          <a:p>
            <a:r>
              <a:rPr lang="en-US" sz="1800" cap="all">
                <a:solidFill>
                  <a:srgbClr val="10B0E6"/>
                </a:solidFill>
                <a:cs typeface="Gotham Medium" pitchFamily="50" charset="0"/>
              </a:rPr>
              <a:t>Click to edit Master title style</a:t>
            </a:r>
            <a:endParaRPr lang="en-CA" sz="1600" cap="all" dirty="0">
              <a:solidFill>
                <a:srgbClr val="10B0E6"/>
              </a:solidFill>
              <a:ea typeface="Lato Black" panose="020F0502020204030203" pitchFamily="34" charset="0"/>
              <a:cs typeface="Gotham Medium" pitchFamily="50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DAD06A-2D38-3E2E-1CAE-FA26B5BC6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2500" y="2009775"/>
            <a:ext cx="3590925" cy="236471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do </a:t>
            </a:r>
            <a:r>
              <a:rPr lang="en-US" dirty="0" err="1">
                <a:solidFill>
                  <a:schemeClr val="bg1"/>
                </a:solidFill>
              </a:rPr>
              <a:t>eiusmod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tempor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incididunt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</a:rPr>
              <a:t>aliqua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 minim </a:t>
            </a:r>
            <a:r>
              <a:rPr lang="en-US" dirty="0" err="1">
                <a:solidFill>
                  <a:schemeClr val="bg1"/>
                </a:solidFill>
              </a:rPr>
              <a:t>veniam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nostrud</a:t>
            </a:r>
            <a:r>
              <a:rPr lang="en-US" dirty="0">
                <a:solidFill>
                  <a:schemeClr val="bg1"/>
                </a:solidFill>
              </a:rPr>
              <a:t> exercitation </a:t>
            </a:r>
            <a:r>
              <a:rPr lang="en-US" dirty="0" err="1">
                <a:solidFill>
                  <a:schemeClr val="bg1"/>
                </a:solidFill>
              </a:rPr>
              <a:t>ullamco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laboris</a:t>
            </a:r>
            <a:r>
              <a:rPr lang="en-US" dirty="0">
                <a:solidFill>
                  <a:schemeClr val="bg1"/>
                </a:solidFill>
              </a:rPr>
              <a:t> nisi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aliquip</a:t>
            </a:r>
            <a:r>
              <a:rPr lang="en-US" dirty="0">
                <a:solidFill>
                  <a:schemeClr val="bg1"/>
                </a:solidFill>
              </a:rPr>
              <a:t> ex </a:t>
            </a:r>
            <a:r>
              <a:rPr lang="en-US" dirty="0" err="1">
                <a:solidFill>
                  <a:schemeClr val="bg1"/>
                </a:solidFill>
              </a:rPr>
              <a:t>ea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consequat</a:t>
            </a:r>
            <a:r>
              <a:rPr lang="en-US" dirty="0">
                <a:solidFill>
                  <a:schemeClr val="bg1"/>
                </a:solidFill>
              </a:rPr>
              <a:t>. </a:t>
            </a:r>
            <a:endParaRPr lang="en-CA" dirty="0">
              <a:solidFill>
                <a:schemeClr val="bg1"/>
              </a:solidFill>
            </a:endParaRPr>
          </a:p>
        </p:txBody>
      </p:sp>
      <p:pic>
        <p:nvPicPr>
          <p:cNvPr id="3" name="Picture 2" descr="A person in a white coat working in a laboratory&#10;&#10;Description automatically generated">
            <a:extLst>
              <a:ext uri="{FF2B5EF4-FFF2-40B4-BE49-F238E27FC236}">
                <a16:creationId xmlns:a16="http://schemas.microsoft.com/office/drawing/2014/main" id="{20B2758C-AF20-A6AC-1B93-E9FF7E5BE2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2100" y="0"/>
            <a:ext cx="6819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80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ded Call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octor giving a presentation to a group of people&#10;&#10;Description automatically generated">
            <a:extLst>
              <a:ext uri="{FF2B5EF4-FFF2-40B4-BE49-F238E27FC236}">
                <a16:creationId xmlns:a16="http://schemas.microsoft.com/office/drawing/2014/main" id="{B3A8E2F3-D0D3-8367-B9AE-716E849466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2"/>
            <a:ext cx="12192000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24513D-5B9F-260D-9136-6DA5A23092C0}"/>
              </a:ext>
            </a:extLst>
          </p:cNvPr>
          <p:cNvSpPr/>
          <p:nvPr userDrawn="1"/>
        </p:nvSpPr>
        <p:spPr>
          <a:xfrm>
            <a:off x="5391150" y="0"/>
            <a:ext cx="6800850" cy="685800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16836B-A5A9-86EF-974E-B97AD825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174" y="3155950"/>
            <a:ext cx="4637636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C365D"/>
                </a:solidFill>
                <a:latin typeface="Gotham Medium" pitchFamily="50" charset="0"/>
                <a:cs typeface="Gotham Medium" pitchFamily="50" charset="0"/>
              </a:defRPr>
            </a:lvl1pPr>
          </a:lstStyle>
          <a:p>
            <a:r>
              <a:rPr lang="en-US" sz="1800" cap="all" dirty="0">
                <a:solidFill>
                  <a:schemeClr val="tx2"/>
                </a:solidFill>
                <a:latin typeface="+mj-lt"/>
              </a:rPr>
              <a:t>Click to edit Master title style</a:t>
            </a:r>
            <a:endParaRPr lang="en-CA" sz="1600" cap="all" dirty="0">
              <a:solidFill>
                <a:schemeClr val="tx2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DE3AE3-0012-6C46-19FF-D6E9C2428E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548" y="3719107"/>
            <a:ext cx="4640262" cy="2184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73157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ded Call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ospital bed in a room&#10;&#10;Description automatically generated">
            <a:extLst>
              <a:ext uri="{FF2B5EF4-FFF2-40B4-BE49-F238E27FC236}">
                <a16:creationId xmlns:a16="http://schemas.microsoft.com/office/drawing/2014/main" id="{B0960462-6EF7-4E66-4A19-D3466443A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24513D-5B9F-260D-9136-6DA5A23092C0}"/>
              </a:ext>
            </a:extLst>
          </p:cNvPr>
          <p:cNvSpPr/>
          <p:nvPr userDrawn="1"/>
        </p:nvSpPr>
        <p:spPr>
          <a:xfrm>
            <a:off x="5391150" y="0"/>
            <a:ext cx="6800850" cy="685800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16836B-A5A9-86EF-974E-B97AD825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174" y="3155950"/>
            <a:ext cx="4637636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C365D"/>
                </a:solidFill>
                <a:latin typeface="Gotham Medium" pitchFamily="50" charset="0"/>
                <a:cs typeface="Gotham Medium" pitchFamily="50" charset="0"/>
              </a:defRPr>
            </a:lvl1pPr>
          </a:lstStyle>
          <a:p>
            <a:r>
              <a:rPr lang="en-US" sz="1800" cap="all" dirty="0">
                <a:solidFill>
                  <a:schemeClr val="tx2"/>
                </a:solidFill>
                <a:latin typeface="+mj-lt"/>
              </a:rPr>
              <a:t>Click to edit Master title style</a:t>
            </a:r>
            <a:endParaRPr lang="en-CA" sz="1600" cap="all" dirty="0">
              <a:solidFill>
                <a:schemeClr val="tx2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DE3AE3-0012-6C46-19FF-D6E9C2428E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548" y="3719107"/>
            <a:ext cx="4640262" cy="2184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63301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ded Call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riding a bike on a trail&#10;&#10;Description automatically generated">
            <a:extLst>
              <a:ext uri="{FF2B5EF4-FFF2-40B4-BE49-F238E27FC236}">
                <a16:creationId xmlns:a16="http://schemas.microsoft.com/office/drawing/2014/main" id="{DC967584-CB2E-C714-F82B-6F4DB6833B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24513D-5B9F-260D-9136-6DA5A23092C0}"/>
              </a:ext>
            </a:extLst>
          </p:cNvPr>
          <p:cNvSpPr/>
          <p:nvPr userDrawn="1"/>
        </p:nvSpPr>
        <p:spPr>
          <a:xfrm>
            <a:off x="5391150" y="0"/>
            <a:ext cx="6800850" cy="685800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16836B-A5A9-86EF-974E-B97AD825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174" y="3155950"/>
            <a:ext cx="4637636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C365D"/>
                </a:solidFill>
                <a:latin typeface="Gotham Medium" pitchFamily="50" charset="0"/>
                <a:cs typeface="Gotham Medium" pitchFamily="50" charset="0"/>
              </a:defRPr>
            </a:lvl1pPr>
          </a:lstStyle>
          <a:p>
            <a:r>
              <a:rPr lang="en-US" sz="1800" cap="all" dirty="0">
                <a:solidFill>
                  <a:schemeClr val="tx2"/>
                </a:solidFill>
                <a:latin typeface="+mj-lt"/>
              </a:rPr>
              <a:t>Click to edit Master title style</a:t>
            </a:r>
            <a:endParaRPr lang="en-CA" sz="1600" cap="all" dirty="0">
              <a:solidFill>
                <a:schemeClr val="tx2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DE3AE3-0012-6C46-19FF-D6E9C2428E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548" y="3719107"/>
            <a:ext cx="4640262" cy="2184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70126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Graph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octor talking to a person&#10;&#10;Description automatically generated">
            <a:extLst>
              <a:ext uri="{FF2B5EF4-FFF2-40B4-BE49-F238E27FC236}">
                <a16:creationId xmlns:a16="http://schemas.microsoft.com/office/drawing/2014/main" id="{54CF8311-0301-5D9A-1433-F86AA9164E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72100" cy="685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1191204-480C-A750-5C64-14CF90F63B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81700" y="1426947"/>
            <a:ext cx="5372100" cy="46649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551FE-682C-9578-580C-7A19FBE8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578534"/>
            <a:ext cx="5392448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E6BDF23-7A4B-3B0B-A641-827A0FF4092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7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Graph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1191204-480C-A750-5C64-14CF90F63B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81700" y="1426947"/>
            <a:ext cx="5372100" cy="46649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551FE-682C-9578-580C-7A19FBE8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578534"/>
            <a:ext cx="5392448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75C177F-0D36-7E4F-8A7C-D74E3E5A18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pic>
        <p:nvPicPr>
          <p:cNvPr id="4" name="Picture 3" descr="A group of surgeons wearing surgical gear&#10;&#10;Description automatically generated">
            <a:extLst>
              <a:ext uri="{FF2B5EF4-FFF2-40B4-BE49-F238E27FC236}">
                <a16:creationId xmlns:a16="http://schemas.microsoft.com/office/drawing/2014/main" id="{384FA9C1-FE4A-A54E-D290-78E19B7C81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72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84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Graph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1191204-480C-A750-5C64-14CF90F63B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81700" y="1426947"/>
            <a:ext cx="5372100" cy="46649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551FE-682C-9578-580C-7A19FBE8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578534"/>
            <a:ext cx="5392448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75C177F-0D36-7E4F-8A7C-D74E3E5A18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pic>
        <p:nvPicPr>
          <p:cNvPr id="5" name="Picture 4" descr="X-ray images of human body parts&#10;&#10;Description automatically generated">
            <a:extLst>
              <a:ext uri="{FF2B5EF4-FFF2-40B4-BE49-F238E27FC236}">
                <a16:creationId xmlns:a16="http://schemas.microsoft.com/office/drawing/2014/main" id="{E58AF306-33B3-CA93-6704-FD9C65A0C2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72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378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39FC91-1767-9AAE-98FB-E76B6613D074}"/>
              </a:ext>
            </a:extLst>
          </p:cNvPr>
          <p:cNvSpPr/>
          <p:nvPr userDrawn="1"/>
        </p:nvSpPr>
        <p:spPr>
          <a:xfrm>
            <a:off x="5391156" y="-1"/>
            <a:ext cx="6800845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BB46C8-EA99-E5ED-48FB-A7CD10F413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9058" y="1836379"/>
            <a:ext cx="5410213" cy="502162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323DB36-F943-234A-97D8-EB14A8D02C03}"/>
              </a:ext>
            </a:extLst>
          </p:cNvPr>
          <p:cNvSpPr/>
          <p:nvPr userDrawn="1"/>
        </p:nvSpPr>
        <p:spPr>
          <a:xfrm>
            <a:off x="-1" y="0"/>
            <a:ext cx="5391155" cy="185551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DCC274-BCFE-864D-D39A-0F5055945E15}"/>
              </a:ext>
            </a:extLst>
          </p:cNvPr>
          <p:cNvCxnSpPr>
            <a:cxnSpLocks/>
          </p:cNvCxnSpPr>
          <p:nvPr userDrawn="1"/>
        </p:nvCxnSpPr>
        <p:spPr>
          <a:xfrm>
            <a:off x="6402191" y="1415427"/>
            <a:ext cx="219324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4DC55-88F8-D7F6-DB8A-44D48F070E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361" y="355600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2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Contents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0594F-0726-D4BA-AC05-9C35B07F0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240" y="1989138"/>
            <a:ext cx="4855375" cy="418465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600" b="1">
                <a:latin typeface="Gotham Medium" pitchFamily="50" charset="0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r>
              <a:rPr lang="en-US" dirty="0"/>
              <a:t>1. Section Title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EB7BDE-E2F0-3D5A-009E-ED6B14846A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63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Graph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1191204-480C-A750-5C64-14CF90F63B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81700" y="1426947"/>
            <a:ext cx="5372100" cy="46649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551FE-682C-9578-580C-7A19FBE8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578534"/>
            <a:ext cx="5392448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75C177F-0D36-7E4F-8A7C-D74E3E5A18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pic>
        <p:nvPicPr>
          <p:cNvPr id="4" name="Picture 3" descr="A person sitting on a hospital bed&#10;&#10;Description automatically generated">
            <a:extLst>
              <a:ext uri="{FF2B5EF4-FFF2-40B4-BE49-F238E27FC236}">
                <a16:creationId xmlns:a16="http://schemas.microsoft.com/office/drawing/2014/main" id="{E6044845-C54E-6111-ACA9-9485ABF5C0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53720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05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211774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4975748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7795409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26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1874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0771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1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99917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3661862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6286207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7D4A48-2509-513C-12B3-C4943FFFD7C8}"/>
              </a:ext>
            </a:extLst>
          </p:cNvPr>
          <p:cNvGrpSpPr/>
          <p:nvPr userDrawn="1"/>
        </p:nvGrpSpPr>
        <p:grpSpPr>
          <a:xfrm>
            <a:off x="8948892" y="2485429"/>
            <a:ext cx="2264978" cy="1898933"/>
            <a:chOff x="1004204" y="2141724"/>
            <a:chExt cx="2264978" cy="189893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B3B701-8F1A-A9A1-C899-3A4854CE26EC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04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06E4E-0204-7DA3-540C-DDAE862E8C6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769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7988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1569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9">
            <a:extLst>
              <a:ext uri="{FF2B5EF4-FFF2-40B4-BE49-F238E27FC236}">
                <a16:creationId xmlns:a16="http://schemas.microsoft.com/office/drawing/2014/main" id="{62725B57-0AD1-6ACD-588B-053D64EFF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29540" y="2906065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76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CFDD1285-14D9-7D4A-37C0-1C702ADFE8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919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AFF67755-389F-DFD6-B1CD-5AE15D82BB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01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99AE79F1-1829-AA92-5149-BB6663F8D9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5083" y="1815763"/>
            <a:ext cx="2594223" cy="3475237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996B3340-0D57-2824-BD7F-DFA773E5E4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32050" y="1815764"/>
            <a:ext cx="2594223" cy="3475236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9259A2-8E71-F1D9-7C29-33710088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C738AF8-71CF-C992-92BB-7EFEF11493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698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0EA876D2-97B2-A569-D244-15074CAE24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501" y="4205151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105A74F-6B31-2079-86BB-3AA82110D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5082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5DCE858-3858-3BCD-5B1B-A16C405FD1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32050" y="4205150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8" name="bg object 16">
            <a:extLst>
              <a:ext uri="{FF2B5EF4-FFF2-40B4-BE49-F238E27FC236}">
                <a16:creationId xmlns:a16="http://schemas.microsoft.com/office/drawing/2014/main" id="{7FC5CDC9-1B61-286D-1B5E-AD3001523D0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9680F09-6995-6B35-8D54-24034430286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1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act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surgical gowns and mask&#10;&#10;Description automatically generated">
            <a:extLst>
              <a:ext uri="{FF2B5EF4-FFF2-40B4-BE49-F238E27FC236}">
                <a16:creationId xmlns:a16="http://schemas.microsoft.com/office/drawing/2014/main" id="{A592F00E-136E-A680-DD7E-2B84DDF6D6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754D0CF-BD95-7537-E671-0CEFABA4C098}"/>
              </a:ext>
            </a:extLst>
          </p:cNvPr>
          <p:cNvSpPr/>
          <p:nvPr userDrawn="1"/>
        </p:nvSpPr>
        <p:spPr>
          <a:xfrm>
            <a:off x="0" y="3387840"/>
            <a:ext cx="12192000" cy="347016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ADE2955-A72B-7E55-7AEC-FF931ADCB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3163" y="3991233"/>
            <a:ext cx="9874250" cy="2310714"/>
          </a:xfrm>
        </p:spPr>
        <p:txBody>
          <a:bodyPr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 dirty="0"/>
              <a:t>Impact Statement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68122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surgeons in a operating room&#10;&#10;Description automatically generated">
            <a:extLst>
              <a:ext uri="{FF2B5EF4-FFF2-40B4-BE49-F238E27FC236}">
                <a16:creationId xmlns:a16="http://schemas.microsoft.com/office/drawing/2014/main" id="{DEBD3BB7-A7C4-8755-1B36-81999E68B8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EFB8C52-65D0-DD5F-973F-7159902518D8}"/>
              </a:ext>
            </a:extLst>
          </p:cNvPr>
          <p:cNvSpPr/>
          <p:nvPr userDrawn="1"/>
        </p:nvSpPr>
        <p:spPr>
          <a:xfrm>
            <a:off x="2051955" y="868680"/>
            <a:ext cx="3115117" cy="5120640"/>
          </a:xfrm>
          <a:prstGeom prst="roundRect">
            <a:avLst>
              <a:gd name="adj" fmla="val 7327"/>
            </a:avLst>
          </a:prstGeom>
          <a:solidFill>
            <a:schemeClr val="accent3">
              <a:lumMod val="60000"/>
              <a:lumOff val="40000"/>
              <a:alpha val="6509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048E97D-7B90-E672-6F5F-C8465EAC8AC8}"/>
              </a:ext>
            </a:extLst>
          </p:cNvPr>
          <p:cNvSpPr txBox="1">
            <a:spLocks/>
          </p:cNvSpPr>
          <p:nvPr userDrawn="1"/>
        </p:nvSpPr>
        <p:spPr>
          <a:xfrm>
            <a:off x="2367199" y="1706339"/>
            <a:ext cx="2371325" cy="769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CA" sz="8800" dirty="0">
                <a:solidFill>
                  <a:schemeClr val="accent3">
                    <a:lumMod val="50000"/>
                  </a:schemeClr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“</a:t>
            </a:r>
            <a:endParaRPr lang="en-US" sz="8800" dirty="0">
              <a:solidFill>
                <a:schemeClr val="accent3">
                  <a:lumMod val="50000"/>
                </a:schemeClr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37F6AA2-E43C-0A15-C334-550E3BF17A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66963" y="2854325"/>
            <a:ext cx="2563812" cy="28797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accent3">
                    <a:lumMod val="50000"/>
                  </a:schemeClr>
                </a:solidFill>
                <a:latin typeface="Golos Text SemiBold" panose="020B0503020202020204" pitchFamily="34" charset="0"/>
                <a:cs typeface="Golos Text SemiBold" panose="020B05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amconsecteturet</a:t>
            </a:r>
            <a:r>
              <a:rPr lang="en-US" dirty="0"/>
              <a:t>,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- Name</a:t>
            </a:r>
          </a:p>
        </p:txBody>
      </p:sp>
    </p:spTree>
    <p:extLst>
      <p:ext uri="{BB962C8B-B14F-4D97-AF65-F5344CB8AC3E}">
        <p14:creationId xmlns:p14="http://schemas.microsoft.com/office/powerpoint/2010/main" val="1798264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and a child sitting on the floor&#10;&#10;Description automatically generated">
            <a:extLst>
              <a:ext uri="{FF2B5EF4-FFF2-40B4-BE49-F238E27FC236}">
                <a16:creationId xmlns:a16="http://schemas.microsoft.com/office/drawing/2014/main" id="{21B134A2-F9F3-2EC5-245E-5D61DB9AF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4688" y="1817027"/>
            <a:ext cx="5391155" cy="50409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134943D-D7B6-45B5-EBF6-2CBB35012C2A}"/>
              </a:ext>
            </a:extLst>
          </p:cNvPr>
          <p:cNvSpPr/>
          <p:nvPr userDrawn="1"/>
        </p:nvSpPr>
        <p:spPr>
          <a:xfrm>
            <a:off x="0" y="-1"/>
            <a:ext cx="6834688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399D8C-9762-AA19-561A-CB9CBBB6FCDB}"/>
              </a:ext>
            </a:extLst>
          </p:cNvPr>
          <p:cNvSpPr/>
          <p:nvPr userDrawn="1"/>
        </p:nvSpPr>
        <p:spPr>
          <a:xfrm>
            <a:off x="6834689" y="0"/>
            <a:ext cx="5391155" cy="185551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3C6132-9D7F-BED9-6C09-729D89B182D7}"/>
              </a:ext>
            </a:extLst>
          </p:cNvPr>
          <p:cNvCxnSpPr>
            <a:cxnSpLocks/>
          </p:cNvCxnSpPr>
          <p:nvPr userDrawn="1"/>
        </p:nvCxnSpPr>
        <p:spPr>
          <a:xfrm>
            <a:off x="1032032" y="1638035"/>
            <a:ext cx="311314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15D7918-67C0-9DF9-ECD6-1A6AC1C28C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5789" y="558938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2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Call to Action</a:t>
            </a:r>
            <a:endParaRPr lang="en-CA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AB1AB66-56DC-21EE-E6AA-475F6A72E2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69059" y="2594918"/>
            <a:ext cx="3240984" cy="405853"/>
          </a:xfrm>
        </p:spPr>
        <p:txBody>
          <a:bodyPr>
            <a:normAutofit/>
          </a:bodyPr>
          <a:lstStyle>
            <a:lvl1pPr marL="0" indent="0">
              <a:spcAft>
                <a:spcPts val="1200"/>
              </a:spcAft>
              <a:buNone/>
              <a:defRPr sz="1800" b="0">
                <a:latin typeface="+mn-lt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CA629262-AAD5-CE55-37B2-487757C983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6163" y="2322513"/>
            <a:ext cx="1154112" cy="954087"/>
          </a:xfrm>
        </p:spPr>
        <p:txBody>
          <a:bodyPr/>
          <a:lstStyle/>
          <a:p>
            <a:endParaRPr lang="en-CA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57263584-4A0C-5A94-45D9-DB06BFCD0ED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2625" y="3642347"/>
            <a:ext cx="1154112" cy="954087"/>
          </a:xfrm>
        </p:spPr>
        <p:txBody>
          <a:bodyPr/>
          <a:lstStyle/>
          <a:p>
            <a:endParaRPr lang="en-CA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CF976317-9477-3EE9-0203-8D61FA50C5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39306" y="5038043"/>
            <a:ext cx="1154112" cy="954087"/>
          </a:xfrm>
        </p:spPr>
        <p:txBody>
          <a:bodyPr/>
          <a:lstStyle/>
          <a:p>
            <a:endParaRPr lang="en-CA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D9B2090-1A71-5745-8720-79733FA1A33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660180" y="3931660"/>
            <a:ext cx="3240984" cy="405853"/>
          </a:xfrm>
        </p:spPr>
        <p:txBody>
          <a:bodyPr>
            <a:normAutofit/>
          </a:bodyPr>
          <a:lstStyle>
            <a:lvl1pPr marL="0" indent="0">
              <a:spcAft>
                <a:spcPts val="1200"/>
              </a:spcAft>
              <a:buNone/>
              <a:defRPr sz="1800" b="0">
                <a:latin typeface="+mn-lt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endParaRPr lang="en-US" dirty="0"/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4085E666-92EA-243C-03C7-4761F31876A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660180" y="5312159"/>
            <a:ext cx="3240984" cy="405853"/>
          </a:xfrm>
        </p:spPr>
        <p:txBody>
          <a:bodyPr>
            <a:normAutofit/>
          </a:bodyPr>
          <a:lstStyle>
            <a:lvl1pPr marL="0" indent="0">
              <a:spcAft>
                <a:spcPts val="1200"/>
              </a:spcAft>
              <a:buNone/>
              <a:defRPr sz="1800" b="0">
                <a:latin typeface="+mn-lt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268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1D0A68-DD05-ABE2-6C67-AD30C7C5536F}"/>
              </a:ext>
            </a:extLst>
          </p:cNvPr>
          <p:cNvSpPr/>
          <p:nvPr userDrawn="1"/>
        </p:nvSpPr>
        <p:spPr>
          <a:xfrm>
            <a:off x="-11087" y="6569"/>
            <a:ext cx="12203087" cy="6851431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0AFFBB-9D93-6EE4-C3AB-C2333A529A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4280" y="2527438"/>
            <a:ext cx="3606800" cy="4953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7787A2-29BD-3B80-1F31-1A0BD55F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3146425"/>
            <a:ext cx="10590212" cy="1214438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pPr lvl="0"/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80771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04BB-9070-732D-AB81-54E7D77C6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bg object 16">
            <a:extLst>
              <a:ext uri="{FF2B5EF4-FFF2-40B4-BE49-F238E27FC236}">
                <a16:creationId xmlns:a16="http://schemas.microsoft.com/office/drawing/2014/main" id="{575B1A8C-A499-C28E-0F19-D3C46012472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4F327A-AA64-281E-3E52-004EAF05AF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D2A743-06E2-9D2F-8F4B-602EF84BA21E}"/>
              </a:ext>
            </a:extLst>
          </p:cNvPr>
          <p:cNvCxnSpPr>
            <a:cxnSpLocks/>
          </p:cNvCxnSpPr>
          <p:nvPr userDrawn="1"/>
        </p:nvCxnSpPr>
        <p:spPr>
          <a:xfrm>
            <a:off x="929572" y="1166848"/>
            <a:ext cx="587072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993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A44B5-AE93-9073-51C8-FA8C19FFD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/>
          <a:lstStyle>
            <a:lvl1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59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D56088-CFAE-3698-0BC0-BE8B7381C554}"/>
              </a:ext>
            </a:extLst>
          </p:cNvPr>
          <p:cNvSpPr/>
          <p:nvPr userDrawn="1"/>
        </p:nvSpPr>
        <p:spPr>
          <a:xfrm>
            <a:off x="6981092" y="-1"/>
            <a:ext cx="5210909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680FC1D-9C89-62FC-2CFE-A2DD3AD8DD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4910B010-036D-8434-31CB-617DC9925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5315356" cy="52322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9EC2A23-524D-B2C8-C4EA-16B52F82D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8838" y="1677988"/>
            <a:ext cx="5314950" cy="4719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5A2A4D-5767-AA0C-6BDB-9F3013F19D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1630" y="2007001"/>
            <a:ext cx="4118869" cy="3781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95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working on a computer&#10;&#10;Description automatically generated">
            <a:extLst>
              <a:ext uri="{FF2B5EF4-FFF2-40B4-BE49-F238E27FC236}">
                <a16:creationId xmlns:a16="http://schemas.microsoft.com/office/drawing/2014/main" id="{3E74FDC8-6DC2-1833-ACA2-37C27E01BD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8CD0D4-36A4-309C-8E75-39BF32D32E0C}"/>
              </a:ext>
            </a:extLst>
          </p:cNvPr>
          <p:cNvSpPr/>
          <p:nvPr userDrawn="1"/>
        </p:nvSpPr>
        <p:spPr>
          <a:xfrm>
            <a:off x="0" y="4768948"/>
            <a:ext cx="6997505" cy="2089052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6BEBB0-FEAE-570B-7F9F-82F78F769B4F}"/>
              </a:ext>
            </a:extLst>
          </p:cNvPr>
          <p:cNvCxnSpPr>
            <a:cxnSpLocks/>
          </p:cNvCxnSpPr>
          <p:nvPr userDrawn="1"/>
        </p:nvCxnSpPr>
        <p:spPr>
          <a:xfrm>
            <a:off x="642426" y="5640878"/>
            <a:ext cx="334971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B8C7884-6177-AB43-FE0D-AB4A498C98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2426" y="5714840"/>
            <a:ext cx="5678475" cy="941439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800" cap="none" baseline="0">
                <a:solidFill>
                  <a:schemeClr val="bg1"/>
                </a:solidFill>
                <a:latin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Section Title</a:t>
            </a:r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4E3A7-69D2-0B41-AA26-140F819CC30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2426" y="5170396"/>
            <a:ext cx="5678475" cy="39652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</a:t>
            </a:r>
          </a:p>
        </p:txBody>
      </p:sp>
    </p:spTree>
    <p:extLst>
      <p:ext uri="{BB962C8B-B14F-4D97-AF65-F5344CB8AC3E}">
        <p14:creationId xmlns:p14="http://schemas.microsoft.com/office/powerpoint/2010/main" val="14369052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looking at a tablet&#10;&#10;Description automatically generated">
            <a:extLst>
              <a:ext uri="{FF2B5EF4-FFF2-40B4-BE49-F238E27FC236}">
                <a16:creationId xmlns:a16="http://schemas.microsoft.com/office/drawing/2014/main" id="{8BEBD36B-C6A2-0E49-6209-AC3313E232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1" y="0"/>
            <a:ext cx="1218886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8CD0D4-36A4-309C-8E75-39BF32D32E0C}"/>
              </a:ext>
            </a:extLst>
          </p:cNvPr>
          <p:cNvSpPr/>
          <p:nvPr userDrawn="1"/>
        </p:nvSpPr>
        <p:spPr>
          <a:xfrm>
            <a:off x="0" y="4768948"/>
            <a:ext cx="6997505" cy="2089052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6BEBB0-FEAE-570B-7F9F-82F78F769B4F}"/>
              </a:ext>
            </a:extLst>
          </p:cNvPr>
          <p:cNvCxnSpPr>
            <a:cxnSpLocks/>
          </p:cNvCxnSpPr>
          <p:nvPr userDrawn="1"/>
        </p:nvCxnSpPr>
        <p:spPr>
          <a:xfrm>
            <a:off x="642426" y="5640878"/>
            <a:ext cx="334971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B8C7884-6177-AB43-FE0D-AB4A498C98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2427" y="5714840"/>
            <a:ext cx="5659520" cy="941439"/>
          </a:xfrm>
        </p:spPr>
        <p:txBody>
          <a:bodyPr anchor="t">
            <a:normAutofit/>
          </a:bodyPr>
          <a:lstStyle>
            <a:lvl1pPr>
              <a:defRPr sz="2800" cap="none" baseline="0">
                <a:solidFill>
                  <a:schemeClr val="bg1"/>
                </a:solidFill>
                <a:latin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Section Title</a:t>
            </a:r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4E3A7-69D2-0B41-AA26-140F819CC30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2426" y="5170396"/>
            <a:ext cx="5659520" cy="39652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</a:t>
            </a:r>
          </a:p>
        </p:txBody>
      </p:sp>
    </p:spTree>
    <p:extLst>
      <p:ext uri="{BB962C8B-B14F-4D97-AF65-F5344CB8AC3E}">
        <p14:creationId xmlns:p14="http://schemas.microsoft.com/office/powerpoint/2010/main" val="1920386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w of chairs in a room&#10;&#10;Description automatically generated">
            <a:extLst>
              <a:ext uri="{FF2B5EF4-FFF2-40B4-BE49-F238E27FC236}">
                <a16:creationId xmlns:a16="http://schemas.microsoft.com/office/drawing/2014/main" id="{E3986538-89E4-B081-35DD-C19456306C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8CD0D4-36A4-309C-8E75-39BF32D32E0C}"/>
              </a:ext>
            </a:extLst>
          </p:cNvPr>
          <p:cNvSpPr/>
          <p:nvPr userDrawn="1"/>
        </p:nvSpPr>
        <p:spPr>
          <a:xfrm>
            <a:off x="0" y="4768948"/>
            <a:ext cx="6997505" cy="2089052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6BEBB0-FEAE-570B-7F9F-82F78F769B4F}"/>
              </a:ext>
            </a:extLst>
          </p:cNvPr>
          <p:cNvCxnSpPr>
            <a:cxnSpLocks/>
          </p:cNvCxnSpPr>
          <p:nvPr userDrawn="1"/>
        </p:nvCxnSpPr>
        <p:spPr>
          <a:xfrm>
            <a:off x="642426" y="5640878"/>
            <a:ext cx="334971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B8C7884-6177-AB43-FE0D-AB4A498C98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2427" y="5714840"/>
            <a:ext cx="5721304" cy="941439"/>
          </a:xfrm>
        </p:spPr>
        <p:txBody>
          <a:bodyPr anchor="t">
            <a:normAutofit/>
          </a:bodyPr>
          <a:lstStyle>
            <a:lvl1pPr>
              <a:defRPr sz="2800" cap="none" baseline="0">
                <a:solidFill>
                  <a:schemeClr val="bg1"/>
                </a:solidFill>
                <a:latin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Section Title</a:t>
            </a:r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4E3A7-69D2-0B41-AA26-140F819CC30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2427" y="5170396"/>
            <a:ext cx="5721304" cy="39652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</a:t>
            </a:r>
          </a:p>
        </p:txBody>
      </p:sp>
    </p:spTree>
    <p:extLst>
      <p:ext uri="{BB962C8B-B14F-4D97-AF65-F5344CB8AC3E}">
        <p14:creationId xmlns:p14="http://schemas.microsoft.com/office/powerpoint/2010/main" val="2100631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5AE951-7AF4-F332-885B-F80E74C42DFC}"/>
              </a:ext>
            </a:extLst>
          </p:cNvPr>
          <p:cNvSpPr/>
          <p:nvPr userDrawn="1"/>
        </p:nvSpPr>
        <p:spPr>
          <a:xfrm>
            <a:off x="0" y="0"/>
            <a:ext cx="5372100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 descr="A person with prosthetic leg&#10;&#10;Description automatically generated">
            <a:extLst>
              <a:ext uri="{FF2B5EF4-FFF2-40B4-BE49-F238E27FC236}">
                <a16:creationId xmlns:a16="http://schemas.microsoft.com/office/drawing/2014/main" id="{230994EE-D867-79D9-A6E5-CCAC68B7B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2100" y="0"/>
            <a:ext cx="68199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54D578F-F82D-6EF1-E15E-A9285720E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1" y="1385888"/>
            <a:ext cx="3590925" cy="54610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10B0E6"/>
                </a:solidFill>
              </a:defRPr>
            </a:lvl1pPr>
          </a:lstStyle>
          <a:p>
            <a:r>
              <a:rPr lang="en-US" sz="1800" cap="all">
                <a:solidFill>
                  <a:srgbClr val="10B0E6"/>
                </a:solidFill>
                <a:cs typeface="Gotham Medium" pitchFamily="50" charset="0"/>
              </a:rPr>
              <a:t>Click to edit Master title style</a:t>
            </a:r>
            <a:endParaRPr lang="en-CA" sz="1600" cap="all" dirty="0">
              <a:solidFill>
                <a:srgbClr val="10B0E6"/>
              </a:solidFill>
              <a:ea typeface="Lato Black" panose="020F0502020204030203" pitchFamily="34" charset="0"/>
              <a:cs typeface="Gotham Medium" pitchFamily="50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DAD06A-2D38-3E2E-1CAE-FA26B5BC6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2500" y="2009775"/>
            <a:ext cx="3590925" cy="236471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, sed do </a:t>
            </a:r>
            <a:r>
              <a:rPr lang="en-US" dirty="0" err="1">
                <a:solidFill>
                  <a:schemeClr val="bg1"/>
                </a:solidFill>
              </a:rPr>
              <a:t>eiusmod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tempor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incididunt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</a:rPr>
              <a:t>aliqua</a:t>
            </a:r>
            <a:r>
              <a:rPr lang="en-US" dirty="0">
                <a:solidFill>
                  <a:schemeClr val="bg1"/>
                </a:solidFill>
              </a:rPr>
              <a:t>. Ut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 ad minim </a:t>
            </a:r>
            <a:r>
              <a:rPr lang="en-US" dirty="0" err="1">
                <a:solidFill>
                  <a:schemeClr val="bg1"/>
                </a:solidFill>
              </a:rPr>
              <a:t>veniam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nostrud</a:t>
            </a:r>
            <a:r>
              <a:rPr lang="en-US" dirty="0">
                <a:solidFill>
                  <a:schemeClr val="bg1"/>
                </a:solidFill>
              </a:rPr>
              <a:t> exercitation </a:t>
            </a:r>
            <a:r>
              <a:rPr lang="en-US" dirty="0" err="1">
                <a:solidFill>
                  <a:schemeClr val="bg1"/>
                </a:solidFill>
              </a:rPr>
              <a:t>ullamco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laboris</a:t>
            </a:r>
            <a:r>
              <a:rPr lang="en-US" dirty="0">
                <a:solidFill>
                  <a:schemeClr val="bg1"/>
                </a:solidFill>
              </a:rPr>
              <a:t> nisi </a:t>
            </a:r>
            <a:r>
              <a:rPr lang="en-US" dirty="0" err="1">
                <a:solidFill>
                  <a:schemeClr val="bg1"/>
                </a:solidFill>
              </a:rPr>
              <a:t>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aliquip</a:t>
            </a:r>
            <a:r>
              <a:rPr lang="en-US" dirty="0">
                <a:solidFill>
                  <a:schemeClr val="bg1"/>
                </a:solidFill>
              </a:rPr>
              <a:t> ex </a:t>
            </a:r>
            <a:r>
              <a:rPr lang="en-US" dirty="0" err="1">
                <a:solidFill>
                  <a:schemeClr val="bg1"/>
                </a:solidFill>
              </a:rPr>
              <a:t>ea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commodo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consequat</a:t>
            </a:r>
            <a:r>
              <a:rPr lang="en-US" dirty="0">
                <a:solidFill>
                  <a:schemeClr val="bg1"/>
                </a:solidFill>
              </a:rPr>
              <a:t>. 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852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0BAFD6BF-A609-424B-9004-9ACEFFD8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0517"/>
            <a:ext cx="10515600" cy="523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61D82-73BE-A14B-8720-F76CBEC4C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8659-89D9-C94D-9019-30BFFFB5E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E2C1D-0982-C043-80F5-E783F080E4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220E48-0D05-ED4E-B30B-C56CE026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2403"/>
            <a:ext cx="10515600" cy="4858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5406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7" r:id="rId3"/>
    <p:sldLayoutId id="2147483683" r:id="rId4"/>
    <p:sldLayoutId id="2147483708" r:id="rId5"/>
    <p:sldLayoutId id="2147483686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5" r:id="rId21"/>
    <p:sldLayoutId id="2147483706" r:id="rId22"/>
    <p:sldLayoutId id="2147483684" r:id="rId23"/>
    <p:sldLayoutId id="2147483702" r:id="rId24"/>
    <p:sldLayoutId id="2147483703" r:id="rId25"/>
    <p:sldLayoutId id="2147483704" r:id="rId26"/>
    <p:sldLayoutId id="2147483707" r:id="rId27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0" kern="1200" cap="all" baseline="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EE75B4-E604-1A20-6195-7AA65534CA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D9B77-26C0-61FB-2E3F-02A1E05AA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655" y="4429125"/>
            <a:ext cx="9144000" cy="1843087"/>
          </a:xfrm>
        </p:spPr>
        <p:txBody>
          <a:bodyPr anchor="t">
            <a:normAutofit/>
          </a:bodyPr>
          <a:lstStyle/>
          <a:p>
            <a:pPr algn="l"/>
            <a:r>
              <a:rPr lang="en-CA" sz="5800" b="0" cap="none" dirty="0">
                <a:solidFill>
                  <a:schemeClr val="bg1"/>
                </a:solidFill>
                <a:ea typeface="Lato SemiBold" panose="020F0502020204030203" pitchFamily="34" charset="0"/>
              </a:rPr>
              <a:t>Aerobic Exercise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5C6B1-439A-A813-5CE2-A830104F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655" y="3602038"/>
            <a:ext cx="9144000" cy="722311"/>
          </a:xfrm>
        </p:spPr>
        <p:txBody>
          <a:bodyPr>
            <a:normAutofit/>
          </a:bodyPr>
          <a:lstStyle/>
          <a:p>
            <a:pPr algn="l"/>
            <a:r>
              <a:rPr lang="en-US" sz="3200" cap="all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Bone Health</a:t>
            </a:r>
            <a:endParaRPr lang="en-CA" sz="3200" cap="all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2F2F-1C07-BC9F-A7C1-C53AE32D252F}"/>
              </a:ext>
            </a:extLst>
          </p:cNvPr>
          <p:cNvCxnSpPr>
            <a:cxnSpLocks/>
          </p:cNvCxnSpPr>
          <p:nvPr/>
        </p:nvCxnSpPr>
        <p:spPr>
          <a:xfrm>
            <a:off x="821978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18D9F98-AE90-10D4-E690-9918893E82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658762"/>
            <a:ext cx="5191430" cy="86523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1EC8E60-997C-4001-50CA-31C0B2FE182B}"/>
              </a:ext>
            </a:extLst>
          </p:cNvPr>
          <p:cNvSpPr txBox="1">
            <a:spLocks/>
          </p:cNvSpPr>
          <p:nvPr/>
        </p:nvSpPr>
        <p:spPr>
          <a:xfrm>
            <a:off x="2940830" y="1400451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latin typeface="+mn-lt"/>
              </a:rPr>
              <a:t>Data-Driven. People-Led. Outcome-Focused.</a:t>
            </a:r>
            <a:endParaRPr lang="en-CA" sz="9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48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E3512-9D7C-B69B-3806-CE99488EA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much aerobic exercise do I need?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5EF60-2229-135B-15D1-581F1551E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91147"/>
            <a:ext cx="10515600" cy="4142275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With the person beside you, discuss the following questions: </a:t>
            </a:r>
          </a:p>
          <a:p>
            <a:pPr marL="514350" lvl="0" indent="-457200">
              <a:lnSpc>
                <a:spcPct val="100000"/>
              </a:lnSpc>
              <a:buSzPts val="2700"/>
            </a:pPr>
            <a:r>
              <a:rPr lang="en-US" dirty="0"/>
              <a:t>How much aerobic exercise do you complete per week?</a:t>
            </a:r>
          </a:p>
          <a:p>
            <a:pPr marL="514350" lvl="0" indent="-457200">
              <a:lnSpc>
                <a:spcPct val="100000"/>
              </a:lnSpc>
              <a:buSzPts val="2700"/>
            </a:pPr>
            <a:r>
              <a:rPr lang="en-US" dirty="0"/>
              <a:t>What motivates you to participate in aerobic exercise?</a:t>
            </a:r>
          </a:p>
          <a:p>
            <a:pPr marL="514350" lvl="0" indent="-457200">
              <a:lnSpc>
                <a:spcPct val="100000"/>
              </a:lnSpc>
              <a:buSzPts val="2700"/>
            </a:pPr>
            <a:r>
              <a:rPr lang="en-US" dirty="0"/>
              <a:t>What are some barriers that prevent you from participating in aerobic exercise?</a:t>
            </a:r>
          </a:p>
          <a:p>
            <a:pPr marL="0" lvl="0" indent="0">
              <a:buClr>
                <a:schemeClr val="hlink"/>
              </a:buClr>
              <a:buSzPts val="1100"/>
              <a:buNone/>
            </a:pPr>
            <a:endParaRPr lang="en-US" dirty="0"/>
          </a:p>
          <a:p>
            <a:pPr marL="0" lvl="0" indent="0">
              <a:buClr>
                <a:schemeClr val="hlink"/>
              </a:buClr>
              <a:buSzPts val="1100"/>
              <a:buNone/>
            </a:pPr>
            <a:r>
              <a:rPr lang="en-US" dirty="0"/>
              <a:t>Record your ideas in your </a:t>
            </a:r>
            <a:r>
              <a:rPr lang="en-US" b="1" dirty="0"/>
              <a:t>Workshop Guide</a:t>
            </a:r>
            <a:r>
              <a:rPr lang="en-US" dirty="0"/>
              <a:t>.</a:t>
            </a:r>
          </a:p>
          <a:p>
            <a:pPr marL="0" lvl="0" indent="0">
              <a:buNone/>
            </a:pPr>
            <a:endParaRPr lang="en-US" dirty="0"/>
          </a:p>
          <a:p>
            <a:pPr marL="685800" lvl="0" indent="0">
              <a:buNone/>
            </a:pPr>
            <a:endParaRPr lang="en-US" sz="1600" dirty="0"/>
          </a:p>
          <a:p>
            <a:endParaRPr lang="en-CA" dirty="0"/>
          </a:p>
        </p:txBody>
      </p:sp>
      <p:sp>
        <p:nvSpPr>
          <p:cNvPr id="4" name="Google Shape;171;p21">
            <a:extLst>
              <a:ext uri="{FF2B5EF4-FFF2-40B4-BE49-F238E27FC236}">
                <a16:creationId xmlns:a16="http://schemas.microsoft.com/office/drawing/2014/main" id="{AD5F04DF-20C1-B2E9-2E1E-99DA046F8AA5}"/>
              </a:ext>
            </a:extLst>
          </p:cNvPr>
          <p:cNvSpPr txBox="1"/>
          <p:nvPr/>
        </p:nvSpPr>
        <p:spPr>
          <a:xfrm>
            <a:off x="927374" y="5363622"/>
            <a:ext cx="8492613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how much aerobic exercise is needed for health benefits.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48017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762E3-8F60-DDF4-D22F-E112555BF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Canadian Physical Activity Guidelines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D461E-DCCD-433A-3F7B-7CECDE717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To achieve </a:t>
            </a:r>
            <a:r>
              <a:rPr lang="en-US" sz="2400" b="1" dirty="0"/>
              <a:t>health benefits</a:t>
            </a:r>
            <a:r>
              <a:rPr lang="en-US" sz="2400" dirty="0"/>
              <a:t>, adults aged 18-64 should:</a:t>
            </a:r>
          </a:p>
          <a:p>
            <a:pPr marL="1028700" lvl="0" indent="-457200">
              <a:buSzPts val="1800"/>
            </a:pPr>
            <a:r>
              <a:rPr lang="en-US" sz="2400" dirty="0"/>
              <a:t>accumulate at least 150 minutes of moderate-to-vigorous intensity aerobic physical activity per week, in bouts of 10 minutes or more</a:t>
            </a:r>
          </a:p>
          <a:p>
            <a:pPr marL="1028700" lvl="0" indent="-457200">
              <a:buSzPts val="1800"/>
            </a:pPr>
            <a:r>
              <a:rPr lang="en-US" sz="2400" dirty="0"/>
              <a:t>perform muscle and bone strengthening activities using major muscle groups, at least 2 days per week</a:t>
            </a:r>
          </a:p>
          <a:p>
            <a:pPr marL="0" lvl="0" indent="0">
              <a:buNone/>
            </a:pPr>
            <a:r>
              <a:rPr lang="en-US" sz="2400" dirty="0"/>
              <a:t>65 years and older:</a:t>
            </a:r>
          </a:p>
          <a:p>
            <a:pPr marL="1028700" lvl="0" indent="-457200">
              <a:buSzPts val="1800"/>
            </a:pPr>
            <a:r>
              <a:rPr lang="en-US" sz="2400" dirty="0"/>
              <a:t>as above + physical activities to enhance balance and prevent falls</a:t>
            </a:r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87;p23">
            <a:extLst>
              <a:ext uri="{FF2B5EF4-FFF2-40B4-BE49-F238E27FC236}">
                <a16:creationId xmlns:a16="http://schemas.microsoft.com/office/drawing/2014/main" id="{C0229FBA-24F7-09DB-33F8-A19254B1F74A}"/>
              </a:ext>
            </a:extLst>
          </p:cNvPr>
          <p:cNvSpPr txBox="1"/>
          <p:nvPr/>
        </p:nvSpPr>
        <p:spPr>
          <a:xfrm>
            <a:off x="976535" y="5363623"/>
            <a:ext cx="9199852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573075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45249-FCD4-B96F-1877-BDC9F95F7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Weight-bearing Aerobic Exercise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A8CD9-1C3D-B5F6-2CDF-2ED2AD96A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10515600" cy="4161939"/>
          </a:xfrm>
        </p:spPr>
        <p:txBody>
          <a:bodyPr/>
          <a:lstStyle/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dirty="0"/>
              <a:t>Weight-bearing aerobic exercise is recommended for people with osteoporosis</a:t>
            </a:r>
          </a:p>
          <a:p>
            <a:pPr marL="457200" lvl="0" indent="-381000">
              <a:lnSpc>
                <a:spcPct val="115000"/>
              </a:lnSpc>
              <a:spcBef>
                <a:spcPts val="0"/>
              </a:spcBef>
              <a:buSzPts val="2400"/>
            </a:pPr>
            <a:r>
              <a:rPr lang="en-US" sz="2400" dirty="0"/>
              <a:t>exercise on your feet and against gravity</a:t>
            </a:r>
          </a:p>
          <a:p>
            <a:pPr marL="457200" lvl="0" indent="-381000">
              <a:lnSpc>
                <a:spcPct val="115000"/>
              </a:lnSpc>
              <a:spcBef>
                <a:spcPts val="0"/>
              </a:spcBef>
              <a:buSzPts val="2400"/>
            </a:pPr>
            <a:r>
              <a:rPr lang="en-US" sz="2400" dirty="0"/>
              <a:t>weight-bearing exercise helps build bone</a:t>
            </a:r>
          </a:p>
          <a:p>
            <a:pPr marL="914400" lvl="1" indent="-355600">
              <a:lnSpc>
                <a:spcPct val="115000"/>
              </a:lnSpc>
              <a:spcBef>
                <a:spcPts val="0"/>
              </a:spcBef>
              <a:buSzPts val="2000"/>
            </a:pPr>
            <a:r>
              <a:rPr lang="en-US" sz="2000" dirty="0"/>
              <a:t>Examples include walking, hiking, dancing</a:t>
            </a:r>
          </a:p>
          <a:p>
            <a:pPr marL="1085850" lvl="0" indent="-171450">
              <a:lnSpc>
                <a:spcPct val="115000"/>
              </a:lnSpc>
              <a:spcBef>
                <a:spcPts val="0"/>
              </a:spcBef>
            </a:pPr>
            <a:endParaRPr lang="en-US" sz="900" dirty="0"/>
          </a:p>
          <a:p>
            <a:pPr marL="1085850" lvl="0" indent="-171450">
              <a:lnSpc>
                <a:spcPct val="115000"/>
              </a:lnSpc>
              <a:spcBef>
                <a:spcPts val="0"/>
              </a:spcBef>
            </a:pPr>
            <a:endParaRPr lang="en-US" sz="900" dirty="0"/>
          </a:p>
          <a:p>
            <a:pPr marL="1085850" lvl="0" indent="-171450">
              <a:lnSpc>
                <a:spcPct val="115000"/>
              </a:lnSpc>
              <a:spcBef>
                <a:spcPts val="0"/>
              </a:spcBef>
            </a:pPr>
            <a:endParaRPr lang="en-US" sz="900" dirty="0"/>
          </a:p>
          <a:p>
            <a:pPr marL="457200" lvl="0" indent="-381000">
              <a:lnSpc>
                <a:spcPct val="115000"/>
              </a:lnSpc>
              <a:spcBef>
                <a:spcPts val="0"/>
              </a:spcBef>
              <a:buSzPts val="2400"/>
            </a:pPr>
            <a:r>
              <a:rPr lang="en-US" sz="2400" dirty="0"/>
              <a:t>non weight-bearing exercise</a:t>
            </a:r>
          </a:p>
          <a:p>
            <a:pPr marL="914400" lvl="1" indent="-355600">
              <a:lnSpc>
                <a:spcPct val="115000"/>
              </a:lnSpc>
              <a:spcBef>
                <a:spcPts val="0"/>
              </a:spcBef>
              <a:buSzPts val="2000"/>
            </a:pPr>
            <a:r>
              <a:rPr lang="en-US" sz="2000" dirty="0"/>
              <a:t>Examples include swimming,  cycling, rowing</a:t>
            </a:r>
          </a:p>
          <a:p>
            <a:pPr marL="457200" lvl="0" indent="0">
              <a:lnSpc>
                <a:spcPct val="115000"/>
              </a:lnSpc>
              <a:spcBef>
                <a:spcPts val="0"/>
              </a:spcBef>
              <a:buNone/>
            </a:pPr>
            <a:endParaRPr lang="en-US" dirty="0"/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endParaRPr lang="en-US" dirty="0"/>
          </a:p>
          <a:p>
            <a:pPr marL="68580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Google Shape;187;p23">
            <a:extLst>
              <a:ext uri="{FF2B5EF4-FFF2-40B4-BE49-F238E27FC236}">
                <a16:creationId xmlns:a16="http://schemas.microsoft.com/office/drawing/2014/main" id="{10BEF4DC-4A94-6D98-91E0-FDCA4E2632C1}"/>
              </a:ext>
            </a:extLst>
          </p:cNvPr>
          <p:cNvSpPr txBox="1"/>
          <p:nvPr/>
        </p:nvSpPr>
        <p:spPr>
          <a:xfrm>
            <a:off x="1005349" y="5250244"/>
            <a:ext cx="9908458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difference between weight-bearing and non weight-bearing aerobic exercise and why this is important for those with osteoporosis.</a:t>
            </a:r>
          </a:p>
        </p:txBody>
      </p:sp>
    </p:spTree>
    <p:extLst>
      <p:ext uri="{BB962C8B-B14F-4D97-AF65-F5344CB8AC3E}">
        <p14:creationId xmlns:p14="http://schemas.microsoft.com/office/powerpoint/2010/main" val="1231752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43BAC-CB4B-2AE1-9FFA-82A6B9892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Nordic Pole Walking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96AE9-CF3E-2CD0-4872-358321A92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37896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Great form of weight-bearing aerobic exercise for those with osteoporosis</a:t>
            </a:r>
            <a:endParaRPr lang="en-US" dirty="0">
              <a:latin typeface="Open Sans"/>
              <a:ea typeface="Open Sans"/>
              <a:cs typeface="Open Sans"/>
              <a:sym typeface="Open Sans"/>
            </a:endParaRPr>
          </a:p>
          <a:p>
            <a:endParaRPr lang="en-CA" dirty="0"/>
          </a:p>
        </p:txBody>
      </p:sp>
      <p:pic>
        <p:nvPicPr>
          <p:cNvPr id="4" name="Google Shape;203;p25">
            <a:extLst>
              <a:ext uri="{FF2B5EF4-FFF2-40B4-BE49-F238E27FC236}">
                <a16:creationId xmlns:a16="http://schemas.microsoft.com/office/drawing/2014/main" id="{77CDC736-98C6-9F3C-32AB-96E3CEF0FA27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48146" y="1874352"/>
            <a:ext cx="5269200" cy="35260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25">
            <a:extLst>
              <a:ext uri="{FF2B5EF4-FFF2-40B4-BE49-F238E27FC236}">
                <a16:creationId xmlns:a16="http://schemas.microsoft.com/office/drawing/2014/main" id="{C560BDF3-E37C-341D-03AC-1D9C69E57B4B}"/>
              </a:ext>
            </a:extLst>
          </p:cNvPr>
          <p:cNvSpPr txBox="1"/>
          <p:nvPr/>
        </p:nvSpPr>
        <p:spPr>
          <a:xfrm>
            <a:off x="6217346" y="1768822"/>
            <a:ext cx="5269200" cy="3710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improves walking confidence</a:t>
            </a:r>
            <a:endParaRPr sz="20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1000"/>
              </a:spcBef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helps with balance when walking outdoors</a:t>
            </a:r>
            <a:endParaRPr sz="20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1000"/>
              </a:spcBef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promotes an upright walking posture</a:t>
            </a:r>
            <a:endParaRPr sz="20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1000"/>
              </a:spcBef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full body workout - uses upper body, lower body and core muscles</a:t>
            </a:r>
            <a:endParaRPr sz="20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1000"/>
              </a:spcBef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instructional videos at www.urbanpoling.com</a:t>
            </a:r>
            <a:endParaRPr sz="20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1000"/>
              </a:spcBef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It’s fun!</a:t>
            </a:r>
            <a:endParaRPr sz="20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</p:txBody>
      </p:sp>
      <p:sp>
        <p:nvSpPr>
          <p:cNvPr id="15" name="Google Shape;206;p25">
            <a:extLst>
              <a:ext uri="{FF2B5EF4-FFF2-40B4-BE49-F238E27FC236}">
                <a16:creationId xmlns:a16="http://schemas.microsoft.com/office/drawing/2014/main" id="{B6B388AA-A106-B2ED-A75C-57EF6D456B0A}"/>
              </a:ext>
            </a:extLst>
          </p:cNvPr>
          <p:cNvSpPr txBox="1"/>
          <p:nvPr/>
        </p:nvSpPr>
        <p:spPr>
          <a:xfrm>
            <a:off x="858548" y="5537716"/>
            <a:ext cx="10128327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difference between weight-bearing and non weight-bearing aerobic exercise and why this is important for those with osteoporosis.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4174722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887B6-5877-962D-A965-B404AFB31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Aerobic Exercise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6F461-1940-23FE-6364-DD8630BFC0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800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dirty="0"/>
              <a:t>Physical Health</a:t>
            </a:r>
          </a:p>
          <a:p>
            <a:pPr marL="965200" lvl="1" indent="-4572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sz="2800" dirty="0"/>
              <a:t>↓ risk of developing many chronic health conditions</a:t>
            </a:r>
          </a:p>
          <a:p>
            <a:pPr marL="1371600" lvl="2" indent="-381000">
              <a:lnSpc>
                <a:spcPct val="100000"/>
              </a:lnSpc>
              <a:spcBef>
                <a:spcPts val="1000"/>
              </a:spcBef>
              <a:buSzPts val="2400"/>
            </a:pPr>
            <a:r>
              <a:rPr lang="en-US" sz="2400" dirty="0"/>
              <a:t>heart disease, type 2 diabetes, high blood pressure, etc.</a:t>
            </a:r>
          </a:p>
          <a:p>
            <a:pPr marL="990600" lvl="2" indent="0">
              <a:lnSpc>
                <a:spcPct val="100000"/>
              </a:lnSpc>
              <a:spcBef>
                <a:spcPts val="1000"/>
              </a:spcBef>
              <a:buSzPts val="2400"/>
              <a:buNone/>
            </a:pPr>
            <a:endParaRPr lang="en-US" sz="2400" dirty="0"/>
          </a:p>
          <a:p>
            <a:pPr marL="965200" lvl="1" indent="-4572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sz="2800" dirty="0"/>
              <a:t>↑ management of chronic health conditions </a:t>
            </a:r>
          </a:p>
          <a:p>
            <a:pPr marL="1371600" lvl="2" indent="-381000">
              <a:lnSpc>
                <a:spcPct val="100000"/>
              </a:lnSpc>
              <a:spcBef>
                <a:spcPts val="1000"/>
              </a:spcBef>
              <a:buSzPts val="2400"/>
            </a:pPr>
            <a:r>
              <a:rPr lang="en-US" sz="2400" dirty="0"/>
              <a:t>↓ blood pressure, ↓ blood sugar, ↓ pain and ↑ function in those with arthritis, etc.</a:t>
            </a:r>
          </a:p>
          <a:p>
            <a:pPr marL="685800" indent="0">
              <a:lnSpc>
                <a:spcPct val="100000"/>
              </a:lnSpc>
              <a:spcAft>
                <a:spcPts val="1000"/>
              </a:spcAft>
              <a:buNone/>
            </a:pPr>
            <a:endParaRPr lang="en-US" dirty="0"/>
          </a:p>
        </p:txBody>
      </p:sp>
      <p:pic>
        <p:nvPicPr>
          <p:cNvPr id="4" name="Google Shape;214;p26">
            <a:extLst>
              <a:ext uri="{FF2B5EF4-FFF2-40B4-BE49-F238E27FC236}">
                <a16:creationId xmlns:a16="http://schemas.microsoft.com/office/drawing/2014/main" id="{2BB816CA-C1C9-99E1-D2CA-19BA94FE09D4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216774" y="2879640"/>
            <a:ext cx="1157374" cy="10987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15;p26">
            <a:extLst>
              <a:ext uri="{FF2B5EF4-FFF2-40B4-BE49-F238E27FC236}">
                <a16:creationId xmlns:a16="http://schemas.microsoft.com/office/drawing/2014/main" id="{E101335C-4CE7-6C2D-3D50-CA1EC5316173}"/>
              </a:ext>
            </a:extLst>
          </p:cNvPr>
          <p:cNvSpPr txBox="1"/>
          <p:nvPr/>
        </p:nvSpPr>
        <p:spPr>
          <a:xfrm>
            <a:off x="980027" y="5363623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difference between weight-bearing and non weight-bearing aerobic exercise and why this is important for those with osteoporosis.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404078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077D4-9574-F9B1-F2A0-57F8A8FDD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Aerobic Exercise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305F6-BA94-F712-D168-3A58982C5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80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dirty="0"/>
              <a:t>Fitness</a:t>
            </a:r>
          </a:p>
          <a:p>
            <a:pPr marL="965200" lvl="1" indent="-4572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sz="2800" dirty="0"/>
              <a:t>↑ energy and stamina, ↓ fatigue</a:t>
            </a:r>
          </a:p>
          <a:p>
            <a:pPr marL="965200" lvl="1" indent="-4572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sz="2800" dirty="0"/>
              <a:t>maintenance of  independence with ageing</a:t>
            </a:r>
          </a:p>
          <a:p>
            <a:pPr marL="965200" lvl="1" indent="-457200">
              <a:lnSpc>
                <a:spcPct val="100000"/>
              </a:lnSpc>
              <a:spcBef>
                <a:spcPts val="1000"/>
              </a:spcBef>
              <a:buSzPts val="2800"/>
            </a:pPr>
            <a:endParaRPr lang="en-US" sz="2800" dirty="0"/>
          </a:p>
          <a:p>
            <a:pPr marL="508000" lvl="0" indent="-457200">
              <a:lnSpc>
                <a:spcPct val="100000"/>
              </a:lnSpc>
              <a:buSzPts val="2800"/>
            </a:pPr>
            <a:r>
              <a:rPr lang="en-US" dirty="0"/>
              <a:t>Mental Health</a:t>
            </a:r>
          </a:p>
          <a:p>
            <a:pPr marL="965200" lvl="1" indent="-4572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sz="2800" dirty="0"/>
              <a:t>aerobic exercise is a known stress reliever and mood booster </a:t>
            </a:r>
          </a:p>
          <a:p>
            <a:pPr marL="0" lvl="0" indent="0">
              <a:lnSpc>
                <a:spcPct val="100000"/>
              </a:lnSpc>
              <a:spcAft>
                <a:spcPts val="1000"/>
              </a:spcAft>
              <a:buNone/>
            </a:pPr>
            <a:endParaRPr lang="en-US" dirty="0"/>
          </a:p>
          <a:p>
            <a:endParaRPr lang="en-CA" dirty="0"/>
          </a:p>
        </p:txBody>
      </p:sp>
      <p:pic>
        <p:nvPicPr>
          <p:cNvPr id="5" name="Google Shape;214;p26">
            <a:extLst>
              <a:ext uri="{FF2B5EF4-FFF2-40B4-BE49-F238E27FC236}">
                <a16:creationId xmlns:a16="http://schemas.microsoft.com/office/drawing/2014/main" id="{18C7103D-EE43-3DAA-F9BB-64B0C2A2CB61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216774" y="2879640"/>
            <a:ext cx="1157374" cy="10987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15;p26">
            <a:extLst>
              <a:ext uri="{FF2B5EF4-FFF2-40B4-BE49-F238E27FC236}">
                <a16:creationId xmlns:a16="http://schemas.microsoft.com/office/drawing/2014/main" id="{1E7C5247-533E-80FF-8F2C-C6248C360CEA}"/>
              </a:ext>
            </a:extLst>
          </p:cNvPr>
          <p:cNvSpPr txBox="1"/>
          <p:nvPr/>
        </p:nvSpPr>
        <p:spPr>
          <a:xfrm>
            <a:off x="980027" y="5363623"/>
            <a:ext cx="873424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the difference between weight-bearing and non weight-bearing aerobic exercise and why this is important for those with osteoporosis.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3481065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F95CD-E2E1-F180-1532-2AC43B6C1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Intensity - How hard?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3ECE2B-B744-9F01-3180-A85E351DF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818967"/>
            <a:ext cx="10515600" cy="4014455"/>
          </a:xfrm>
        </p:spPr>
        <p:txBody>
          <a:bodyPr/>
          <a:lstStyle/>
          <a:p>
            <a:pPr marL="5080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dirty="0"/>
              <a:t>moderate-vigorous intensity</a:t>
            </a:r>
          </a:p>
          <a:p>
            <a:pPr marL="508000" lvl="0" indent="-457200">
              <a:lnSpc>
                <a:spcPct val="100000"/>
              </a:lnSpc>
              <a:buSzPts val="2800"/>
            </a:pPr>
            <a:r>
              <a:rPr lang="en-US" dirty="0"/>
              <a:t>measure by:</a:t>
            </a:r>
          </a:p>
          <a:p>
            <a:pPr marL="914400" lvl="0" indent="-381000">
              <a:lnSpc>
                <a:spcPct val="100000"/>
              </a:lnSpc>
              <a:buSzPts val="2400"/>
              <a:buAutoNum type="arabicPeriod"/>
            </a:pPr>
            <a:r>
              <a:rPr lang="en-US" dirty="0"/>
              <a:t>Rating of Perceived Exertion (scale of 0-10) - aim for 3-6</a:t>
            </a:r>
          </a:p>
          <a:p>
            <a:pPr marL="914400" lvl="0" indent="-381000">
              <a:lnSpc>
                <a:spcPct val="100000"/>
              </a:lnSpc>
              <a:buSzPts val="2400"/>
              <a:buAutoNum type="arabicPeriod"/>
            </a:pPr>
            <a:r>
              <a:rPr lang="en-US" dirty="0"/>
              <a:t>Talk test - you should be able to talk, but you shouldn’t be able to sing</a:t>
            </a:r>
          </a:p>
          <a:p>
            <a:pPr marL="914400" lvl="0" indent="-381000">
              <a:lnSpc>
                <a:spcPct val="100000"/>
              </a:lnSpc>
              <a:buSzPts val="2400"/>
              <a:buAutoNum type="arabicPeriod"/>
            </a:pPr>
            <a:r>
              <a:rPr lang="en-US" dirty="0"/>
              <a:t>Heart rate - can be inaccurate/difficult to measure, some medications can affect heart rate</a:t>
            </a:r>
          </a:p>
          <a:p>
            <a:pPr marL="0" lv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US" dirty="0"/>
              <a:t>Start slowly! </a:t>
            </a:r>
          </a:p>
          <a:p>
            <a:endParaRPr lang="en-CA" dirty="0"/>
          </a:p>
        </p:txBody>
      </p:sp>
      <p:pic>
        <p:nvPicPr>
          <p:cNvPr id="4" name="Google Shape;232;p28">
            <a:extLst>
              <a:ext uri="{FF2B5EF4-FFF2-40B4-BE49-F238E27FC236}">
                <a16:creationId xmlns:a16="http://schemas.microsoft.com/office/drawing/2014/main" id="{C17BE89E-9D28-299C-AEBF-77D6ACF69F8B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729215" y="731988"/>
            <a:ext cx="2056772" cy="19423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33;p28">
            <a:extLst>
              <a:ext uri="{FF2B5EF4-FFF2-40B4-BE49-F238E27FC236}">
                <a16:creationId xmlns:a16="http://schemas.microsoft.com/office/drawing/2014/main" id="{BB5E5D46-3B29-A551-D433-C8E91C8DEF79}"/>
              </a:ext>
            </a:extLst>
          </p:cNvPr>
          <p:cNvSpPr txBox="1"/>
          <p:nvPr/>
        </p:nvSpPr>
        <p:spPr>
          <a:xfrm>
            <a:off x="858548" y="5432448"/>
            <a:ext cx="8639413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how much aerobic exercise is needed for health benefits.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033852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30737-9BE2-D297-FD30-A69AABE9A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Keeping Safe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274E4-E5BD-36CD-CEA6-114FA3A98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8438" y="1482085"/>
            <a:ext cx="7765709" cy="4351338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endParaRPr lang="en-US"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6AA84F"/>
                </a:solidFill>
                <a:latin typeface="Open Sans"/>
                <a:ea typeface="Open Sans"/>
                <a:cs typeface="Open Sans"/>
                <a:sym typeface="Open Sans"/>
              </a:rPr>
              <a:t>KEEP GOING</a:t>
            </a:r>
          </a:p>
          <a:p>
            <a:pPr marL="457200" lvl="0" indent="-355600">
              <a:spcBef>
                <a:spcPts val="0"/>
              </a:spcBef>
              <a:buSzPts val="2000"/>
            </a:pP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breathing faster, sweating, feels a bit challenging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sz="1000"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1C232"/>
                </a:solidFill>
                <a:latin typeface="Open Sans"/>
                <a:ea typeface="Open Sans"/>
                <a:cs typeface="Open Sans"/>
                <a:sym typeface="Open Sans"/>
              </a:rPr>
              <a:t>SLOW DOWN</a:t>
            </a:r>
          </a:p>
          <a:p>
            <a:pPr marL="457200" indent="-355600">
              <a:buSzPts val="2000"/>
            </a:pP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out of breath, difficult to talk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solidFill>
                <a:schemeClr val="hlink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sz="1000" dirty="0">
              <a:solidFill>
                <a:schemeClr val="hlink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STOP</a:t>
            </a:r>
          </a:p>
          <a:p>
            <a:pPr marL="457200" lvl="0" indent="-355600">
              <a:buSzPts val="2000"/>
            </a:pPr>
            <a:r>
              <a:rPr lang="en-US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dizziness, significant shortness of breath, chest pain, etc.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>
              <a:latin typeface="Open Sans"/>
              <a:ea typeface="Open Sans"/>
              <a:cs typeface="Open Sans"/>
              <a:sym typeface="Open Sans"/>
            </a:endParaRPr>
          </a:p>
          <a:p>
            <a:endParaRPr lang="en-CA" dirty="0"/>
          </a:p>
        </p:txBody>
      </p:sp>
      <p:pic>
        <p:nvPicPr>
          <p:cNvPr id="4" name="Google Shape;241;p29">
            <a:extLst>
              <a:ext uri="{FF2B5EF4-FFF2-40B4-BE49-F238E27FC236}">
                <a16:creationId xmlns:a16="http://schemas.microsoft.com/office/drawing/2014/main" id="{A527BD5A-151C-EB92-58A1-D8F5FA0DC22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344425" y="1610587"/>
            <a:ext cx="3636826" cy="36368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43;p29">
            <a:extLst>
              <a:ext uri="{FF2B5EF4-FFF2-40B4-BE49-F238E27FC236}">
                <a16:creationId xmlns:a16="http://schemas.microsoft.com/office/drawing/2014/main" id="{036FE1B8-6E14-2D67-C2A7-979EE4028328}"/>
              </a:ext>
            </a:extLst>
          </p:cNvPr>
          <p:cNvSpPr txBox="1"/>
          <p:nvPr/>
        </p:nvSpPr>
        <p:spPr>
          <a:xfrm>
            <a:off x="817853" y="5495019"/>
            <a:ext cx="8276986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how much aerobic exercise is needed for health benefits.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562728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35D3D-40A1-B430-62D7-A13DEF888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37D8D-2ADB-2D02-961C-17912F83EC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400" b="1" dirty="0"/>
              <a:t>FITT Principle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b="1" dirty="0"/>
              <a:t>F</a:t>
            </a:r>
            <a:r>
              <a:rPr lang="en-US" dirty="0"/>
              <a:t>requency - how often?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b="1" dirty="0"/>
              <a:t>I</a:t>
            </a:r>
            <a:r>
              <a:rPr lang="en-US" dirty="0"/>
              <a:t>ntensity - how hard?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b="1" dirty="0"/>
              <a:t>T</a:t>
            </a:r>
            <a:r>
              <a:rPr lang="en-US" dirty="0"/>
              <a:t>ime - how long?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b="1" dirty="0"/>
              <a:t>T</a:t>
            </a:r>
            <a:r>
              <a:rPr lang="en-US" dirty="0"/>
              <a:t>ype - what?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lang="en-US" dirty="0"/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dirty="0"/>
              <a:t>Remember…</a:t>
            </a:r>
          </a:p>
          <a:p>
            <a:pPr marL="342900">
              <a:lnSpc>
                <a:spcPct val="115000"/>
              </a:lnSpc>
              <a:spcBef>
                <a:spcPts val="0"/>
              </a:spcBef>
            </a:pPr>
            <a:r>
              <a:rPr lang="en-US" dirty="0"/>
              <a:t>Set SMART goals</a:t>
            </a:r>
          </a:p>
          <a:p>
            <a:pPr marL="342900">
              <a:lnSpc>
                <a:spcPct val="115000"/>
              </a:lnSpc>
              <a:spcBef>
                <a:spcPts val="0"/>
              </a:spcBef>
            </a:pPr>
            <a:r>
              <a:rPr lang="en-US" dirty="0"/>
              <a:t>Start slowly</a:t>
            </a:r>
          </a:p>
          <a:p>
            <a:pPr marL="342900">
              <a:lnSpc>
                <a:spcPct val="115000"/>
              </a:lnSpc>
              <a:spcBef>
                <a:spcPts val="0"/>
              </a:spcBef>
            </a:pPr>
            <a:r>
              <a:rPr lang="en-US" dirty="0"/>
              <a:t>Establish the routine first, address intensity last</a:t>
            </a:r>
          </a:p>
          <a:p>
            <a:pPr marL="342900">
              <a:lnSpc>
                <a:spcPct val="115000"/>
              </a:lnSpc>
              <a:spcBef>
                <a:spcPts val="0"/>
              </a:spcBef>
            </a:pPr>
            <a:r>
              <a:rPr lang="en-US" dirty="0"/>
              <a:t>Focus on alignment/posture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914400" indent="0">
              <a:lnSpc>
                <a:spcPct val="115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457200" indent="0">
              <a:lnSpc>
                <a:spcPct val="115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685800" indent="0">
              <a:spcBef>
                <a:spcPts val="0"/>
              </a:spcBef>
              <a:buNone/>
            </a:pPr>
            <a:endParaRPr lang="en-US" sz="1800" dirty="0"/>
          </a:p>
        </p:txBody>
      </p:sp>
      <p:pic>
        <p:nvPicPr>
          <p:cNvPr id="4" name="Google Shape;251;p30">
            <a:extLst>
              <a:ext uri="{FF2B5EF4-FFF2-40B4-BE49-F238E27FC236}">
                <a16:creationId xmlns:a16="http://schemas.microsoft.com/office/drawing/2014/main" id="{929CFBD0-7337-B923-A5D6-5C91B53CA8E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08917" y="1489459"/>
            <a:ext cx="4219575" cy="2790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2636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44DB5-E846-D7EF-481D-0182D7035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Before You Start Exercising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FF1CB-2F02-0B27-2BCE-317869E25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750141"/>
            <a:ext cx="10515600" cy="408328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For almost everyone the benefits of exercise far outweigh the risks!</a:t>
            </a:r>
          </a:p>
          <a:p>
            <a:pPr lvl="0">
              <a:buSzPts val="1800"/>
            </a:pPr>
            <a:r>
              <a:rPr lang="en-US" sz="2400" dirty="0"/>
              <a:t>complete a </a:t>
            </a:r>
            <a:r>
              <a:rPr lang="en-US" sz="2400" b="1" dirty="0"/>
              <a:t>Get Active Questionnaire</a:t>
            </a:r>
            <a:r>
              <a:rPr lang="en-US" sz="2400" dirty="0"/>
              <a:t> before you start a new exercise program and...</a:t>
            </a:r>
          </a:p>
          <a:p>
            <a:pPr marL="114300" lvl="0" indent="0">
              <a:buSzPts val="1800"/>
              <a:buNone/>
            </a:pPr>
            <a:endParaRPr lang="en-US" sz="2400" dirty="0"/>
          </a:p>
          <a:p>
            <a:pPr lvl="0">
              <a:spcAft>
                <a:spcPts val="1000"/>
              </a:spcAft>
              <a:buSzPts val="1800"/>
            </a:pPr>
            <a:r>
              <a:rPr lang="en-US" sz="2400" dirty="0"/>
              <a:t>if you have any questions or concerns check with your doctor, a physiotherapist, a qualified exercise professional (Canadian Society for Exercise Physiology) or a </a:t>
            </a:r>
            <a:r>
              <a:rPr lang="en-US" sz="2400" dirty="0" err="1"/>
              <a:t>BoneFit</a:t>
            </a:r>
            <a:r>
              <a:rPr lang="en-US" sz="2400" baseline="30000" dirty="0" err="1"/>
              <a:t>TM</a:t>
            </a:r>
            <a:r>
              <a:rPr lang="en-US" sz="2400" dirty="0"/>
              <a:t> trained professional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838745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428296-2B64-D407-C135-C5B00EFB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Starter Activity</a:t>
            </a:r>
            <a:endParaRPr lang="en-CA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817922-2212-4AA6-5792-78C90A40B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809135"/>
            <a:ext cx="10515600" cy="4024288"/>
          </a:xfrm>
        </p:spPr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Please, complete the </a:t>
            </a:r>
            <a:r>
              <a:rPr lang="en-US" sz="2400" b="1" dirty="0"/>
              <a:t>Get Active Questionnaire</a:t>
            </a:r>
            <a:r>
              <a:rPr lang="en-US" sz="2400" dirty="0"/>
              <a:t> handout.</a:t>
            </a:r>
            <a:endParaRPr lang="en-US" sz="2400" b="1" dirty="0"/>
          </a:p>
          <a:p>
            <a:pPr marL="685800" lvl="0" indent="-457200">
              <a:spcBef>
                <a:spcPts val="0"/>
              </a:spcBef>
            </a:pPr>
            <a:endParaRPr lang="en-US" sz="2400" b="1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We will return to this questionnaire at the end of the workshop.</a:t>
            </a:r>
          </a:p>
          <a:p>
            <a:pPr marL="0" indent="0">
              <a:buNone/>
            </a:pPr>
            <a:endParaRPr lang="en-CA" sz="2400" dirty="0"/>
          </a:p>
        </p:txBody>
      </p:sp>
      <p:sp>
        <p:nvSpPr>
          <p:cNvPr id="2" name="Google Shape;112;p14">
            <a:extLst>
              <a:ext uri="{FF2B5EF4-FFF2-40B4-BE49-F238E27FC236}">
                <a16:creationId xmlns:a16="http://schemas.microsoft.com/office/drawing/2014/main" id="{27914F98-295C-50E1-B245-045C13F813B7}"/>
              </a:ext>
            </a:extLst>
          </p:cNvPr>
          <p:cNvSpPr txBox="1"/>
          <p:nvPr/>
        </p:nvSpPr>
        <p:spPr>
          <a:xfrm>
            <a:off x="650841" y="5410640"/>
            <a:ext cx="10931013" cy="4227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what I am doing well and what I can improve on in terms of exercise for bone health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3071312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8198B0-D158-F717-A720-95B7CBFFC8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7019A4-7061-C831-49FF-BF13F650D2C2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SMART Goal Setting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ADCF41-9ADB-3D99-924C-B3A4AA72BB3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2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67EF20-7212-0C0F-91C2-BFFE321B3DCA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796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D5B2E-7E5C-CFA8-F4E3-654BB5E3C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and Goal Setting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E50C6-DB03-188E-28F3-D9C80A168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In your </a:t>
            </a:r>
            <a:r>
              <a:rPr lang="en-US" b="1" dirty="0"/>
              <a:t>Aerobic Exercise - Workshop Guide</a:t>
            </a:r>
            <a:r>
              <a:rPr lang="en-US" dirty="0"/>
              <a:t>, consider the following:</a:t>
            </a:r>
          </a:p>
          <a:p>
            <a:pPr marL="0" lvl="0" indent="0">
              <a:buNone/>
            </a:pPr>
            <a:r>
              <a:rPr lang="en-US" dirty="0"/>
              <a:t>This week…</a:t>
            </a:r>
          </a:p>
          <a:p>
            <a:pPr marL="1028700" lvl="0" indent="-457200">
              <a:buSzPts val="1800"/>
            </a:pPr>
            <a:r>
              <a:rPr lang="en-US" dirty="0"/>
              <a:t>decide how you want to continue with aerobic exercise</a:t>
            </a:r>
          </a:p>
          <a:p>
            <a:pPr marL="1028700" lvl="0" indent="-457200">
              <a:buSzPts val="1800"/>
            </a:pPr>
            <a:r>
              <a:rPr lang="en-US" dirty="0"/>
              <a:t>identify how you will take action to benefit from the information you have learned</a:t>
            </a:r>
          </a:p>
          <a:p>
            <a:pPr marL="1028700" lvl="0" indent="-457200">
              <a:spcAft>
                <a:spcPts val="1000"/>
              </a:spcAft>
              <a:buSzPts val="1800"/>
            </a:pPr>
            <a:r>
              <a:rPr lang="en-US" dirty="0"/>
              <a:t>identify goals that will help you stay motivated</a:t>
            </a:r>
          </a:p>
          <a:p>
            <a:endParaRPr lang="en-CA" dirty="0"/>
          </a:p>
        </p:txBody>
      </p:sp>
      <p:sp>
        <p:nvSpPr>
          <p:cNvPr id="4" name="Google Shape;272;p33">
            <a:extLst>
              <a:ext uri="{FF2B5EF4-FFF2-40B4-BE49-F238E27FC236}">
                <a16:creationId xmlns:a16="http://schemas.microsoft.com/office/drawing/2014/main" id="{C756F5BC-821B-573A-FCD3-0AC6800E48D6}"/>
              </a:ext>
            </a:extLst>
          </p:cNvPr>
          <p:cNvSpPr txBox="1"/>
          <p:nvPr/>
        </p:nvSpPr>
        <p:spPr>
          <a:xfrm>
            <a:off x="817852" y="5193365"/>
            <a:ext cx="9063568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create a plan to continue or add aerobic exercise into my weekly routine.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480921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A9D3E-0C12-C6D2-3A3D-770BE451D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BD9A-5A88-64C1-C757-340996A85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set goals?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E87B7-457F-1567-95A5-A6EDFA976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sz="2400" dirty="0"/>
              <a:t>Setting </a:t>
            </a:r>
            <a:r>
              <a:rPr lang="en-US" sz="2400" b="1" dirty="0"/>
              <a:t>SMART</a:t>
            </a:r>
            <a:r>
              <a:rPr lang="en-US" sz="2400" dirty="0"/>
              <a:t> goals helps you make clear, successful changes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endParaRPr lang="en-US" sz="2400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sz="2400" b="1" dirty="0"/>
              <a:t>S</a:t>
            </a:r>
            <a:r>
              <a:rPr lang="en-US" sz="2400" dirty="0"/>
              <a:t>pecific		</a:t>
            </a:r>
            <a:r>
              <a:rPr lang="en-US" dirty="0"/>
              <a:t>How will I do it? What, how much, when, how often?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sz="2400" b="1" dirty="0"/>
              <a:t>M</a:t>
            </a:r>
            <a:r>
              <a:rPr lang="en-US" sz="2400" dirty="0"/>
              <a:t>easurable		</a:t>
            </a:r>
            <a:r>
              <a:rPr lang="en-US" dirty="0"/>
              <a:t>How will I measure it? What will it look like to achieve my goal?</a:t>
            </a:r>
            <a:endParaRPr lang="en-US" sz="2400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sz="2400" b="1" dirty="0"/>
              <a:t>A</a:t>
            </a:r>
            <a:r>
              <a:rPr lang="en-US" sz="2400" dirty="0"/>
              <a:t>chievable		</a:t>
            </a:r>
            <a:r>
              <a:rPr lang="en-US" dirty="0"/>
              <a:t>Can I do it? Can I keep doing it? Start small and build momentum.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sz="2400" b="1" dirty="0"/>
              <a:t>R</a:t>
            </a:r>
            <a:r>
              <a:rPr lang="en-US" sz="2400" dirty="0"/>
              <a:t>ealistic		</a:t>
            </a:r>
            <a:r>
              <a:rPr lang="en-US" dirty="0"/>
              <a:t>Is it within reach? Does my goal fit into your everyday life?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sz="2400" b="1" dirty="0"/>
              <a:t>T</a:t>
            </a:r>
            <a:r>
              <a:rPr lang="en-US" sz="2400" dirty="0"/>
              <a:t>ime-oriented	</a:t>
            </a:r>
            <a:r>
              <a:rPr lang="en-US" dirty="0"/>
              <a:t>When will I meet my goal?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272;p33">
            <a:extLst>
              <a:ext uri="{FF2B5EF4-FFF2-40B4-BE49-F238E27FC236}">
                <a16:creationId xmlns:a16="http://schemas.microsoft.com/office/drawing/2014/main" id="{69E1215B-26FC-4E05-3959-BD6D937F38D0}"/>
              </a:ext>
            </a:extLst>
          </p:cNvPr>
          <p:cNvSpPr txBox="1"/>
          <p:nvPr/>
        </p:nvSpPr>
        <p:spPr>
          <a:xfrm>
            <a:off x="817852" y="5375915"/>
            <a:ext cx="9171722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create a plan to continue or add aerobic exercise into my weekly routine.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3001535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35E86-A2A1-F4E2-ED1A-ACD476039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Hints to Stay Motivated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A6DFB-8DDA-16F6-97F7-F0D415E82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schedule exercise into your week</a:t>
            </a:r>
          </a:p>
          <a:p>
            <a:pPr lvl="0">
              <a:buSzPts val="1800"/>
            </a:pPr>
            <a:r>
              <a:rPr lang="en-US" sz="2400" dirty="0"/>
              <a:t>use the words “I will”, not “ I will try…”</a:t>
            </a:r>
          </a:p>
          <a:p>
            <a:pPr lvl="0">
              <a:buSzPts val="1800"/>
            </a:pPr>
            <a:r>
              <a:rPr lang="en-US" sz="2400" dirty="0"/>
              <a:t>choose a goal that is meaningful to you</a:t>
            </a:r>
          </a:p>
          <a:p>
            <a:pPr lvl="0">
              <a:buSzPts val="1800"/>
            </a:pPr>
            <a:r>
              <a:rPr lang="en-US" sz="2400" dirty="0"/>
              <a:t>big goals need to be broken down into smaller steps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but always keep your big goals in mind</a:t>
            </a:r>
          </a:p>
          <a:p>
            <a:pPr lvl="0">
              <a:buSzPts val="1800"/>
            </a:pPr>
            <a:r>
              <a:rPr lang="en-US" sz="2400" dirty="0"/>
              <a:t>reach out for support - recruit a “cheer team”</a:t>
            </a:r>
          </a:p>
          <a:p>
            <a:pPr marL="0" lvl="0" indent="0">
              <a:lnSpc>
                <a:spcPct val="100000"/>
              </a:lnSpc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272;p33">
            <a:extLst>
              <a:ext uri="{FF2B5EF4-FFF2-40B4-BE49-F238E27FC236}">
                <a16:creationId xmlns:a16="http://schemas.microsoft.com/office/drawing/2014/main" id="{AADCFFFE-5273-2D5B-CE10-CAD41B069C86}"/>
              </a:ext>
            </a:extLst>
          </p:cNvPr>
          <p:cNvSpPr txBox="1"/>
          <p:nvPr/>
        </p:nvSpPr>
        <p:spPr>
          <a:xfrm>
            <a:off x="817852" y="5375915"/>
            <a:ext cx="9171722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create a plan to continue or add aerobic exercise into my weekly routine.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395976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9A59E-5F7A-EE8A-C295-FD9848CC8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Cool-down Activity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4E05F-14BC-C66B-05B2-7E8CFAEB0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Review your </a:t>
            </a:r>
            <a:r>
              <a:rPr lang="en-US" sz="2400" b="1" dirty="0"/>
              <a:t>Get Active Questionnaire</a:t>
            </a:r>
            <a:r>
              <a:rPr lang="en-US" sz="2400" dirty="0"/>
              <a:t> from the Starter Activity. In your </a:t>
            </a:r>
            <a:r>
              <a:rPr lang="en-US" sz="2400" b="1" dirty="0"/>
              <a:t>Workshop Guide</a:t>
            </a:r>
            <a:r>
              <a:rPr lang="en-US" sz="2400" dirty="0"/>
              <a:t>, consider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what changes do you need to make to your daily routine?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how can you make these changes?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which areas should you focus on first?</a:t>
            </a:r>
          </a:p>
          <a:p>
            <a:pPr lvl="0" indent="-457200"/>
            <a:endParaRPr lang="en-US" sz="2400" dirty="0"/>
          </a:p>
          <a:p>
            <a:pPr lvl="0">
              <a:buSzPts val="1800"/>
            </a:pPr>
            <a:r>
              <a:rPr lang="en-US" sz="2400" dirty="0"/>
              <a:t>Create a SMART goal for improving your exercise routine that you can work towards over the next week </a:t>
            </a:r>
          </a:p>
          <a:p>
            <a:endParaRPr lang="en-CA" sz="2400" dirty="0"/>
          </a:p>
        </p:txBody>
      </p:sp>
      <p:sp>
        <p:nvSpPr>
          <p:cNvPr id="5" name="Google Shape;272;p33">
            <a:extLst>
              <a:ext uri="{FF2B5EF4-FFF2-40B4-BE49-F238E27FC236}">
                <a16:creationId xmlns:a16="http://schemas.microsoft.com/office/drawing/2014/main" id="{FE2B0D4D-58B5-0B2F-A714-060B3F0C03EA}"/>
              </a:ext>
            </a:extLst>
          </p:cNvPr>
          <p:cNvSpPr txBox="1"/>
          <p:nvPr/>
        </p:nvSpPr>
        <p:spPr>
          <a:xfrm>
            <a:off x="817852" y="5375915"/>
            <a:ext cx="9171722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create a plan to continue or add aerobic exercise into my weekly routine.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055984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EA834-3E53-D071-E423-A4C2272EC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F6241-4C0C-EA1C-4DA4-F6117CF21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0">
              <a:spcBef>
                <a:spcPts val="0"/>
              </a:spcBef>
              <a:buNone/>
            </a:pPr>
            <a:r>
              <a:rPr lang="en-US" sz="2400" dirty="0"/>
              <a:t>Osteoporosis Canada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400" dirty="0"/>
              <a:t>osteoporosis.ca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r>
              <a:rPr lang="en-US" sz="2400" dirty="0"/>
              <a:t>Dr. David Hanley Osteoporosis Centre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400" dirty="0"/>
              <a:t>osteoporosiscalgary.com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r>
              <a:rPr lang="en-US" sz="2400" dirty="0"/>
              <a:t>National Osteoporosis Foundation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400" dirty="0"/>
              <a:t>nof.org</a:t>
            </a:r>
          </a:p>
          <a:p>
            <a:pPr lvl="0" indent="0" algn="ctr">
              <a:spcBef>
                <a:spcPts val="0"/>
              </a:spcBef>
              <a:buNone/>
            </a:pPr>
            <a:endParaRPr lang="en-US" sz="2400" dirty="0"/>
          </a:p>
          <a:p>
            <a:pPr marL="0" lvl="0" indent="0" algn="ctr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017201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7BBC-3DDE-62B9-8E8F-C0D5B470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SPONSORS</a:t>
            </a:r>
            <a:endParaRPr lang="en-CA" dirty="0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EFEBCC5A-7858-5C77-C92B-8A7F7C7D0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0" y="1951694"/>
            <a:ext cx="2743200" cy="643136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21A8161-DC66-4961-C08C-149F6038E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7" y="1916373"/>
            <a:ext cx="2621973" cy="713777"/>
          </a:xfrm>
          <a:prstGeom prst="rect">
            <a:avLst/>
          </a:prstGeom>
        </p:spPr>
      </p:pic>
      <p:pic>
        <p:nvPicPr>
          <p:cNvPr id="6" name="Picture 7" descr="Text&#10;&#10;Description automatically generated">
            <a:extLst>
              <a:ext uri="{FF2B5EF4-FFF2-40B4-BE49-F238E27FC236}">
                <a16:creationId xmlns:a16="http://schemas.microsoft.com/office/drawing/2014/main" id="{C4C06C91-25A5-0AD3-7CAD-35C658EFC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31" y="3739024"/>
            <a:ext cx="1868632" cy="1180850"/>
          </a:xfrm>
          <a:prstGeom prst="rect">
            <a:avLst/>
          </a:prstGeom>
        </p:spPr>
      </p:pic>
      <p:pic>
        <p:nvPicPr>
          <p:cNvPr id="8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9368B5B-777F-C63A-64FD-5B744E5B5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283" y="3763545"/>
            <a:ext cx="1666875" cy="1171575"/>
          </a:xfrm>
          <a:prstGeom prst="rect">
            <a:avLst/>
          </a:prstGeom>
        </p:spPr>
      </p:pic>
      <p:pic>
        <p:nvPicPr>
          <p:cNvPr id="9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128FEB48-5AEA-EB71-73DB-426B384CF4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5962" y="3591666"/>
            <a:ext cx="2085110" cy="1340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BCA40-28FF-A5C0-642B-D8B06DA0C0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588" y="2019639"/>
            <a:ext cx="3332359" cy="45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1067-AF0B-21F7-847D-F5F2362F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C3699-03D9-F9E7-2FB1-533AA286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dirty="0">
                <a:ea typeface="Open Sans"/>
                <a:cs typeface="Open Sans"/>
                <a:sym typeface="Open Sans"/>
              </a:rPr>
              <a:t>Osteoporosis Canada. (2018). </a:t>
            </a:r>
            <a:r>
              <a:rPr lang="en-US" i="1" dirty="0">
                <a:ea typeface="Open Sans"/>
                <a:cs typeface="Open Sans"/>
                <a:sym typeface="Open Sans"/>
              </a:rPr>
              <a:t>Too Fit to Fracture: Managing Osteoporosis through Exercise.</a:t>
            </a:r>
            <a:endParaRPr lang="en-US" dirty="0">
              <a:ea typeface="Open Sans"/>
              <a:cs typeface="Open Sans"/>
              <a:sym typeface="Open Sans"/>
            </a:endParaRPr>
          </a:p>
          <a:p>
            <a:pPr lvl="0" indent="0">
              <a:spcBef>
                <a:spcPts val="0"/>
              </a:spcBef>
              <a:buNone/>
            </a:pPr>
            <a:endParaRPr lang="en-US" dirty="0">
              <a:ea typeface="Open Sans"/>
              <a:cs typeface="Open Sans"/>
              <a:sym typeface="Open Sans"/>
            </a:endParaRPr>
          </a:p>
          <a:p>
            <a:pPr lvl="0" indent="0">
              <a:spcBef>
                <a:spcPts val="0"/>
              </a:spcBef>
              <a:buNone/>
            </a:pPr>
            <a:r>
              <a:rPr lang="en-US" dirty="0">
                <a:ea typeface="Open Sans"/>
                <a:cs typeface="Open Sans"/>
                <a:sym typeface="Open Sans"/>
              </a:rPr>
              <a:t>Alberta Health Services. (2013). </a:t>
            </a:r>
            <a:r>
              <a:rPr lang="en-US" i="1" dirty="0">
                <a:ea typeface="Open Sans"/>
                <a:cs typeface="Open Sans"/>
                <a:sym typeface="Open Sans"/>
              </a:rPr>
              <a:t>Osteoporosis/Bone Health Education Program. </a:t>
            </a:r>
            <a:endParaRPr lang="en-US" dirty="0">
              <a:ea typeface="Open Sans"/>
              <a:cs typeface="Open Sans"/>
              <a:sym typeface="Open Sans"/>
            </a:endParaRPr>
          </a:p>
          <a:p>
            <a:pPr lvl="0" indent="0">
              <a:spcBef>
                <a:spcPts val="0"/>
              </a:spcBef>
              <a:buNone/>
            </a:pPr>
            <a:endParaRPr lang="en-US" sz="3200" dirty="0">
              <a:ea typeface="Open Sans"/>
              <a:cs typeface="Open Sans"/>
              <a:sym typeface="Open Sans"/>
            </a:endParaRPr>
          </a:p>
          <a:p>
            <a:pPr lvl="0" indent="0">
              <a:spcBef>
                <a:spcPts val="0"/>
              </a:spcBef>
              <a:buNone/>
            </a:pPr>
            <a:endParaRPr lang="en-US" sz="3200" dirty="0">
              <a:ea typeface="Open Sans"/>
              <a:cs typeface="Open Sans"/>
              <a:sym typeface="Open Sans"/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sz="3200" dirty="0">
              <a:ea typeface="Open Sans"/>
              <a:cs typeface="Open Sans"/>
              <a:sym typeface="Open Sans"/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3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332C0C-8D13-710B-5C85-8ED8714E6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Agenda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BFF8-C1E9-B34B-A836-6C08379B8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1. Exercise Guidelines</a:t>
            </a:r>
          </a:p>
          <a:p>
            <a:endParaRPr lang="en-US" sz="2400" dirty="0"/>
          </a:p>
          <a:p>
            <a:r>
              <a:rPr lang="en-US" sz="2400" dirty="0"/>
              <a:t>2. SMART Goal Setting</a:t>
            </a:r>
          </a:p>
          <a:p>
            <a:endParaRPr lang="en-US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58CB113-C415-7626-AC4F-B889F3153562}"/>
              </a:ext>
            </a:extLst>
          </p:cNvPr>
          <p:cNvSpPr txBox="1">
            <a:spLocks/>
          </p:cNvSpPr>
          <p:nvPr/>
        </p:nvSpPr>
        <p:spPr>
          <a:xfrm>
            <a:off x="7944431" y="6438957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solidFill>
                  <a:schemeClr val="tx2"/>
                </a:solidFill>
                <a:latin typeface="+mn-lt"/>
              </a:rPr>
              <a:t>Data-Driven. People-Led. Outcome-Focused.</a:t>
            </a:r>
            <a:endParaRPr lang="en-CA" sz="9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551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CD7C4E-88F9-9CF9-7FE7-0E2040FF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3D406-5452-882A-2A59-016FCCA8E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200" dirty="0"/>
              <a:t>I will be able to…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pPr marL="457200" lvl="0" indent="-368300">
              <a:lnSpc>
                <a:spcPct val="115000"/>
              </a:lnSpc>
              <a:spcBef>
                <a:spcPts val="0"/>
              </a:spcBef>
              <a:buSzPts val="2200"/>
            </a:pPr>
            <a:r>
              <a:rPr lang="en-US" dirty="0"/>
              <a:t>Assess my personal activity level in relation to both the Canadian Physical Activity Guidelines and the Osteoporosis Canada recommendations for bone health</a:t>
            </a:r>
          </a:p>
          <a:p>
            <a:pPr marL="457200" lvl="0" indent="-368300">
              <a:lnSpc>
                <a:spcPct val="115000"/>
              </a:lnSpc>
              <a:buSzPts val="2200"/>
            </a:pPr>
            <a:r>
              <a:rPr lang="en-US" dirty="0"/>
              <a:t>Identify how much aerobic exercise is needed for health benefits</a:t>
            </a:r>
          </a:p>
          <a:p>
            <a:pPr marL="457200" lvl="0" indent="-368300">
              <a:lnSpc>
                <a:spcPct val="115000"/>
              </a:lnSpc>
              <a:buSzPts val="2200"/>
            </a:pPr>
            <a:r>
              <a:rPr lang="en-US" dirty="0"/>
              <a:t>Identify the difference between weight-bearing and non-weight-bearing aerobic exercise and why this is important for those with osteoporosis</a:t>
            </a:r>
          </a:p>
          <a:p>
            <a:pPr marL="457200" lvl="0" indent="-368300">
              <a:lnSpc>
                <a:spcPct val="115000"/>
              </a:lnSpc>
              <a:buSzPts val="2200"/>
            </a:pPr>
            <a:r>
              <a:rPr lang="en-US" dirty="0"/>
              <a:t>Create a plan to continue or add aerobic exercise into my weekly routine</a:t>
            </a:r>
          </a:p>
          <a:p>
            <a:pPr marL="685800" lvl="0" indent="0">
              <a:buNone/>
            </a:pPr>
            <a:endParaRPr lang="en-US" sz="2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659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5A0-DD6A-F29A-BDD0-9F6449DC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F6CB83-8F86-8E54-5C22-B821C3E8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48" y="1584959"/>
            <a:ext cx="8417726" cy="4239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C45107-6A22-5F76-38E9-5F17DD9D1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navigate the slides</a:t>
            </a:r>
            <a:endParaRPr lang="en-CA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050991C-B494-1E52-1766-714A9E8E2655}"/>
              </a:ext>
            </a:extLst>
          </p:cNvPr>
          <p:cNvSpPr/>
          <p:nvPr/>
        </p:nvSpPr>
        <p:spPr>
          <a:xfrm>
            <a:off x="1931306" y="1783062"/>
            <a:ext cx="4521200" cy="64863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4FB6E9-DFA5-179E-9C25-2E791D767E14}"/>
              </a:ext>
            </a:extLst>
          </p:cNvPr>
          <p:cNvSpPr/>
          <p:nvPr/>
        </p:nvSpPr>
        <p:spPr>
          <a:xfrm>
            <a:off x="2177175" y="2544895"/>
            <a:ext cx="3170044" cy="2819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44547A-582C-BD75-909D-FF962A13A533}"/>
              </a:ext>
            </a:extLst>
          </p:cNvPr>
          <p:cNvSpPr/>
          <p:nvPr/>
        </p:nvSpPr>
        <p:spPr>
          <a:xfrm>
            <a:off x="2150576" y="5451980"/>
            <a:ext cx="4301930" cy="44144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E8C80B0-29AC-5BA8-F6C6-5685E19E2745}"/>
              </a:ext>
            </a:extLst>
          </p:cNvPr>
          <p:cNvSpPr/>
          <p:nvPr/>
        </p:nvSpPr>
        <p:spPr>
          <a:xfrm>
            <a:off x="5269510" y="2387989"/>
            <a:ext cx="4181582" cy="18737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Google Shape;134;p17">
            <a:extLst>
              <a:ext uri="{FF2B5EF4-FFF2-40B4-BE49-F238E27FC236}">
                <a16:creationId xmlns:a16="http://schemas.microsoft.com/office/drawing/2014/main" id="{05422CB3-FBE7-F736-3EC7-9AC2A90518F9}"/>
              </a:ext>
            </a:extLst>
          </p:cNvPr>
          <p:cNvSpPr txBox="1">
            <a:spLocks/>
          </p:cNvSpPr>
          <p:nvPr/>
        </p:nvSpPr>
        <p:spPr>
          <a:xfrm>
            <a:off x="9258735" y="1825217"/>
            <a:ext cx="2933265" cy="379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title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key information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learning objective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4" name="Google Shape;136;p17">
            <a:extLst>
              <a:ext uri="{FF2B5EF4-FFF2-40B4-BE49-F238E27FC236}">
                <a16:creationId xmlns:a16="http://schemas.microsoft.com/office/drawing/2014/main" id="{29EAF0A6-9E99-E153-ECDB-8F778BEC3BE3}"/>
              </a:ext>
            </a:extLst>
          </p:cNvPr>
          <p:cNvCxnSpPr>
            <a:cxnSpLocks/>
          </p:cNvCxnSpPr>
          <p:nvPr/>
        </p:nvCxnSpPr>
        <p:spPr>
          <a:xfrm flipH="1">
            <a:off x="5622437" y="2048746"/>
            <a:ext cx="3828655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37;p17">
            <a:extLst>
              <a:ext uri="{FF2B5EF4-FFF2-40B4-BE49-F238E27FC236}">
                <a16:creationId xmlns:a16="http://schemas.microsoft.com/office/drawing/2014/main" id="{09354187-DA92-22DD-1488-FDCC06FD281F}"/>
              </a:ext>
            </a:extLst>
          </p:cNvPr>
          <p:cNvCxnSpPr>
            <a:cxnSpLocks/>
          </p:cNvCxnSpPr>
          <p:nvPr/>
        </p:nvCxnSpPr>
        <p:spPr>
          <a:xfrm flipH="1">
            <a:off x="8783451" y="3429000"/>
            <a:ext cx="667641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138;p17">
            <a:extLst>
              <a:ext uri="{FF2B5EF4-FFF2-40B4-BE49-F238E27FC236}">
                <a16:creationId xmlns:a16="http://schemas.microsoft.com/office/drawing/2014/main" id="{DEF20235-304D-4439-E63C-448F5A1D9408}"/>
              </a:ext>
            </a:extLst>
          </p:cNvPr>
          <p:cNvCxnSpPr>
            <a:cxnSpLocks/>
          </p:cNvCxnSpPr>
          <p:nvPr/>
        </p:nvCxnSpPr>
        <p:spPr>
          <a:xfrm flipH="1">
            <a:off x="5876357" y="4502032"/>
            <a:ext cx="3574735" cy="914165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" name="Google Shape;134;p17">
            <a:extLst>
              <a:ext uri="{FF2B5EF4-FFF2-40B4-BE49-F238E27FC236}">
                <a16:creationId xmlns:a16="http://schemas.microsoft.com/office/drawing/2014/main" id="{BA7B62B7-D235-AF3E-B975-802E7F414105}"/>
              </a:ext>
            </a:extLst>
          </p:cNvPr>
          <p:cNvSpPr txBox="1">
            <a:spLocks/>
          </p:cNvSpPr>
          <p:nvPr/>
        </p:nvSpPr>
        <p:spPr>
          <a:xfrm>
            <a:off x="267956" y="2792956"/>
            <a:ext cx="1882620" cy="890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image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3" name="Google Shape;135;p17">
            <a:extLst>
              <a:ext uri="{FF2B5EF4-FFF2-40B4-BE49-F238E27FC236}">
                <a16:creationId xmlns:a16="http://schemas.microsoft.com/office/drawing/2014/main" id="{621DDDD4-13D8-1140-C57A-B5256300340B}"/>
              </a:ext>
            </a:extLst>
          </p:cNvPr>
          <p:cNvCxnSpPr>
            <a:cxnSpLocks/>
          </p:cNvCxnSpPr>
          <p:nvPr/>
        </p:nvCxnSpPr>
        <p:spPr>
          <a:xfrm>
            <a:off x="1564640" y="3149600"/>
            <a:ext cx="1176268" cy="152121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882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115A-7D9E-F803-0832-1459CD18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D959-35E5-6C47-4665-6A5E8C2F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Guide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2254-8927-1B18-3BF4-58A6DD2B6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927123"/>
            <a:ext cx="10515600" cy="390630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As we progress through this workshop, please ensure to complete the appropriate sections of the </a:t>
            </a:r>
            <a:r>
              <a:rPr lang="en-US" sz="2400" b="1" dirty="0"/>
              <a:t>Workshop Guide</a:t>
            </a:r>
            <a:r>
              <a:rPr lang="en-US" sz="2400" dirty="0"/>
              <a:t> provided for you.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This will be your quick reference following this workshop to aid you on your bone health journey.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29241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874E-9FE3-3450-94C2-A34CBD3C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BF49D7-8700-C4B3-BB3C-AD113092C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AA0057-ECF1-3AB6-120D-C0557A3394E0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Exercise Guidelines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9715D21-1095-D33E-349E-92570A4215C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1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2D9F7D-A986-DE38-ECC2-7B9B2C98E2D4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7939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752664-FCCB-0884-9D87-6780D7B10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Exercise for Bone Health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6D6028-1DF3-A49E-38C9-8199D268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10515600" cy="4161939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Osteoporosis Canada recommends:</a:t>
            </a:r>
          </a:p>
          <a:p>
            <a:pPr marL="1028700" lvl="0" indent="-457200">
              <a:buSzPts val="1800"/>
            </a:pPr>
            <a:r>
              <a:rPr lang="en-US" dirty="0"/>
              <a:t>at least 150 minutes of moderate-to-vigorous intensity aerobic physical activity per week, in bouts of 10 minutes or more - </a:t>
            </a:r>
            <a:r>
              <a:rPr lang="en-US" b="1" dirty="0"/>
              <a:t>weight-bearing</a:t>
            </a:r>
            <a:r>
              <a:rPr lang="en-US" dirty="0"/>
              <a:t> is better</a:t>
            </a:r>
          </a:p>
          <a:p>
            <a:pPr marL="1028700" lvl="0" indent="-457200">
              <a:buSzPts val="1800"/>
            </a:pPr>
            <a:r>
              <a:rPr lang="en-US" dirty="0"/>
              <a:t>muscle and bone strengthening activities using major muscle groups, at least 2 days per week</a:t>
            </a:r>
          </a:p>
          <a:p>
            <a:pPr marL="1028700" lvl="0" indent="-457200">
              <a:buSzPts val="1800"/>
            </a:pPr>
            <a:r>
              <a:rPr lang="en-US" dirty="0"/>
              <a:t>physical activities to enhance balance and prevent falls daily</a:t>
            </a:r>
          </a:p>
          <a:p>
            <a:pPr marL="1028700" lvl="0" indent="-457200">
              <a:buSzPts val="1800"/>
            </a:pPr>
            <a:r>
              <a:rPr lang="en-US" dirty="0"/>
              <a:t>practice spine sparing strategies and good posture daily</a:t>
            </a:r>
          </a:p>
          <a:p>
            <a:pPr lvl="0" indent="0">
              <a:buNone/>
            </a:pPr>
            <a:endParaRPr lang="en-US" sz="1800" dirty="0"/>
          </a:p>
          <a:p>
            <a:pPr lvl="0" indent="0">
              <a:spcBef>
                <a:spcPts val="0"/>
              </a:spcBef>
              <a:buNone/>
            </a:pPr>
            <a:endParaRPr lang="en-US" sz="1800" dirty="0"/>
          </a:p>
          <a:p>
            <a:endParaRPr lang="en-CA" sz="1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EADEEC-39A5-B9D5-80AA-662622F3BFD5}"/>
              </a:ext>
            </a:extLst>
          </p:cNvPr>
          <p:cNvSpPr/>
          <p:nvPr/>
        </p:nvSpPr>
        <p:spPr>
          <a:xfrm>
            <a:off x="1000488" y="5248648"/>
            <a:ext cx="101001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</a:p>
        </p:txBody>
      </p:sp>
    </p:spTree>
    <p:extLst>
      <p:ext uri="{BB962C8B-B14F-4D97-AF65-F5344CB8AC3E}">
        <p14:creationId xmlns:p14="http://schemas.microsoft.com/office/powerpoint/2010/main" val="137439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6C6AF-E6B5-4AE7-DF5C-AD78E72CC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What is Aerobic Exercise?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23966-1A40-AD14-09EB-9D8E61AF5E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US" sz="2400" dirty="0"/>
              <a:t>aka “cardio”</a:t>
            </a:r>
          </a:p>
          <a:p>
            <a:pPr marL="514350" lvl="0" indent="-457200">
              <a:lnSpc>
                <a:spcPct val="100000"/>
              </a:lnSpc>
              <a:buSzPts val="2700"/>
            </a:pPr>
            <a:r>
              <a:rPr lang="en-US" sz="2400" dirty="0"/>
              <a:t>physical activity that is rhythmic in nature, uses large muscle groups and results in an increase in breathing and heart rate</a:t>
            </a:r>
          </a:p>
          <a:p>
            <a:pPr marL="914400" lvl="0" indent="-457200">
              <a:lnSpc>
                <a:spcPct val="100000"/>
              </a:lnSpc>
            </a:pPr>
            <a:endParaRPr lang="en-US" sz="2400" dirty="0"/>
          </a:p>
          <a:p>
            <a:pPr marL="514350" lvl="0"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US" sz="2400" dirty="0"/>
              <a:t>examples:</a:t>
            </a:r>
          </a:p>
          <a:p>
            <a:pPr marL="971550" lvl="1"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US" sz="2000" dirty="0"/>
              <a:t>walking</a:t>
            </a:r>
          </a:p>
          <a:p>
            <a:pPr marL="971550" lvl="1"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US" sz="2000" dirty="0"/>
              <a:t>cycling</a:t>
            </a:r>
          </a:p>
          <a:p>
            <a:pPr marL="971550" lvl="1"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US" sz="2000" dirty="0"/>
              <a:t>dancing</a:t>
            </a:r>
          </a:p>
          <a:p>
            <a:pPr marL="971550" lvl="1"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US" sz="2000" dirty="0"/>
              <a:t>swimming</a:t>
            </a:r>
          </a:p>
          <a:p>
            <a:pPr marL="971550" lvl="1" indent="-457200">
              <a:lnSpc>
                <a:spcPct val="100000"/>
              </a:lnSpc>
              <a:spcBef>
                <a:spcPts val="0"/>
              </a:spcBef>
              <a:buSzPts val="2700"/>
            </a:pPr>
            <a:r>
              <a:rPr lang="en-US" sz="2000" dirty="0"/>
              <a:t>others?</a:t>
            </a:r>
          </a:p>
          <a:p>
            <a:pPr marL="68580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/>
          </a:p>
          <a:p>
            <a:endParaRPr lang="en-CA" sz="2400" dirty="0"/>
          </a:p>
        </p:txBody>
      </p:sp>
      <p:pic>
        <p:nvPicPr>
          <p:cNvPr id="4" name="Google Shape;167;p21">
            <a:extLst>
              <a:ext uri="{FF2B5EF4-FFF2-40B4-BE49-F238E27FC236}">
                <a16:creationId xmlns:a16="http://schemas.microsoft.com/office/drawing/2014/main" id="{31D9207B-E32C-C9C6-784E-DCC0AEBB8DC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352771" y="3457265"/>
            <a:ext cx="848600" cy="1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68;p21">
            <a:extLst>
              <a:ext uri="{FF2B5EF4-FFF2-40B4-BE49-F238E27FC236}">
                <a16:creationId xmlns:a16="http://schemas.microsoft.com/office/drawing/2014/main" id="{E55F4F33-F530-4FC7-F6DE-D8B43E46F2C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97156" y="2985905"/>
            <a:ext cx="1843165" cy="1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69;p21">
            <a:extLst>
              <a:ext uri="{FF2B5EF4-FFF2-40B4-BE49-F238E27FC236}">
                <a16:creationId xmlns:a16="http://schemas.microsoft.com/office/drawing/2014/main" id="{EA0A15C5-06F2-B92B-2E4F-735E6C69FAB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06435" y="3294248"/>
            <a:ext cx="1549200" cy="154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70;p21">
            <a:extLst>
              <a:ext uri="{FF2B5EF4-FFF2-40B4-BE49-F238E27FC236}">
                <a16:creationId xmlns:a16="http://schemas.microsoft.com/office/drawing/2014/main" id="{12FC8B72-6AEC-E95B-D8B5-DB670D246B2D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81062" y="3639006"/>
            <a:ext cx="848600" cy="177409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71;p21">
            <a:extLst>
              <a:ext uri="{FF2B5EF4-FFF2-40B4-BE49-F238E27FC236}">
                <a16:creationId xmlns:a16="http://schemas.microsoft.com/office/drawing/2014/main" id="{BB39AA3A-6A2B-DC5B-4CAC-8EB6046F2CA4}"/>
              </a:ext>
            </a:extLst>
          </p:cNvPr>
          <p:cNvSpPr txBox="1"/>
          <p:nvPr/>
        </p:nvSpPr>
        <p:spPr>
          <a:xfrm>
            <a:off x="960584" y="5440261"/>
            <a:ext cx="824240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how much aerobic exercise is needed for health benefits.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949606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IHO">
  <a:themeElements>
    <a:clrScheme name="IIHO">
      <a:dk1>
        <a:srgbClr val="000000"/>
      </a:dk1>
      <a:lt1>
        <a:srgbClr val="FFFFFF"/>
      </a:lt1>
      <a:dk2>
        <a:srgbClr val="1C365D"/>
      </a:dk2>
      <a:lt2>
        <a:srgbClr val="F9F9F9"/>
      </a:lt2>
      <a:accent1>
        <a:srgbClr val="1C365D"/>
      </a:accent1>
      <a:accent2>
        <a:srgbClr val="000000"/>
      </a:accent2>
      <a:accent3>
        <a:srgbClr val="EF4C4B"/>
      </a:accent3>
      <a:accent4>
        <a:srgbClr val="10B0E6"/>
      </a:accent4>
      <a:accent5>
        <a:srgbClr val="F05920"/>
      </a:accent5>
      <a:accent6>
        <a:srgbClr val="5954AA"/>
      </a:accent6>
      <a:hlink>
        <a:srgbClr val="F58F68"/>
      </a:hlink>
      <a:folHlink>
        <a:srgbClr val="6596AC"/>
      </a:folHlink>
    </a:clrScheme>
    <a:fontScheme name="IIHO - Presentation">
      <a:majorFont>
        <a:latin typeface="Gotham Medium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2M Theme" id="{C1A08E20-3184-495C-AAD3-44D70DE9E3D6}" vid="{2E43031F-31BC-4170-A6D7-72B4ED18A4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63CA55308799244BAA56CFB9708BAE76" ma:contentTypeVersion="0" ma:contentTypeDescription="Create a new folder." ma:contentTypeScope="" ma:versionID="3aa438f6352858d72faad4e45af5a6e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ListForm</Display>
  <Edit>ListForm</Edit>
  <New>ListForm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CF7DDF-0555-4B18-869A-E83095CA0A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E213EA8-406F-4959-93D7-2FFC29128B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67E44F-F7EA-4713-9460-A11D829BD997}">
  <ds:schemaRefs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3821</TotalTime>
  <Words>1438</Words>
  <Application>Microsoft Office PowerPoint</Application>
  <PresentationFormat>Widescreen</PresentationFormat>
  <Paragraphs>208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Source Sans Pro</vt:lpstr>
      <vt:lpstr>Lato Black</vt:lpstr>
      <vt:lpstr>Arial</vt:lpstr>
      <vt:lpstr>Open Sans</vt:lpstr>
      <vt:lpstr>Calibri</vt:lpstr>
      <vt:lpstr>Golos Text SemiBold</vt:lpstr>
      <vt:lpstr>Lato</vt:lpstr>
      <vt:lpstr>Gotham Medium</vt:lpstr>
      <vt:lpstr>Golos Text</vt:lpstr>
      <vt:lpstr>Lato SemiBold</vt:lpstr>
      <vt:lpstr>IIHO</vt:lpstr>
      <vt:lpstr>Aerobic Exercise</vt:lpstr>
      <vt:lpstr>Starter Activity</vt:lpstr>
      <vt:lpstr>PowerPoint Presentation</vt:lpstr>
      <vt:lpstr>Learning Objectives</vt:lpstr>
      <vt:lpstr>How to navigate the slides</vt:lpstr>
      <vt:lpstr>Workshop Guide</vt:lpstr>
      <vt:lpstr>PowerPoint Presentation</vt:lpstr>
      <vt:lpstr>Exercise for Bone Health</vt:lpstr>
      <vt:lpstr>What is Aerobic Exercise?</vt:lpstr>
      <vt:lpstr>How much aerobic exercise do I need?</vt:lpstr>
      <vt:lpstr>Canadian Physical Activity Guidelines</vt:lpstr>
      <vt:lpstr>Weight-bearing Aerobic Exercise</vt:lpstr>
      <vt:lpstr>Nordic Pole Walking</vt:lpstr>
      <vt:lpstr>Benefits of Aerobic Exercise</vt:lpstr>
      <vt:lpstr>Benefits of Aerobic Exercise</vt:lpstr>
      <vt:lpstr>Monitoring Intensity - How hard?</vt:lpstr>
      <vt:lpstr>Keeping Safe</vt:lpstr>
      <vt:lpstr>Getting Started</vt:lpstr>
      <vt:lpstr>Before You Start Exercising</vt:lpstr>
      <vt:lpstr>PowerPoint Presentation</vt:lpstr>
      <vt:lpstr>Planning and Goal Setting</vt:lpstr>
      <vt:lpstr>How do I set goals?</vt:lpstr>
      <vt:lpstr>Hints to Stay Motivated</vt:lpstr>
      <vt:lpstr>Cool-down Activity</vt:lpstr>
      <vt:lpstr>Additional Resources</vt:lpstr>
      <vt:lpstr>SPONSORS</vt:lpstr>
      <vt:lpstr>Bibliography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for Improved  Health Outcomes</dc:title>
  <dc:creator>kreczek@albertaboneandjoint.com</dc:creator>
  <cp:lastModifiedBy>Katelyn Reczek</cp:lastModifiedBy>
  <cp:revision>154</cp:revision>
  <dcterms:created xsi:type="dcterms:W3CDTF">2024-10-10T15:42:02Z</dcterms:created>
  <dcterms:modified xsi:type="dcterms:W3CDTF">2026-06-10T22:55:29Z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0x01200063CA55308799244BAA56CFB9708BAE76</vt:lpwstr>
  </property>
  <property fmtid="{D5CDD505-2E9C-101B-9397-08002B2CF9AE}" pid="3" name="TaxKeyword">
    <vt:lpwstr/>
  </property>
  <property fmtid="{D5CDD505-2E9C-101B-9397-08002B2CF9AE}" pid="4" name="id36a9f0712845ca955fcb0a3e929228">
    <vt:lpwstr/>
  </property>
  <property fmtid="{D5CDD505-2E9C-101B-9397-08002B2CF9AE}" pid="5" name="PresentationType">
    <vt:lpwstr/>
  </property>
  <property fmtid="{D5CDD505-2E9C-101B-9397-08002B2CF9AE}" pid="6" name="jde21c1f01e54cd7967ea90ca4fa1413">
    <vt:lpwstr/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bd0c6da2c61e468f982e4e277c6995b7">
    <vt:lpwstr/>
  </property>
  <property fmtid="{D5CDD505-2E9C-101B-9397-08002B2CF9AE}" pid="10" name="TaxKeywordTaxHTField">
    <vt:lpwstr/>
  </property>
  <property fmtid="{D5CDD505-2E9C-101B-9397-08002B2CF9AE}" pid="11" name="Research_x0020_Log_x0020_Type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p149e414ec534a5cafb1f9f4f4bbef12">
    <vt:lpwstr/>
  </property>
  <property fmtid="{D5CDD505-2E9C-101B-9397-08002B2CF9AE}" pid="15" name="g15ef28a6b3c498cab9fb88b6bb3843e">
    <vt:lpwstr/>
  </property>
  <property fmtid="{D5CDD505-2E9C-101B-9397-08002B2CF9AE}" pid="16" name="kb2d4ca7f50f47a4b71a6851e2d97589">
    <vt:lpwstr/>
  </property>
  <property fmtid="{D5CDD505-2E9C-101B-9397-08002B2CF9AE}" pid="17" name="SOP_x0020_Document_x0020_Type">
    <vt:lpwstr/>
  </property>
  <property fmtid="{D5CDD505-2E9C-101B-9397-08002B2CF9AE}" pid="18" name="_ExtendedDescription">
    <vt:lpwstr/>
  </property>
  <property fmtid="{D5CDD505-2E9C-101B-9397-08002B2CF9AE}" pid="19" name="ReportType">
    <vt:lpwstr/>
  </property>
  <property fmtid="{D5CDD505-2E9C-101B-9397-08002B2CF9AE}" pid="20" name="Correspondence Type">
    <vt:lpwstr/>
  </property>
  <property fmtid="{D5CDD505-2E9C-101B-9397-08002B2CF9AE}" pid="21" name="n94ca1d2d1804d61b82af299422c009b">
    <vt:lpwstr/>
  </property>
  <property fmtid="{D5CDD505-2E9C-101B-9397-08002B2CF9AE}" pid="22" name="MinutesType">
    <vt:lpwstr/>
  </property>
  <property fmtid="{D5CDD505-2E9C-101B-9397-08002B2CF9AE}" pid="23" name="xd_Signature">
    <vt:bool>false</vt:bool>
  </property>
  <property fmtid="{D5CDD505-2E9C-101B-9397-08002B2CF9AE}" pid="24" name="Promotional_x0020_Material_x0020_Type">
    <vt:lpwstr/>
  </property>
  <property fmtid="{D5CDD505-2E9C-101B-9397-08002B2CF9AE}" pid="25" name="lcf76f155ced4ddcb4097134ff3c332f">
    <vt:lpwstr/>
  </property>
  <property fmtid="{D5CDD505-2E9C-101B-9397-08002B2CF9AE}" pid="26" name="TaxCatchAll">
    <vt:lpwstr/>
  </property>
  <property fmtid="{D5CDD505-2E9C-101B-9397-08002B2CF9AE}" pid="27" name="Promotional Material Type">
    <vt:lpwstr/>
  </property>
  <property fmtid="{D5CDD505-2E9C-101B-9397-08002B2CF9AE}" pid="28" name="SOP Document Type">
    <vt:lpwstr/>
  </property>
  <property fmtid="{D5CDD505-2E9C-101B-9397-08002B2CF9AE}" pid="29" name="Research Log Type">
    <vt:lpwstr/>
  </property>
  <property fmtid="{D5CDD505-2E9C-101B-9397-08002B2CF9AE}" pid="30" name="TriggerFlowInfo">
    <vt:lpwstr/>
  </property>
  <property fmtid="{D5CDD505-2E9C-101B-9397-08002B2CF9AE}" pid="31" name="Correspondence_x0020_Type">
    <vt:lpwstr/>
  </property>
</Properties>
</file>